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Lst>
  <p:notesMasterIdLst>
    <p:notesMasterId r:id="rId65"/>
  </p:notesMasterIdLst>
  <p:handoutMasterIdLst>
    <p:handoutMasterId r:id="rId66"/>
  </p:handoutMasterIdLst>
  <p:sldIdLst>
    <p:sldId id="460" r:id="rId6"/>
    <p:sldId id="268" r:id="rId7"/>
    <p:sldId id="556" r:id="rId8"/>
    <p:sldId id="295" r:id="rId9"/>
    <p:sldId id="269" r:id="rId10"/>
    <p:sldId id="545" r:id="rId11"/>
    <p:sldId id="549" r:id="rId12"/>
    <p:sldId id="820" r:id="rId13"/>
    <p:sldId id="526" r:id="rId14"/>
    <p:sldId id="557" r:id="rId15"/>
    <p:sldId id="296" r:id="rId16"/>
    <p:sldId id="505" r:id="rId17"/>
    <p:sldId id="495" r:id="rId18"/>
    <p:sldId id="497" r:id="rId19"/>
    <p:sldId id="527" r:id="rId20"/>
    <p:sldId id="506" r:id="rId21"/>
    <p:sldId id="532" r:id="rId22"/>
    <p:sldId id="537" r:id="rId23"/>
    <p:sldId id="489" r:id="rId24"/>
    <p:sldId id="558" r:id="rId25"/>
    <p:sldId id="286" r:id="rId26"/>
    <p:sldId id="531" r:id="rId27"/>
    <p:sldId id="534" r:id="rId28"/>
    <p:sldId id="529" r:id="rId29"/>
    <p:sldId id="559" r:id="rId30"/>
    <p:sldId id="504" r:id="rId31"/>
    <p:sldId id="560" r:id="rId32"/>
    <p:sldId id="561" r:id="rId33"/>
    <p:sldId id="544" r:id="rId34"/>
    <p:sldId id="543" r:id="rId35"/>
    <p:sldId id="536" r:id="rId36"/>
    <p:sldId id="819" r:id="rId37"/>
    <p:sldId id="821" r:id="rId38"/>
    <p:sldId id="826" r:id="rId39"/>
    <p:sldId id="823" r:id="rId40"/>
    <p:sldId id="827" r:id="rId41"/>
    <p:sldId id="828" r:id="rId42"/>
    <p:sldId id="829" r:id="rId43"/>
    <p:sldId id="822" r:id="rId44"/>
    <p:sldId id="830" r:id="rId45"/>
    <p:sldId id="831" r:id="rId46"/>
    <p:sldId id="832" r:id="rId47"/>
    <p:sldId id="833" r:id="rId48"/>
    <p:sldId id="824" r:id="rId49"/>
    <p:sldId id="289" r:id="rId50"/>
    <p:sldId id="546" r:id="rId51"/>
    <p:sldId id="547" r:id="rId52"/>
    <p:sldId id="389" r:id="rId53"/>
    <p:sldId id="466" r:id="rId54"/>
    <p:sldId id="488" r:id="rId55"/>
    <p:sldId id="487" r:id="rId56"/>
    <p:sldId id="482" r:id="rId57"/>
    <p:sldId id="521" r:id="rId58"/>
    <p:sldId id="279" r:id="rId59"/>
    <p:sldId id="825" r:id="rId60"/>
    <p:sldId id="511" r:id="rId61"/>
    <p:sldId id="467" r:id="rId62"/>
    <p:sldId id="818" r:id="rId63"/>
    <p:sldId id="274" r:id="rId6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E4A18B-C77F-F6DF-C90D-D8FE0A6FC12E}" name="Hanzlik, David (DOE)" initials="DH" userId="S::David.Hanzlik@doe.virginia.gov::b005858f-0181-4341-9c95-f05656766084" providerId="AD"/>
  <p188:author id="{9B2AA7C6-AFF9-1BB9-E307-FD84E26E394F}" name="Wells Bazzichi, Carol (DOE)" initials="W(" userId="S::carol.wellsbazzichi@doe.virginia.gov::8a2176d2-1860-4ace-bd98-fcd26aba30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943"/>
    <a:srgbClr val="FFCD2D"/>
    <a:srgbClr val="2AC6A5"/>
    <a:srgbClr val="F36939"/>
    <a:srgbClr val="98B327"/>
    <a:srgbClr val="1A4480"/>
    <a:srgbClr val="25CBA0"/>
    <a:srgbClr val="555555"/>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47" autoAdjust="0"/>
  </p:normalViewPr>
  <p:slideViewPr>
    <p:cSldViewPr snapToGrid="0">
      <p:cViewPr varScale="1">
        <p:scale>
          <a:sx n="38" d="100"/>
          <a:sy n="38" d="100"/>
        </p:scale>
        <p:origin x="1740" y="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971" y="6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A8915-769D-4255-BEF1-4D2FD1E5529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B7FAF63-44BE-4640-B9B4-68E496F9A972}">
      <dgm:prSet phldrT="[Text]"/>
      <dgm:spPr/>
      <dgm:t>
        <a:bodyPr/>
        <a:lstStyle/>
        <a:p>
          <a:r>
            <a:rPr lang="en-US" dirty="0"/>
            <a:t>Streamline Student Access to Nutrition Support</a:t>
          </a:r>
        </a:p>
      </dgm:t>
    </dgm:pt>
    <dgm:pt modelId="{7AD77CB1-5ED4-48F9-AD52-2F34EC657144}" type="parTrans" cxnId="{466343BC-AF2D-440D-9610-9E7BDA618024}">
      <dgm:prSet/>
      <dgm:spPr/>
      <dgm:t>
        <a:bodyPr/>
        <a:lstStyle/>
        <a:p>
          <a:endParaRPr lang="en-US"/>
        </a:p>
      </dgm:t>
    </dgm:pt>
    <dgm:pt modelId="{DBEA85FD-DEFB-4C13-88C0-37AE4181D6A7}" type="sibTrans" cxnId="{466343BC-AF2D-440D-9610-9E7BDA618024}">
      <dgm:prSet/>
      <dgm:spPr/>
      <dgm:t>
        <a:bodyPr/>
        <a:lstStyle/>
        <a:p>
          <a:endParaRPr lang="en-US"/>
        </a:p>
      </dgm:t>
    </dgm:pt>
    <dgm:pt modelId="{9D2AD8EF-1710-4E09-869B-E8A51BF5A013}" type="pres">
      <dgm:prSet presAssocID="{97BA8915-769D-4255-BEF1-4D2FD1E5529D}" presName="compositeShape" presStyleCnt="0">
        <dgm:presLayoutVars>
          <dgm:chMax val="7"/>
          <dgm:dir/>
          <dgm:resizeHandles val="exact"/>
        </dgm:presLayoutVars>
      </dgm:prSet>
      <dgm:spPr/>
    </dgm:pt>
    <dgm:pt modelId="{282C3690-9A89-49EC-BC79-21DC32BE824B}" type="pres">
      <dgm:prSet presAssocID="{97BA8915-769D-4255-BEF1-4D2FD1E5529D}" presName="wedge1" presStyleLbl="node1" presStyleIdx="0" presStyleCnt="1" custScaleX="110748" custScaleY="110748"/>
      <dgm:spPr/>
    </dgm:pt>
    <dgm:pt modelId="{48E4663C-9EC2-4DF6-A97D-2C452C1F4690}" type="pres">
      <dgm:prSet presAssocID="{97BA8915-769D-4255-BEF1-4D2FD1E5529D}" presName="dummy1a" presStyleCnt="0"/>
      <dgm:spPr/>
    </dgm:pt>
    <dgm:pt modelId="{708F48D6-00E7-4F1A-B355-9C80BD39BDC2}" type="pres">
      <dgm:prSet presAssocID="{97BA8915-769D-4255-BEF1-4D2FD1E5529D}" presName="dummy1b" presStyleCnt="0"/>
      <dgm:spPr/>
    </dgm:pt>
    <dgm:pt modelId="{2EC19F80-145E-4F44-BBA1-E066E5E05DF6}" type="pres">
      <dgm:prSet presAssocID="{97BA8915-769D-4255-BEF1-4D2FD1E5529D}" presName="wedge1Tx" presStyleLbl="node1" presStyleIdx="0" presStyleCnt="1">
        <dgm:presLayoutVars>
          <dgm:chMax val="0"/>
          <dgm:chPref val="0"/>
          <dgm:bulletEnabled val="1"/>
        </dgm:presLayoutVars>
      </dgm:prSet>
      <dgm:spPr/>
    </dgm:pt>
    <dgm:pt modelId="{828D816A-2F43-47C9-B011-2B82378C1E2D}" type="pres">
      <dgm:prSet presAssocID="{DBEA85FD-DEFB-4C13-88C0-37AE4181D6A7}" presName="arrowWedge1single" presStyleLbl="fgSibTrans2D1" presStyleIdx="0" presStyleCnt="1" custScaleX="107216" custScaleY="105865" custLinFactNeighborX="-404" custLinFactNeighborY="545"/>
      <dgm:spPr/>
    </dgm:pt>
  </dgm:ptLst>
  <dgm:cxnLst>
    <dgm:cxn modelId="{B5135A1E-4ACE-4024-AA04-E4EF6CE32D46}" type="presOf" srcId="{97BA8915-769D-4255-BEF1-4D2FD1E5529D}" destId="{9D2AD8EF-1710-4E09-869B-E8A51BF5A013}" srcOrd="0" destOrd="0" presId="urn:microsoft.com/office/officeart/2005/8/layout/cycle8"/>
    <dgm:cxn modelId="{76FB662B-321E-48A9-838A-25BA19B9DA1B}" type="presOf" srcId="{7B7FAF63-44BE-4640-B9B4-68E496F9A972}" destId="{2EC19F80-145E-4F44-BBA1-E066E5E05DF6}" srcOrd="1" destOrd="0" presId="urn:microsoft.com/office/officeart/2005/8/layout/cycle8"/>
    <dgm:cxn modelId="{94534F64-993B-4432-BEBB-77E073781834}" type="presOf" srcId="{7B7FAF63-44BE-4640-B9B4-68E496F9A972}" destId="{282C3690-9A89-49EC-BC79-21DC32BE824B}" srcOrd="0" destOrd="0" presId="urn:microsoft.com/office/officeart/2005/8/layout/cycle8"/>
    <dgm:cxn modelId="{466343BC-AF2D-440D-9610-9E7BDA618024}" srcId="{97BA8915-769D-4255-BEF1-4D2FD1E5529D}" destId="{7B7FAF63-44BE-4640-B9B4-68E496F9A972}" srcOrd="0" destOrd="0" parTransId="{7AD77CB1-5ED4-48F9-AD52-2F34EC657144}" sibTransId="{DBEA85FD-DEFB-4C13-88C0-37AE4181D6A7}"/>
    <dgm:cxn modelId="{C27F1E2E-41F2-4F07-9D2B-606E7397C41E}" type="presParOf" srcId="{9D2AD8EF-1710-4E09-869B-E8A51BF5A013}" destId="{282C3690-9A89-49EC-BC79-21DC32BE824B}" srcOrd="0" destOrd="0" presId="urn:microsoft.com/office/officeart/2005/8/layout/cycle8"/>
    <dgm:cxn modelId="{D9E3DA54-2A80-4B1A-B00E-889B9446FCB5}" type="presParOf" srcId="{9D2AD8EF-1710-4E09-869B-E8A51BF5A013}" destId="{48E4663C-9EC2-4DF6-A97D-2C452C1F4690}" srcOrd="1" destOrd="0" presId="urn:microsoft.com/office/officeart/2005/8/layout/cycle8"/>
    <dgm:cxn modelId="{0460E99F-B7BD-4845-A686-E9FA61DB0BED}" type="presParOf" srcId="{9D2AD8EF-1710-4E09-869B-E8A51BF5A013}" destId="{708F48D6-00E7-4F1A-B355-9C80BD39BDC2}" srcOrd="2" destOrd="0" presId="urn:microsoft.com/office/officeart/2005/8/layout/cycle8"/>
    <dgm:cxn modelId="{0C146452-1714-466F-B73D-5BE0B2A9086D}" type="presParOf" srcId="{9D2AD8EF-1710-4E09-869B-E8A51BF5A013}" destId="{2EC19F80-145E-4F44-BBA1-E066E5E05DF6}" srcOrd="3" destOrd="0" presId="urn:microsoft.com/office/officeart/2005/8/layout/cycle8"/>
    <dgm:cxn modelId="{E981B016-7503-4D9E-B3FC-E00C419F88DD}" type="presParOf" srcId="{9D2AD8EF-1710-4E09-869B-E8A51BF5A013}" destId="{828D816A-2F43-47C9-B011-2B82378C1E2D}"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342599-4269-4458-8844-33B3EAA60E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5885FF2-822A-47A6-810A-CEB50C3432D6}">
      <dgm:prSet custT="1"/>
      <dgm:spPr>
        <a:solidFill>
          <a:srgbClr val="F36939"/>
        </a:solidFill>
        <a:ln>
          <a:solidFill>
            <a:schemeClr val="lt1">
              <a:hueOff val="0"/>
              <a:satOff val="0"/>
              <a:lumOff val="0"/>
              <a:alpha val="97000"/>
            </a:schemeClr>
          </a:solidFill>
        </a:ln>
        <a:effectLst>
          <a:outerShdw blurRad="50800" dist="165100" dir="8100000" algn="tr" rotWithShape="0">
            <a:srgbClr val="1A4480">
              <a:alpha val="40000"/>
            </a:srgbClr>
          </a:outerShdw>
          <a:softEdge rad="127000"/>
        </a:effectLst>
      </dgm:spPr>
      <dgm:t>
        <a:bodyPr/>
        <a:lstStyle/>
        <a:p>
          <a:r>
            <a:rPr lang="en-US" sz="5400" b="1">
              <a:latin typeface="+mj-lt"/>
            </a:rPr>
            <a:t>Collect Data, Follow Specs, Create File</a:t>
          </a:r>
        </a:p>
      </dgm:t>
    </dgm:pt>
    <dgm:pt modelId="{E0A04A43-663D-4C6D-9E8F-D9C6CFEEC1EC}" type="parTrans" cxnId="{C33A57C8-8CF7-4E40-BF8F-E92C7F7C6FFD}">
      <dgm:prSet/>
      <dgm:spPr/>
      <dgm:t>
        <a:bodyPr/>
        <a:lstStyle/>
        <a:p>
          <a:endParaRPr lang="en-US">
            <a:latin typeface="+mj-lt"/>
          </a:endParaRPr>
        </a:p>
      </dgm:t>
    </dgm:pt>
    <dgm:pt modelId="{54F6F50A-8848-45D0-B2D6-1FDE5A772EB5}" type="sibTrans" cxnId="{C33A57C8-8CF7-4E40-BF8F-E92C7F7C6FFD}">
      <dgm:prSet/>
      <dgm:spPr/>
      <dgm:t>
        <a:bodyPr/>
        <a:lstStyle/>
        <a:p>
          <a:endParaRPr lang="en-US">
            <a:latin typeface="+mj-lt"/>
          </a:endParaRPr>
        </a:p>
      </dgm:t>
    </dgm:pt>
    <dgm:pt modelId="{8C773FE6-99A2-4EBB-AE77-2F0B667AF9E4}" type="pres">
      <dgm:prSet presAssocID="{7E342599-4269-4458-8844-33B3EAA60E53}" presName="hierChild1" presStyleCnt="0">
        <dgm:presLayoutVars>
          <dgm:orgChart val="1"/>
          <dgm:chPref val="1"/>
          <dgm:dir/>
          <dgm:animOne val="branch"/>
          <dgm:animLvl val="lvl"/>
          <dgm:resizeHandles/>
        </dgm:presLayoutVars>
      </dgm:prSet>
      <dgm:spPr/>
    </dgm:pt>
    <dgm:pt modelId="{AC8F574B-9902-414D-81F9-DAD514D35720}" type="pres">
      <dgm:prSet presAssocID="{E5885FF2-822A-47A6-810A-CEB50C3432D6}" presName="hierRoot1" presStyleCnt="0">
        <dgm:presLayoutVars>
          <dgm:hierBranch val="init"/>
        </dgm:presLayoutVars>
      </dgm:prSet>
      <dgm:spPr/>
    </dgm:pt>
    <dgm:pt modelId="{3CD32435-4BF2-4CFF-AA5B-61876B2DA488}" type="pres">
      <dgm:prSet presAssocID="{E5885FF2-822A-47A6-810A-CEB50C3432D6}" presName="rootComposite1" presStyleCnt="0"/>
      <dgm:spPr/>
    </dgm:pt>
    <dgm:pt modelId="{B72AC5EE-CDEA-48C2-B22F-898070C48EEC}" type="pres">
      <dgm:prSet presAssocID="{E5885FF2-822A-47A6-810A-CEB50C3432D6}" presName="rootText1" presStyleLbl="node0" presStyleIdx="0" presStyleCnt="1" custScaleX="66007" custScaleY="109478" custLinFactNeighborX="-29" custLinFactNeighborY="5414">
        <dgm:presLayoutVars>
          <dgm:chPref val="3"/>
        </dgm:presLayoutVars>
      </dgm:prSet>
      <dgm:spPr>
        <a:prstGeom prst="flowChartProcess">
          <a:avLst/>
        </a:prstGeom>
      </dgm:spPr>
    </dgm:pt>
    <dgm:pt modelId="{C536534D-EA50-4970-AD9A-A4881A3E6694}" type="pres">
      <dgm:prSet presAssocID="{E5885FF2-822A-47A6-810A-CEB50C3432D6}" presName="rootConnector1" presStyleLbl="node1" presStyleIdx="0" presStyleCnt="0"/>
      <dgm:spPr/>
    </dgm:pt>
    <dgm:pt modelId="{4936B37F-6373-422B-85BD-35F48037A4B9}" type="pres">
      <dgm:prSet presAssocID="{E5885FF2-822A-47A6-810A-CEB50C3432D6}" presName="hierChild2" presStyleCnt="0"/>
      <dgm:spPr/>
    </dgm:pt>
    <dgm:pt modelId="{48E78D2B-935D-4652-A1D5-C08E571D8483}" type="pres">
      <dgm:prSet presAssocID="{E5885FF2-822A-47A6-810A-CEB50C3432D6}" presName="hierChild3" presStyleCnt="0"/>
      <dgm:spPr/>
    </dgm:pt>
  </dgm:ptLst>
  <dgm:cxnLst>
    <dgm:cxn modelId="{7ACF9631-73C7-4925-8BC3-DC44906D6834}" type="presOf" srcId="{7E342599-4269-4458-8844-33B3EAA60E53}" destId="{8C773FE6-99A2-4EBB-AE77-2F0B667AF9E4}" srcOrd="0" destOrd="0" presId="urn:microsoft.com/office/officeart/2005/8/layout/orgChart1"/>
    <dgm:cxn modelId="{642D34B7-12DC-4BC4-A0B5-5E74BDEC9814}" type="presOf" srcId="{E5885FF2-822A-47A6-810A-CEB50C3432D6}" destId="{B72AC5EE-CDEA-48C2-B22F-898070C48EEC}" srcOrd="0" destOrd="0" presId="urn:microsoft.com/office/officeart/2005/8/layout/orgChart1"/>
    <dgm:cxn modelId="{C33A57C8-8CF7-4E40-BF8F-E92C7F7C6FFD}" srcId="{7E342599-4269-4458-8844-33B3EAA60E53}" destId="{E5885FF2-822A-47A6-810A-CEB50C3432D6}" srcOrd="0" destOrd="0" parTransId="{E0A04A43-663D-4C6D-9E8F-D9C6CFEEC1EC}" sibTransId="{54F6F50A-8848-45D0-B2D6-1FDE5A772EB5}"/>
    <dgm:cxn modelId="{9A55EBD7-A30D-4DE2-93B3-EE5668855254}" type="presOf" srcId="{E5885FF2-822A-47A6-810A-CEB50C3432D6}" destId="{C536534D-EA50-4970-AD9A-A4881A3E6694}" srcOrd="1" destOrd="0" presId="urn:microsoft.com/office/officeart/2005/8/layout/orgChart1"/>
    <dgm:cxn modelId="{46662125-2437-47D9-A3FC-372F4B89E5C6}" type="presParOf" srcId="{8C773FE6-99A2-4EBB-AE77-2F0B667AF9E4}" destId="{AC8F574B-9902-414D-81F9-DAD514D35720}" srcOrd="0" destOrd="0" presId="urn:microsoft.com/office/officeart/2005/8/layout/orgChart1"/>
    <dgm:cxn modelId="{651C560B-3FE8-4D1E-A097-86602874FC39}" type="presParOf" srcId="{AC8F574B-9902-414D-81F9-DAD514D35720}" destId="{3CD32435-4BF2-4CFF-AA5B-61876B2DA488}" srcOrd="0" destOrd="0" presId="urn:microsoft.com/office/officeart/2005/8/layout/orgChart1"/>
    <dgm:cxn modelId="{9620AB42-018C-4295-B8BA-B2A3B60B83AF}" type="presParOf" srcId="{3CD32435-4BF2-4CFF-AA5B-61876B2DA488}" destId="{B72AC5EE-CDEA-48C2-B22F-898070C48EEC}" srcOrd="0" destOrd="0" presId="urn:microsoft.com/office/officeart/2005/8/layout/orgChart1"/>
    <dgm:cxn modelId="{4414E3B6-1A8C-47A3-8F80-D9FBB65357B0}" type="presParOf" srcId="{3CD32435-4BF2-4CFF-AA5B-61876B2DA488}" destId="{C536534D-EA50-4970-AD9A-A4881A3E6694}" srcOrd="1" destOrd="0" presId="urn:microsoft.com/office/officeart/2005/8/layout/orgChart1"/>
    <dgm:cxn modelId="{F31FBE59-1BA7-4D8F-8D92-26BE28115800}" type="presParOf" srcId="{AC8F574B-9902-414D-81F9-DAD514D35720}" destId="{4936B37F-6373-422B-85BD-35F48037A4B9}" srcOrd="1" destOrd="0" presId="urn:microsoft.com/office/officeart/2005/8/layout/orgChart1"/>
    <dgm:cxn modelId="{FE5804CC-DDA1-4016-93CB-7100F305C097}" type="presParOf" srcId="{AC8F574B-9902-414D-81F9-DAD514D35720}" destId="{48E78D2B-935D-4652-A1D5-C08E571D8483}"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6DA84B-DCD3-4639-BB3F-6E127816711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045B4ED-B824-4659-A98B-DE375475D6C3}">
      <dgm:prSet/>
      <dgm:spPr>
        <a:solidFill>
          <a:srgbClr val="F36939"/>
        </a:solidFill>
      </dgm:spPr>
      <dgm:t>
        <a:bodyPr/>
        <a:lstStyle/>
        <a:p>
          <a:r>
            <a:rPr lang="en-US" b="1" dirty="0"/>
            <a:t>VDOE</a:t>
          </a:r>
          <a:r>
            <a:rPr lang="en-US" dirty="0"/>
            <a:t> consolidates data to single file</a:t>
          </a:r>
        </a:p>
      </dgm:t>
    </dgm:pt>
    <dgm:pt modelId="{A21AD333-885B-4873-8F13-122C64984FDF}" type="parTrans" cxnId="{4778D582-AFD4-4B86-926B-ACF47B33E512}">
      <dgm:prSet/>
      <dgm:spPr/>
      <dgm:t>
        <a:bodyPr/>
        <a:lstStyle/>
        <a:p>
          <a:endParaRPr lang="en-US"/>
        </a:p>
      </dgm:t>
    </dgm:pt>
    <dgm:pt modelId="{A02ECF76-E1DC-4BE4-A09B-5569F803019F}" type="sibTrans" cxnId="{4778D582-AFD4-4B86-926B-ACF47B33E512}">
      <dgm:prSet/>
      <dgm:spPr/>
      <dgm:t>
        <a:bodyPr/>
        <a:lstStyle/>
        <a:p>
          <a:endParaRPr lang="en-US"/>
        </a:p>
      </dgm:t>
    </dgm:pt>
    <dgm:pt modelId="{52E0D8DF-CF95-4119-A773-63ED78C1B618}">
      <dgm:prSet/>
      <dgm:spPr/>
      <dgm:t>
        <a:bodyPr/>
        <a:lstStyle/>
        <a:p>
          <a:r>
            <a:rPr lang="en-US" b="1" dirty="0"/>
            <a:t>VDSS</a:t>
          </a:r>
          <a:r>
            <a:rPr lang="en-US" dirty="0"/>
            <a:t> conducts cleansing</a:t>
          </a:r>
        </a:p>
      </dgm:t>
    </dgm:pt>
    <dgm:pt modelId="{C2FCE935-B7D7-4A37-8ED4-2B08F4ED3EE5}" type="parTrans" cxnId="{D981A2A3-BC39-44CF-B3EC-0F5EE657A2F0}">
      <dgm:prSet/>
      <dgm:spPr/>
      <dgm:t>
        <a:bodyPr/>
        <a:lstStyle/>
        <a:p>
          <a:endParaRPr lang="en-US"/>
        </a:p>
      </dgm:t>
    </dgm:pt>
    <dgm:pt modelId="{E0C3830C-02F0-435B-8330-D0BD416FC6AF}" type="sibTrans" cxnId="{D981A2A3-BC39-44CF-B3EC-0F5EE657A2F0}">
      <dgm:prSet/>
      <dgm:spPr/>
      <dgm:t>
        <a:bodyPr/>
        <a:lstStyle/>
        <a:p>
          <a:endParaRPr lang="en-US"/>
        </a:p>
      </dgm:t>
    </dgm:pt>
    <dgm:pt modelId="{ABAAE1A1-8FCE-462A-9B00-BE58B7342D22}">
      <dgm:prSet/>
      <dgm:spPr/>
      <dgm:t>
        <a:bodyPr/>
        <a:lstStyle/>
        <a:p>
          <a:r>
            <a:rPr lang="en-US" b="1" dirty="0"/>
            <a:t>VDSS</a:t>
          </a:r>
          <a:r>
            <a:rPr lang="en-US" dirty="0"/>
            <a:t> creates state ERR report</a:t>
          </a:r>
        </a:p>
      </dgm:t>
    </dgm:pt>
    <dgm:pt modelId="{449EA87F-BB04-4B51-AF98-92E7F906AE42}" type="parTrans" cxnId="{10E568F0-5BEC-4FBF-8E1C-A365578055EF}">
      <dgm:prSet/>
      <dgm:spPr/>
      <dgm:t>
        <a:bodyPr/>
        <a:lstStyle/>
        <a:p>
          <a:endParaRPr lang="en-US"/>
        </a:p>
      </dgm:t>
    </dgm:pt>
    <dgm:pt modelId="{A7AB718B-ADD0-4BA2-B842-41907B62D1EF}" type="sibTrans" cxnId="{10E568F0-5BEC-4FBF-8E1C-A365578055EF}">
      <dgm:prSet/>
      <dgm:spPr/>
      <dgm:t>
        <a:bodyPr/>
        <a:lstStyle/>
        <a:p>
          <a:endParaRPr lang="en-US"/>
        </a:p>
      </dgm:t>
    </dgm:pt>
    <dgm:pt modelId="{8EFCACD8-6ACF-4ABC-854D-32E7100C984D}">
      <dgm:prSet/>
      <dgm:spPr>
        <a:solidFill>
          <a:srgbClr val="F36939"/>
        </a:solidFill>
      </dgm:spPr>
      <dgm:t>
        <a:bodyPr/>
        <a:lstStyle/>
        <a:p>
          <a:r>
            <a:rPr lang="en-US" b="1" dirty="0"/>
            <a:t>VDOE</a:t>
          </a:r>
          <a:r>
            <a:rPr lang="en-US" dirty="0"/>
            <a:t> receives ERR report</a:t>
          </a:r>
        </a:p>
      </dgm:t>
    </dgm:pt>
    <dgm:pt modelId="{C5580AA8-6BFA-4571-8C7D-77EBCF88D75D}" type="parTrans" cxnId="{48CEA970-447D-4553-80A2-1C55A4542E26}">
      <dgm:prSet/>
      <dgm:spPr/>
      <dgm:t>
        <a:bodyPr/>
        <a:lstStyle/>
        <a:p>
          <a:endParaRPr lang="en-US"/>
        </a:p>
      </dgm:t>
    </dgm:pt>
    <dgm:pt modelId="{F51EDD33-4E91-4638-9454-C86D04FE5580}" type="sibTrans" cxnId="{48CEA970-447D-4553-80A2-1C55A4542E26}">
      <dgm:prSet/>
      <dgm:spPr/>
      <dgm:t>
        <a:bodyPr/>
        <a:lstStyle/>
        <a:p>
          <a:endParaRPr lang="en-US"/>
        </a:p>
      </dgm:t>
    </dgm:pt>
    <dgm:pt modelId="{72027D37-A019-4BDF-B7C6-68FE841FAB36}">
      <dgm:prSet/>
      <dgm:spPr>
        <a:solidFill>
          <a:srgbClr val="F36939"/>
        </a:solidFill>
      </dgm:spPr>
      <dgm:t>
        <a:bodyPr/>
        <a:lstStyle/>
        <a:p>
          <a:r>
            <a:rPr lang="en-US"/>
            <a:t>VDOE </a:t>
          </a:r>
          <a:r>
            <a:rPr lang="en-US">
              <a:latin typeface="Georgia"/>
            </a:rPr>
            <a:t>fixes</a:t>
          </a:r>
          <a:r>
            <a:rPr lang="en-US"/>
            <a:t> if possible</a:t>
          </a:r>
        </a:p>
      </dgm:t>
    </dgm:pt>
    <dgm:pt modelId="{D716A4B9-B848-482F-800C-4867548CBC23}" type="parTrans" cxnId="{1F2C22F7-DDA6-4AC0-B04C-0C81C9AB5DA3}">
      <dgm:prSet/>
      <dgm:spPr/>
      <dgm:t>
        <a:bodyPr/>
        <a:lstStyle/>
        <a:p>
          <a:endParaRPr lang="en-US"/>
        </a:p>
      </dgm:t>
    </dgm:pt>
    <dgm:pt modelId="{6A252551-34B6-4778-B921-23FDD96E9465}" type="sibTrans" cxnId="{1F2C22F7-DDA6-4AC0-B04C-0C81C9AB5DA3}">
      <dgm:prSet/>
      <dgm:spPr/>
      <dgm:t>
        <a:bodyPr/>
        <a:lstStyle/>
        <a:p>
          <a:endParaRPr lang="en-US"/>
        </a:p>
      </dgm:t>
    </dgm:pt>
    <dgm:pt modelId="{84149D24-5830-4E49-BF3F-3866B53BAF75}">
      <dgm:prSet/>
      <dgm:spPr>
        <a:solidFill>
          <a:srgbClr val="F36939"/>
        </a:solidFill>
      </dgm:spPr>
      <dgm:t>
        <a:bodyPr/>
        <a:lstStyle/>
        <a:p>
          <a:r>
            <a:rPr lang="en-US" dirty="0"/>
            <a:t>VDOE </a:t>
          </a:r>
          <a:r>
            <a:rPr lang="en-US" dirty="0">
              <a:latin typeface="Georgia"/>
            </a:rPr>
            <a:t>refers</a:t>
          </a:r>
          <a:r>
            <a:rPr lang="en-US" dirty="0"/>
            <a:t> to LEA if resubmission required </a:t>
          </a:r>
        </a:p>
      </dgm:t>
    </dgm:pt>
    <dgm:pt modelId="{370BBE90-7C6D-41DF-8AF2-CA8D2C280712}" type="parTrans" cxnId="{30A08B02-AC21-4E0F-8DC0-B1BB9B469543}">
      <dgm:prSet/>
      <dgm:spPr/>
      <dgm:t>
        <a:bodyPr/>
        <a:lstStyle/>
        <a:p>
          <a:endParaRPr lang="en-US"/>
        </a:p>
      </dgm:t>
    </dgm:pt>
    <dgm:pt modelId="{B60F5CBC-90B7-4BC8-A34E-452EBDF242AF}" type="sibTrans" cxnId="{30A08B02-AC21-4E0F-8DC0-B1BB9B469543}">
      <dgm:prSet/>
      <dgm:spPr/>
      <dgm:t>
        <a:bodyPr/>
        <a:lstStyle/>
        <a:p>
          <a:endParaRPr lang="en-US"/>
        </a:p>
      </dgm:t>
    </dgm:pt>
    <dgm:pt modelId="{D378BF2C-B17A-458D-8E36-39D2B753AAF7}">
      <dgm:prSet/>
      <dgm:spPr>
        <a:solidFill>
          <a:srgbClr val="F36939"/>
        </a:solidFill>
      </dgm:spPr>
      <dgm:t>
        <a:bodyPr/>
        <a:lstStyle/>
        <a:p>
          <a:r>
            <a:rPr lang="en-US" b="1" dirty="0"/>
            <a:t>VDOE </a:t>
          </a:r>
          <a:r>
            <a:rPr lang="en-US" dirty="0"/>
            <a:t>transmits to VDSS</a:t>
          </a:r>
        </a:p>
      </dgm:t>
    </dgm:pt>
    <dgm:pt modelId="{E5A01330-1F49-4056-98BE-46B83ED74A56}" type="parTrans" cxnId="{4B9EE8AC-3E89-48AB-BAA8-59D94862AA90}">
      <dgm:prSet/>
      <dgm:spPr/>
      <dgm:t>
        <a:bodyPr/>
        <a:lstStyle/>
        <a:p>
          <a:endParaRPr lang="en-US"/>
        </a:p>
      </dgm:t>
    </dgm:pt>
    <dgm:pt modelId="{344644E8-9338-4BC2-8154-5638E1E50611}" type="sibTrans" cxnId="{4B9EE8AC-3E89-48AB-BAA8-59D94862AA90}">
      <dgm:prSet/>
      <dgm:spPr/>
      <dgm:t>
        <a:bodyPr/>
        <a:lstStyle/>
        <a:p>
          <a:endParaRPr lang="en-US"/>
        </a:p>
      </dgm:t>
    </dgm:pt>
    <dgm:pt modelId="{BEDE75E6-16F1-47D0-B658-58EDE32F22E3}" type="pres">
      <dgm:prSet presAssocID="{F46DA84B-DCD3-4639-BB3F-6E1278167117}" presName="Name0" presStyleCnt="0">
        <dgm:presLayoutVars>
          <dgm:dir/>
          <dgm:resizeHandles val="exact"/>
        </dgm:presLayoutVars>
      </dgm:prSet>
      <dgm:spPr/>
    </dgm:pt>
    <dgm:pt modelId="{717CBF18-21EC-4946-B8DE-E96C89D933EE}" type="pres">
      <dgm:prSet presAssocID="{F46DA84B-DCD3-4639-BB3F-6E1278167117}" presName="cycle" presStyleCnt="0"/>
      <dgm:spPr/>
    </dgm:pt>
    <dgm:pt modelId="{D31FAB4B-46C0-4D23-9F52-BF973F912A32}" type="pres">
      <dgm:prSet presAssocID="{7045B4ED-B824-4659-A98B-DE375475D6C3}" presName="nodeFirstNode" presStyleLbl="node1" presStyleIdx="0" presStyleCnt="5">
        <dgm:presLayoutVars>
          <dgm:bulletEnabled val="1"/>
        </dgm:presLayoutVars>
      </dgm:prSet>
      <dgm:spPr/>
    </dgm:pt>
    <dgm:pt modelId="{0BBBD312-89B6-481A-8DEA-33EFD07C76BF}" type="pres">
      <dgm:prSet presAssocID="{A02ECF76-E1DC-4BE4-A09B-5569F803019F}" presName="sibTransFirstNode" presStyleLbl="bgShp" presStyleIdx="0" presStyleCnt="1"/>
      <dgm:spPr/>
    </dgm:pt>
    <dgm:pt modelId="{5037C85C-CC44-4CDC-919B-1A2A860C049F}" type="pres">
      <dgm:prSet presAssocID="{D378BF2C-B17A-458D-8E36-39D2B753AAF7}" presName="nodeFollowingNodes" presStyleLbl="node1" presStyleIdx="1" presStyleCnt="5">
        <dgm:presLayoutVars>
          <dgm:bulletEnabled val="1"/>
        </dgm:presLayoutVars>
      </dgm:prSet>
      <dgm:spPr/>
    </dgm:pt>
    <dgm:pt modelId="{A867B8AB-A116-4448-A3B6-BDE382459702}" type="pres">
      <dgm:prSet presAssocID="{52E0D8DF-CF95-4119-A773-63ED78C1B618}" presName="nodeFollowingNodes" presStyleLbl="node1" presStyleIdx="2" presStyleCnt="5">
        <dgm:presLayoutVars>
          <dgm:bulletEnabled val="1"/>
        </dgm:presLayoutVars>
      </dgm:prSet>
      <dgm:spPr/>
    </dgm:pt>
    <dgm:pt modelId="{9942A98E-A719-4EB0-B04B-A16603DD4028}" type="pres">
      <dgm:prSet presAssocID="{ABAAE1A1-8FCE-462A-9B00-BE58B7342D22}" presName="nodeFollowingNodes" presStyleLbl="node1" presStyleIdx="3" presStyleCnt="5">
        <dgm:presLayoutVars>
          <dgm:bulletEnabled val="1"/>
        </dgm:presLayoutVars>
      </dgm:prSet>
      <dgm:spPr/>
    </dgm:pt>
    <dgm:pt modelId="{A3030AEC-58F4-4A41-B052-AB13CCC5D6B7}" type="pres">
      <dgm:prSet presAssocID="{8EFCACD8-6ACF-4ABC-854D-32E7100C984D}" presName="nodeFollowingNodes" presStyleLbl="node1" presStyleIdx="4" presStyleCnt="5">
        <dgm:presLayoutVars>
          <dgm:bulletEnabled val="1"/>
        </dgm:presLayoutVars>
      </dgm:prSet>
      <dgm:spPr/>
    </dgm:pt>
  </dgm:ptLst>
  <dgm:cxnLst>
    <dgm:cxn modelId="{30A08B02-AC21-4E0F-8DC0-B1BB9B469543}" srcId="{8EFCACD8-6ACF-4ABC-854D-32E7100C984D}" destId="{84149D24-5830-4E49-BF3F-3866B53BAF75}" srcOrd="1" destOrd="0" parTransId="{370BBE90-7C6D-41DF-8AF2-CA8D2C280712}" sibTransId="{B60F5CBC-90B7-4BC8-A34E-452EBDF242AF}"/>
    <dgm:cxn modelId="{AB7DBF43-018D-4A11-907C-42757362342F}" type="presOf" srcId="{84149D24-5830-4E49-BF3F-3866B53BAF75}" destId="{A3030AEC-58F4-4A41-B052-AB13CCC5D6B7}" srcOrd="0" destOrd="2" presId="urn:microsoft.com/office/officeart/2005/8/layout/cycle3"/>
    <dgm:cxn modelId="{2AC24A4D-96F3-4BD4-85E2-396A90F2118F}" type="presOf" srcId="{72027D37-A019-4BDF-B7C6-68FE841FAB36}" destId="{A3030AEC-58F4-4A41-B052-AB13CCC5D6B7}" srcOrd="0" destOrd="1" presId="urn:microsoft.com/office/officeart/2005/8/layout/cycle3"/>
    <dgm:cxn modelId="{48CEA970-447D-4553-80A2-1C55A4542E26}" srcId="{F46DA84B-DCD3-4639-BB3F-6E1278167117}" destId="{8EFCACD8-6ACF-4ABC-854D-32E7100C984D}" srcOrd="4" destOrd="0" parTransId="{C5580AA8-6BFA-4571-8C7D-77EBCF88D75D}" sibTransId="{F51EDD33-4E91-4638-9454-C86D04FE5580}"/>
    <dgm:cxn modelId="{CA36B957-AD09-4BC8-9153-ED0132A10DE3}" type="presOf" srcId="{7045B4ED-B824-4659-A98B-DE375475D6C3}" destId="{D31FAB4B-46C0-4D23-9F52-BF973F912A32}" srcOrd="0" destOrd="0" presId="urn:microsoft.com/office/officeart/2005/8/layout/cycle3"/>
    <dgm:cxn modelId="{4778D582-AFD4-4B86-926B-ACF47B33E512}" srcId="{F46DA84B-DCD3-4639-BB3F-6E1278167117}" destId="{7045B4ED-B824-4659-A98B-DE375475D6C3}" srcOrd="0" destOrd="0" parTransId="{A21AD333-885B-4873-8F13-122C64984FDF}" sibTransId="{A02ECF76-E1DC-4BE4-A09B-5569F803019F}"/>
    <dgm:cxn modelId="{9C0E2895-F145-44AA-8B05-D60CBC1D2C53}" type="presOf" srcId="{F46DA84B-DCD3-4639-BB3F-6E1278167117}" destId="{BEDE75E6-16F1-47D0-B658-58EDE32F22E3}" srcOrd="0" destOrd="0" presId="urn:microsoft.com/office/officeart/2005/8/layout/cycle3"/>
    <dgm:cxn modelId="{D981A2A3-BC39-44CF-B3EC-0F5EE657A2F0}" srcId="{F46DA84B-DCD3-4639-BB3F-6E1278167117}" destId="{52E0D8DF-CF95-4119-A773-63ED78C1B618}" srcOrd="2" destOrd="0" parTransId="{C2FCE935-B7D7-4A37-8ED4-2B08F4ED3EE5}" sibTransId="{E0C3830C-02F0-435B-8330-D0BD416FC6AF}"/>
    <dgm:cxn modelId="{EEFC2CA7-6544-40C7-A05A-84CCDCEDA4C3}" type="presOf" srcId="{8EFCACD8-6ACF-4ABC-854D-32E7100C984D}" destId="{A3030AEC-58F4-4A41-B052-AB13CCC5D6B7}" srcOrd="0" destOrd="0" presId="urn:microsoft.com/office/officeart/2005/8/layout/cycle3"/>
    <dgm:cxn modelId="{4B9EE8AC-3E89-48AB-BAA8-59D94862AA90}" srcId="{F46DA84B-DCD3-4639-BB3F-6E1278167117}" destId="{D378BF2C-B17A-458D-8E36-39D2B753AAF7}" srcOrd="1" destOrd="0" parTransId="{E5A01330-1F49-4056-98BE-46B83ED74A56}" sibTransId="{344644E8-9338-4BC2-8154-5638E1E50611}"/>
    <dgm:cxn modelId="{1A93E7C4-A36D-4683-B7F8-17FC98981637}" type="presOf" srcId="{52E0D8DF-CF95-4119-A773-63ED78C1B618}" destId="{A867B8AB-A116-4448-A3B6-BDE382459702}" srcOrd="0" destOrd="0" presId="urn:microsoft.com/office/officeart/2005/8/layout/cycle3"/>
    <dgm:cxn modelId="{2B5120C9-BEEC-4BA1-9803-6525FC35771F}" type="presOf" srcId="{A02ECF76-E1DC-4BE4-A09B-5569F803019F}" destId="{0BBBD312-89B6-481A-8DEA-33EFD07C76BF}" srcOrd="0" destOrd="0" presId="urn:microsoft.com/office/officeart/2005/8/layout/cycle3"/>
    <dgm:cxn modelId="{10E568F0-5BEC-4FBF-8E1C-A365578055EF}" srcId="{F46DA84B-DCD3-4639-BB3F-6E1278167117}" destId="{ABAAE1A1-8FCE-462A-9B00-BE58B7342D22}" srcOrd="3" destOrd="0" parTransId="{449EA87F-BB04-4B51-AF98-92E7F906AE42}" sibTransId="{A7AB718B-ADD0-4BA2-B842-41907B62D1EF}"/>
    <dgm:cxn modelId="{420E8AF1-139A-40DF-8A0E-207D7C717613}" type="presOf" srcId="{D378BF2C-B17A-458D-8E36-39D2B753AAF7}" destId="{5037C85C-CC44-4CDC-919B-1A2A860C049F}" srcOrd="0" destOrd="0" presId="urn:microsoft.com/office/officeart/2005/8/layout/cycle3"/>
    <dgm:cxn modelId="{1F2C22F7-DDA6-4AC0-B04C-0C81C9AB5DA3}" srcId="{8EFCACD8-6ACF-4ABC-854D-32E7100C984D}" destId="{72027D37-A019-4BDF-B7C6-68FE841FAB36}" srcOrd="0" destOrd="0" parTransId="{D716A4B9-B848-482F-800C-4867548CBC23}" sibTransId="{6A252551-34B6-4778-B921-23FDD96E9465}"/>
    <dgm:cxn modelId="{AAE828F7-A93B-422B-AE97-665998B09706}" type="presOf" srcId="{ABAAE1A1-8FCE-462A-9B00-BE58B7342D22}" destId="{9942A98E-A719-4EB0-B04B-A16603DD4028}" srcOrd="0" destOrd="0" presId="urn:microsoft.com/office/officeart/2005/8/layout/cycle3"/>
    <dgm:cxn modelId="{445B9854-76C1-4FFF-A71F-9761319E4F14}" type="presParOf" srcId="{BEDE75E6-16F1-47D0-B658-58EDE32F22E3}" destId="{717CBF18-21EC-4946-B8DE-E96C89D933EE}" srcOrd="0" destOrd="0" presId="urn:microsoft.com/office/officeart/2005/8/layout/cycle3"/>
    <dgm:cxn modelId="{EE8ABDB5-7F4B-453D-8F32-0E59B4F942C3}" type="presParOf" srcId="{717CBF18-21EC-4946-B8DE-E96C89D933EE}" destId="{D31FAB4B-46C0-4D23-9F52-BF973F912A32}" srcOrd="0" destOrd="0" presId="urn:microsoft.com/office/officeart/2005/8/layout/cycle3"/>
    <dgm:cxn modelId="{4C1060C1-D0FF-4438-ADC7-78DAF4084594}" type="presParOf" srcId="{717CBF18-21EC-4946-B8DE-E96C89D933EE}" destId="{0BBBD312-89B6-481A-8DEA-33EFD07C76BF}" srcOrd="1" destOrd="0" presId="urn:microsoft.com/office/officeart/2005/8/layout/cycle3"/>
    <dgm:cxn modelId="{645B3F5F-C3E0-4F3E-BCC4-4337197D52D9}" type="presParOf" srcId="{717CBF18-21EC-4946-B8DE-E96C89D933EE}" destId="{5037C85C-CC44-4CDC-919B-1A2A860C049F}" srcOrd="2" destOrd="0" presId="urn:microsoft.com/office/officeart/2005/8/layout/cycle3"/>
    <dgm:cxn modelId="{860AE0CE-6272-4D71-9F06-E0405B803698}" type="presParOf" srcId="{717CBF18-21EC-4946-B8DE-E96C89D933EE}" destId="{A867B8AB-A116-4448-A3B6-BDE382459702}" srcOrd="3" destOrd="0" presId="urn:microsoft.com/office/officeart/2005/8/layout/cycle3"/>
    <dgm:cxn modelId="{0ADA11DB-D4AC-4F65-8FE9-5990D1373518}" type="presParOf" srcId="{717CBF18-21EC-4946-B8DE-E96C89D933EE}" destId="{9942A98E-A719-4EB0-B04B-A16603DD4028}" srcOrd="4" destOrd="0" presId="urn:microsoft.com/office/officeart/2005/8/layout/cycle3"/>
    <dgm:cxn modelId="{9AE1C730-BD78-46A1-8878-CF607D00D30F}" type="presParOf" srcId="{717CBF18-21EC-4946-B8DE-E96C89D933EE}" destId="{A3030AEC-58F4-4A41-B052-AB13CCC5D6B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F784D2-66D7-4767-94C9-14BEA59BFD9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6169B2B-DC0C-4E2B-9131-E632AFF55D5E}">
      <dgm:prSet/>
      <dgm:spPr/>
      <dgm:t>
        <a:bodyPr/>
        <a:lstStyle/>
        <a:p>
          <a:r>
            <a:rPr lang="en-US"/>
            <a:t>Notify households if students are automatically eligible for SUN Bucks</a:t>
          </a:r>
        </a:p>
      </dgm:t>
    </dgm:pt>
    <dgm:pt modelId="{DA8CF8ED-44DB-431D-866D-FC5AA90E8E86}" type="parTrans" cxnId="{E9A4BF78-85E4-4F16-9D86-41DC2DF81A6F}">
      <dgm:prSet/>
      <dgm:spPr/>
      <dgm:t>
        <a:bodyPr/>
        <a:lstStyle/>
        <a:p>
          <a:endParaRPr lang="en-US"/>
        </a:p>
      </dgm:t>
    </dgm:pt>
    <dgm:pt modelId="{BF3C6F2D-46C3-4D2C-A9B1-FDC05ED94AC5}" type="sibTrans" cxnId="{E9A4BF78-85E4-4F16-9D86-41DC2DF81A6F}">
      <dgm:prSet/>
      <dgm:spPr/>
      <dgm:t>
        <a:bodyPr/>
        <a:lstStyle/>
        <a:p>
          <a:endParaRPr lang="en-US"/>
        </a:p>
      </dgm:t>
    </dgm:pt>
    <dgm:pt modelId="{701B54E7-AF9E-4284-99DB-A8652CB3220C}">
      <dgm:prSet/>
      <dgm:spPr/>
      <dgm:t>
        <a:bodyPr/>
        <a:lstStyle/>
        <a:p>
          <a:r>
            <a:rPr lang="en-US"/>
            <a:t>Request households update mailing address and parent/guardian name in SIS to prepare for Summer EBT data</a:t>
          </a:r>
        </a:p>
      </dgm:t>
    </dgm:pt>
    <dgm:pt modelId="{DAEDA00F-E35F-4CED-9A38-94F6A72851AA}" type="parTrans" cxnId="{8386F119-DB5F-4BEB-A8EE-8CA369F0339E}">
      <dgm:prSet/>
      <dgm:spPr/>
      <dgm:t>
        <a:bodyPr/>
        <a:lstStyle/>
        <a:p>
          <a:endParaRPr lang="en-US"/>
        </a:p>
      </dgm:t>
    </dgm:pt>
    <dgm:pt modelId="{84334C31-E2FB-4949-850C-D40459B9743E}" type="sibTrans" cxnId="{8386F119-DB5F-4BEB-A8EE-8CA369F0339E}">
      <dgm:prSet/>
      <dgm:spPr/>
      <dgm:t>
        <a:bodyPr/>
        <a:lstStyle/>
        <a:p>
          <a:endParaRPr lang="en-US"/>
        </a:p>
      </dgm:t>
    </dgm:pt>
    <dgm:pt modelId="{57B24870-1CE0-4799-BE56-0450EFB33385}">
      <dgm:prSet/>
      <dgm:spPr/>
      <dgm:t>
        <a:bodyPr/>
        <a:lstStyle/>
        <a:p>
          <a:r>
            <a:rPr lang="en-US"/>
            <a:t>Notify partners and supporters of how students will be eligible for Summer EBT and how to help students and families who must apply</a:t>
          </a:r>
        </a:p>
      </dgm:t>
    </dgm:pt>
    <dgm:pt modelId="{168A979C-AF48-4F11-A0AA-506978D3C2DA}" type="parTrans" cxnId="{306DD046-2D47-4BD6-8DBD-B947AD8680D3}">
      <dgm:prSet/>
      <dgm:spPr/>
      <dgm:t>
        <a:bodyPr/>
        <a:lstStyle/>
        <a:p>
          <a:endParaRPr lang="en-US"/>
        </a:p>
      </dgm:t>
    </dgm:pt>
    <dgm:pt modelId="{75D127B3-FE58-49EB-A623-59F60C05C54B}" type="sibTrans" cxnId="{306DD046-2D47-4BD6-8DBD-B947AD8680D3}">
      <dgm:prSet/>
      <dgm:spPr/>
      <dgm:t>
        <a:bodyPr/>
        <a:lstStyle/>
        <a:p>
          <a:endParaRPr lang="en-US"/>
        </a:p>
      </dgm:t>
    </dgm:pt>
    <dgm:pt modelId="{E0612BE2-5174-4DE9-BF17-15A2C3E385DD}">
      <dgm:prSet/>
      <dgm:spPr/>
      <dgm:t>
        <a:bodyPr/>
        <a:lstStyle/>
        <a:p>
          <a:r>
            <a:rPr lang="en-US"/>
            <a:t>Distribute paper SEBT applications in CEP schools</a:t>
          </a:r>
        </a:p>
      </dgm:t>
    </dgm:pt>
    <dgm:pt modelId="{971D15C4-E0F4-45CC-9788-1EB6F0C4C1B8}" type="parTrans" cxnId="{07511EAE-BED3-4E75-8273-57A95C9ECDEF}">
      <dgm:prSet/>
      <dgm:spPr/>
      <dgm:t>
        <a:bodyPr/>
        <a:lstStyle/>
        <a:p>
          <a:endParaRPr lang="en-US"/>
        </a:p>
      </dgm:t>
    </dgm:pt>
    <dgm:pt modelId="{EB8B193C-0E7F-400F-9480-2196653C1C41}" type="sibTrans" cxnId="{07511EAE-BED3-4E75-8273-57A95C9ECDEF}">
      <dgm:prSet/>
      <dgm:spPr/>
      <dgm:t>
        <a:bodyPr/>
        <a:lstStyle/>
        <a:p>
          <a:endParaRPr lang="en-US"/>
        </a:p>
      </dgm:t>
    </dgm:pt>
    <dgm:pt modelId="{0AEEA3FC-7246-404D-9E66-D0D13D2FE1DF}">
      <dgm:prSet/>
      <dgm:spPr/>
      <dgm:t>
        <a:bodyPr/>
        <a:lstStyle/>
        <a:p>
          <a:r>
            <a:rPr lang="en-US"/>
            <a:t>Information blitz on where to find and record local student ID number for SEBT application.</a:t>
          </a:r>
        </a:p>
      </dgm:t>
    </dgm:pt>
    <dgm:pt modelId="{BEE39781-D1C3-4121-956E-F25F5BB88441}" type="parTrans" cxnId="{6FF67194-EB9D-4CD9-8E7F-CE63DF729EBE}">
      <dgm:prSet/>
      <dgm:spPr/>
      <dgm:t>
        <a:bodyPr/>
        <a:lstStyle/>
        <a:p>
          <a:endParaRPr lang="en-US"/>
        </a:p>
      </dgm:t>
    </dgm:pt>
    <dgm:pt modelId="{D3D7F526-2334-47B2-885C-FFF5E560B73A}" type="sibTrans" cxnId="{6FF67194-EB9D-4CD9-8E7F-CE63DF729EBE}">
      <dgm:prSet/>
      <dgm:spPr/>
      <dgm:t>
        <a:bodyPr/>
        <a:lstStyle/>
        <a:p>
          <a:endParaRPr lang="en-US"/>
        </a:p>
      </dgm:t>
    </dgm:pt>
    <dgm:pt modelId="{7E476442-0C5B-4D3F-BAF5-4596B237EF94}">
      <dgm:prSet/>
      <dgm:spPr/>
      <dgm:t>
        <a:bodyPr/>
        <a:lstStyle/>
        <a:p>
          <a:r>
            <a:rPr lang="en-US"/>
            <a:t>LEA Media Release</a:t>
          </a:r>
        </a:p>
      </dgm:t>
    </dgm:pt>
    <dgm:pt modelId="{74912513-4531-4C61-BB49-096EEFDCB31C}" type="parTrans" cxnId="{7DE252F1-CC33-4052-AEF7-B16C7A0C53D6}">
      <dgm:prSet/>
      <dgm:spPr/>
      <dgm:t>
        <a:bodyPr/>
        <a:lstStyle/>
        <a:p>
          <a:endParaRPr lang="en-US"/>
        </a:p>
      </dgm:t>
    </dgm:pt>
    <dgm:pt modelId="{47CD144E-86B7-4848-9DCE-281FAC532A90}" type="sibTrans" cxnId="{7DE252F1-CC33-4052-AEF7-B16C7A0C53D6}">
      <dgm:prSet/>
      <dgm:spPr/>
      <dgm:t>
        <a:bodyPr/>
        <a:lstStyle/>
        <a:p>
          <a:endParaRPr lang="en-US"/>
        </a:p>
      </dgm:t>
    </dgm:pt>
    <dgm:pt modelId="{6DD10763-4CE3-4C5D-B6DB-6FF0A434A471}" type="pres">
      <dgm:prSet presAssocID="{7AF784D2-66D7-4767-94C9-14BEA59BFD98}" presName="vert0" presStyleCnt="0">
        <dgm:presLayoutVars>
          <dgm:dir/>
          <dgm:animOne val="branch"/>
          <dgm:animLvl val="lvl"/>
        </dgm:presLayoutVars>
      </dgm:prSet>
      <dgm:spPr/>
    </dgm:pt>
    <dgm:pt modelId="{A6B2B556-0B6A-4261-9A28-F482D17AA209}" type="pres">
      <dgm:prSet presAssocID="{86169B2B-DC0C-4E2B-9131-E632AFF55D5E}" presName="thickLine" presStyleLbl="alignNode1" presStyleIdx="0" presStyleCnt="6"/>
      <dgm:spPr/>
    </dgm:pt>
    <dgm:pt modelId="{FB01804C-3065-4BE0-8E39-E6187B6CEDB6}" type="pres">
      <dgm:prSet presAssocID="{86169B2B-DC0C-4E2B-9131-E632AFF55D5E}" presName="horz1" presStyleCnt="0"/>
      <dgm:spPr/>
    </dgm:pt>
    <dgm:pt modelId="{898E4688-0B57-4F0C-A8F8-20A4B97A0407}" type="pres">
      <dgm:prSet presAssocID="{86169B2B-DC0C-4E2B-9131-E632AFF55D5E}" presName="tx1" presStyleLbl="revTx" presStyleIdx="0" presStyleCnt="6"/>
      <dgm:spPr/>
    </dgm:pt>
    <dgm:pt modelId="{C6830F35-9D3B-4EDC-BC23-569C9F37E39A}" type="pres">
      <dgm:prSet presAssocID="{86169B2B-DC0C-4E2B-9131-E632AFF55D5E}" presName="vert1" presStyleCnt="0"/>
      <dgm:spPr/>
    </dgm:pt>
    <dgm:pt modelId="{0AFFA955-2EDD-4C93-BAF0-6F1D7AFFAD21}" type="pres">
      <dgm:prSet presAssocID="{701B54E7-AF9E-4284-99DB-A8652CB3220C}" presName="thickLine" presStyleLbl="alignNode1" presStyleIdx="1" presStyleCnt="6"/>
      <dgm:spPr/>
    </dgm:pt>
    <dgm:pt modelId="{D0DF15CE-39DC-40D8-A677-0DDF6803C348}" type="pres">
      <dgm:prSet presAssocID="{701B54E7-AF9E-4284-99DB-A8652CB3220C}" presName="horz1" presStyleCnt="0"/>
      <dgm:spPr/>
    </dgm:pt>
    <dgm:pt modelId="{80075FDC-85FC-419E-B613-BF0443E5DF42}" type="pres">
      <dgm:prSet presAssocID="{701B54E7-AF9E-4284-99DB-A8652CB3220C}" presName="tx1" presStyleLbl="revTx" presStyleIdx="1" presStyleCnt="6"/>
      <dgm:spPr/>
    </dgm:pt>
    <dgm:pt modelId="{8AEEDA98-2F92-486C-8112-C0B4D20174EE}" type="pres">
      <dgm:prSet presAssocID="{701B54E7-AF9E-4284-99DB-A8652CB3220C}" presName="vert1" presStyleCnt="0"/>
      <dgm:spPr/>
    </dgm:pt>
    <dgm:pt modelId="{411ED25C-816D-476F-B644-69824A55AEF8}" type="pres">
      <dgm:prSet presAssocID="{57B24870-1CE0-4799-BE56-0450EFB33385}" presName="thickLine" presStyleLbl="alignNode1" presStyleIdx="2" presStyleCnt="6"/>
      <dgm:spPr/>
    </dgm:pt>
    <dgm:pt modelId="{C2871EBA-F316-4135-BB3F-68DA603EC9B1}" type="pres">
      <dgm:prSet presAssocID="{57B24870-1CE0-4799-BE56-0450EFB33385}" presName="horz1" presStyleCnt="0"/>
      <dgm:spPr/>
    </dgm:pt>
    <dgm:pt modelId="{8461EBC0-FFAD-4C21-BF8F-7B5A02F6EB6C}" type="pres">
      <dgm:prSet presAssocID="{57B24870-1CE0-4799-BE56-0450EFB33385}" presName="tx1" presStyleLbl="revTx" presStyleIdx="2" presStyleCnt="6"/>
      <dgm:spPr/>
    </dgm:pt>
    <dgm:pt modelId="{4DC4FDE0-00E0-4798-A41A-9425210982EA}" type="pres">
      <dgm:prSet presAssocID="{57B24870-1CE0-4799-BE56-0450EFB33385}" presName="vert1" presStyleCnt="0"/>
      <dgm:spPr/>
    </dgm:pt>
    <dgm:pt modelId="{8C75E8A8-FDDC-47A2-BE4D-AFF988D82F9C}" type="pres">
      <dgm:prSet presAssocID="{E0612BE2-5174-4DE9-BF17-15A2C3E385DD}" presName="thickLine" presStyleLbl="alignNode1" presStyleIdx="3" presStyleCnt="6"/>
      <dgm:spPr/>
    </dgm:pt>
    <dgm:pt modelId="{40FADB46-A890-4736-8AEA-ABC6A8F46B1A}" type="pres">
      <dgm:prSet presAssocID="{E0612BE2-5174-4DE9-BF17-15A2C3E385DD}" presName="horz1" presStyleCnt="0"/>
      <dgm:spPr/>
    </dgm:pt>
    <dgm:pt modelId="{C0C963E3-195E-4642-B827-99DE9C41AFAE}" type="pres">
      <dgm:prSet presAssocID="{E0612BE2-5174-4DE9-BF17-15A2C3E385DD}" presName="tx1" presStyleLbl="revTx" presStyleIdx="3" presStyleCnt="6"/>
      <dgm:spPr/>
    </dgm:pt>
    <dgm:pt modelId="{09BC2FC3-6D1B-490D-A630-9343DFB34C45}" type="pres">
      <dgm:prSet presAssocID="{E0612BE2-5174-4DE9-BF17-15A2C3E385DD}" presName="vert1" presStyleCnt="0"/>
      <dgm:spPr/>
    </dgm:pt>
    <dgm:pt modelId="{2FFD907D-3B50-4EDB-9613-2D89D24BDA31}" type="pres">
      <dgm:prSet presAssocID="{0AEEA3FC-7246-404D-9E66-D0D13D2FE1DF}" presName="thickLine" presStyleLbl="alignNode1" presStyleIdx="4" presStyleCnt="6"/>
      <dgm:spPr/>
    </dgm:pt>
    <dgm:pt modelId="{540DCF59-D3D3-4A91-BCCF-DC3FC43CFC9C}" type="pres">
      <dgm:prSet presAssocID="{0AEEA3FC-7246-404D-9E66-D0D13D2FE1DF}" presName="horz1" presStyleCnt="0"/>
      <dgm:spPr/>
    </dgm:pt>
    <dgm:pt modelId="{0AAAED2B-81C5-426A-8E37-BB4173975B21}" type="pres">
      <dgm:prSet presAssocID="{0AEEA3FC-7246-404D-9E66-D0D13D2FE1DF}" presName="tx1" presStyleLbl="revTx" presStyleIdx="4" presStyleCnt="6"/>
      <dgm:spPr/>
    </dgm:pt>
    <dgm:pt modelId="{FC06ABC6-28AC-476B-B2BC-5A1492A73321}" type="pres">
      <dgm:prSet presAssocID="{0AEEA3FC-7246-404D-9E66-D0D13D2FE1DF}" presName="vert1" presStyleCnt="0"/>
      <dgm:spPr/>
    </dgm:pt>
    <dgm:pt modelId="{2223EEAE-1929-43A7-A80C-8136E8B0FB73}" type="pres">
      <dgm:prSet presAssocID="{7E476442-0C5B-4D3F-BAF5-4596B237EF94}" presName="thickLine" presStyleLbl="alignNode1" presStyleIdx="5" presStyleCnt="6"/>
      <dgm:spPr/>
    </dgm:pt>
    <dgm:pt modelId="{BCB6FC06-A56A-444C-9AFC-C0345EA424D1}" type="pres">
      <dgm:prSet presAssocID="{7E476442-0C5B-4D3F-BAF5-4596B237EF94}" presName="horz1" presStyleCnt="0"/>
      <dgm:spPr/>
    </dgm:pt>
    <dgm:pt modelId="{D817ECCE-1AA3-41F3-A27C-0B498AD5CC36}" type="pres">
      <dgm:prSet presAssocID="{7E476442-0C5B-4D3F-BAF5-4596B237EF94}" presName="tx1" presStyleLbl="revTx" presStyleIdx="5" presStyleCnt="6"/>
      <dgm:spPr/>
    </dgm:pt>
    <dgm:pt modelId="{6B08E5F5-7BA9-491A-8C23-4AD6E263B965}" type="pres">
      <dgm:prSet presAssocID="{7E476442-0C5B-4D3F-BAF5-4596B237EF94}" presName="vert1" presStyleCnt="0"/>
      <dgm:spPr/>
    </dgm:pt>
  </dgm:ptLst>
  <dgm:cxnLst>
    <dgm:cxn modelId="{E1D2270B-ABCC-4B21-ABDD-76D3A493ECC0}" type="presOf" srcId="{7E476442-0C5B-4D3F-BAF5-4596B237EF94}" destId="{D817ECCE-1AA3-41F3-A27C-0B498AD5CC36}" srcOrd="0" destOrd="0" presId="urn:microsoft.com/office/officeart/2008/layout/LinedList"/>
    <dgm:cxn modelId="{8386F119-DB5F-4BEB-A8EE-8CA369F0339E}" srcId="{7AF784D2-66D7-4767-94C9-14BEA59BFD98}" destId="{701B54E7-AF9E-4284-99DB-A8652CB3220C}" srcOrd="1" destOrd="0" parTransId="{DAEDA00F-E35F-4CED-9A38-94F6A72851AA}" sibTransId="{84334C31-E2FB-4949-850C-D40459B9743E}"/>
    <dgm:cxn modelId="{44F3F420-4A6B-4639-94D0-B5A829AC1C84}" type="presOf" srcId="{7AF784D2-66D7-4767-94C9-14BEA59BFD98}" destId="{6DD10763-4CE3-4C5D-B6DB-6FF0A434A471}" srcOrd="0" destOrd="0" presId="urn:microsoft.com/office/officeart/2008/layout/LinedList"/>
    <dgm:cxn modelId="{4BD2ED3A-0134-4887-97C3-13ABA924FD24}" type="presOf" srcId="{86169B2B-DC0C-4E2B-9131-E632AFF55D5E}" destId="{898E4688-0B57-4F0C-A8F8-20A4B97A0407}" srcOrd="0" destOrd="0" presId="urn:microsoft.com/office/officeart/2008/layout/LinedList"/>
    <dgm:cxn modelId="{306DD046-2D47-4BD6-8DBD-B947AD8680D3}" srcId="{7AF784D2-66D7-4767-94C9-14BEA59BFD98}" destId="{57B24870-1CE0-4799-BE56-0450EFB33385}" srcOrd="2" destOrd="0" parTransId="{168A979C-AF48-4F11-A0AA-506978D3C2DA}" sibTransId="{75D127B3-FE58-49EB-A623-59F60C05C54B}"/>
    <dgm:cxn modelId="{E9A4BF78-85E4-4F16-9D86-41DC2DF81A6F}" srcId="{7AF784D2-66D7-4767-94C9-14BEA59BFD98}" destId="{86169B2B-DC0C-4E2B-9131-E632AFF55D5E}" srcOrd="0" destOrd="0" parTransId="{DA8CF8ED-44DB-431D-866D-FC5AA90E8E86}" sibTransId="{BF3C6F2D-46C3-4D2C-A9B1-FDC05ED94AC5}"/>
    <dgm:cxn modelId="{6FF67194-EB9D-4CD9-8E7F-CE63DF729EBE}" srcId="{7AF784D2-66D7-4767-94C9-14BEA59BFD98}" destId="{0AEEA3FC-7246-404D-9E66-D0D13D2FE1DF}" srcOrd="4" destOrd="0" parTransId="{BEE39781-D1C3-4121-956E-F25F5BB88441}" sibTransId="{D3D7F526-2334-47B2-885C-FFF5E560B73A}"/>
    <dgm:cxn modelId="{07511EAE-BED3-4E75-8273-57A95C9ECDEF}" srcId="{7AF784D2-66D7-4767-94C9-14BEA59BFD98}" destId="{E0612BE2-5174-4DE9-BF17-15A2C3E385DD}" srcOrd="3" destOrd="0" parTransId="{971D15C4-E0F4-45CC-9788-1EB6F0C4C1B8}" sibTransId="{EB8B193C-0E7F-400F-9480-2196653C1C41}"/>
    <dgm:cxn modelId="{A9B638C3-0C51-4373-AD41-8CA1D0F47DC7}" type="presOf" srcId="{57B24870-1CE0-4799-BE56-0450EFB33385}" destId="{8461EBC0-FFAD-4C21-BF8F-7B5A02F6EB6C}" srcOrd="0" destOrd="0" presId="urn:microsoft.com/office/officeart/2008/layout/LinedList"/>
    <dgm:cxn modelId="{9C7345E5-412C-44EF-BAF8-64D8196D2541}" type="presOf" srcId="{E0612BE2-5174-4DE9-BF17-15A2C3E385DD}" destId="{C0C963E3-195E-4642-B827-99DE9C41AFAE}" srcOrd="0" destOrd="0" presId="urn:microsoft.com/office/officeart/2008/layout/LinedList"/>
    <dgm:cxn modelId="{7DE252F1-CC33-4052-AEF7-B16C7A0C53D6}" srcId="{7AF784D2-66D7-4767-94C9-14BEA59BFD98}" destId="{7E476442-0C5B-4D3F-BAF5-4596B237EF94}" srcOrd="5" destOrd="0" parTransId="{74912513-4531-4C61-BB49-096EEFDCB31C}" sibTransId="{47CD144E-86B7-4848-9DCE-281FAC532A90}"/>
    <dgm:cxn modelId="{F39955FE-68E2-4F2A-9D51-1030E03234B7}" type="presOf" srcId="{0AEEA3FC-7246-404D-9E66-D0D13D2FE1DF}" destId="{0AAAED2B-81C5-426A-8E37-BB4173975B21}" srcOrd="0" destOrd="0" presId="urn:microsoft.com/office/officeart/2008/layout/LinedList"/>
    <dgm:cxn modelId="{B90F8BFE-898B-48FF-BDAA-2A076D72024D}" type="presOf" srcId="{701B54E7-AF9E-4284-99DB-A8652CB3220C}" destId="{80075FDC-85FC-419E-B613-BF0443E5DF42}" srcOrd="0" destOrd="0" presId="urn:microsoft.com/office/officeart/2008/layout/LinedList"/>
    <dgm:cxn modelId="{D5B6A9E7-E8AD-487E-BAE7-123D9C82CF69}" type="presParOf" srcId="{6DD10763-4CE3-4C5D-B6DB-6FF0A434A471}" destId="{A6B2B556-0B6A-4261-9A28-F482D17AA209}" srcOrd="0" destOrd="0" presId="urn:microsoft.com/office/officeart/2008/layout/LinedList"/>
    <dgm:cxn modelId="{0657E181-25B7-488F-9BA1-64CA3ADF807C}" type="presParOf" srcId="{6DD10763-4CE3-4C5D-B6DB-6FF0A434A471}" destId="{FB01804C-3065-4BE0-8E39-E6187B6CEDB6}" srcOrd="1" destOrd="0" presId="urn:microsoft.com/office/officeart/2008/layout/LinedList"/>
    <dgm:cxn modelId="{1BE3E33B-1FE8-465E-B6C1-8652A880B9CA}" type="presParOf" srcId="{FB01804C-3065-4BE0-8E39-E6187B6CEDB6}" destId="{898E4688-0B57-4F0C-A8F8-20A4B97A0407}" srcOrd="0" destOrd="0" presId="urn:microsoft.com/office/officeart/2008/layout/LinedList"/>
    <dgm:cxn modelId="{F0DE5175-6F40-4993-A83D-F68448ED9D08}" type="presParOf" srcId="{FB01804C-3065-4BE0-8E39-E6187B6CEDB6}" destId="{C6830F35-9D3B-4EDC-BC23-569C9F37E39A}" srcOrd="1" destOrd="0" presId="urn:microsoft.com/office/officeart/2008/layout/LinedList"/>
    <dgm:cxn modelId="{4CED9603-93E5-4FD4-8AC0-D30B9349F0B3}" type="presParOf" srcId="{6DD10763-4CE3-4C5D-B6DB-6FF0A434A471}" destId="{0AFFA955-2EDD-4C93-BAF0-6F1D7AFFAD21}" srcOrd="2" destOrd="0" presId="urn:microsoft.com/office/officeart/2008/layout/LinedList"/>
    <dgm:cxn modelId="{0A912F89-76F8-485B-8E62-AFAFB893A395}" type="presParOf" srcId="{6DD10763-4CE3-4C5D-B6DB-6FF0A434A471}" destId="{D0DF15CE-39DC-40D8-A677-0DDF6803C348}" srcOrd="3" destOrd="0" presId="urn:microsoft.com/office/officeart/2008/layout/LinedList"/>
    <dgm:cxn modelId="{D549AC91-3504-40C5-BED0-D738E4305A8D}" type="presParOf" srcId="{D0DF15CE-39DC-40D8-A677-0DDF6803C348}" destId="{80075FDC-85FC-419E-B613-BF0443E5DF42}" srcOrd="0" destOrd="0" presId="urn:microsoft.com/office/officeart/2008/layout/LinedList"/>
    <dgm:cxn modelId="{2165675D-AA42-4D0D-A0E3-46B34BDC20B3}" type="presParOf" srcId="{D0DF15CE-39DC-40D8-A677-0DDF6803C348}" destId="{8AEEDA98-2F92-486C-8112-C0B4D20174EE}" srcOrd="1" destOrd="0" presId="urn:microsoft.com/office/officeart/2008/layout/LinedList"/>
    <dgm:cxn modelId="{CF3478CB-FB06-45B9-935A-8AA89C399705}" type="presParOf" srcId="{6DD10763-4CE3-4C5D-B6DB-6FF0A434A471}" destId="{411ED25C-816D-476F-B644-69824A55AEF8}" srcOrd="4" destOrd="0" presId="urn:microsoft.com/office/officeart/2008/layout/LinedList"/>
    <dgm:cxn modelId="{9EAC0F71-459D-4B70-826D-1166800EFB9F}" type="presParOf" srcId="{6DD10763-4CE3-4C5D-B6DB-6FF0A434A471}" destId="{C2871EBA-F316-4135-BB3F-68DA603EC9B1}" srcOrd="5" destOrd="0" presId="urn:microsoft.com/office/officeart/2008/layout/LinedList"/>
    <dgm:cxn modelId="{51B2C7CC-5506-4EFC-B8A4-0A4899C2A2E7}" type="presParOf" srcId="{C2871EBA-F316-4135-BB3F-68DA603EC9B1}" destId="{8461EBC0-FFAD-4C21-BF8F-7B5A02F6EB6C}" srcOrd="0" destOrd="0" presId="urn:microsoft.com/office/officeart/2008/layout/LinedList"/>
    <dgm:cxn modelId="{D956C74D-DB34-437D-BE98-A9C86B67DECE}" type="presParOf" srcId="{C2871EBA-F316-4135-BB3F-68DA603EC9B1}" destId="{4DC4FDE0-00E0-4798-A41A-9425210982EA}" srcOrd="1" destOrd="0" presId="urn:microsoft.com/office/officeart/2008/layout/LinedList"/>
    <dgm:cxn modelId="{A165DCDD-E20E-4FDD-91E9-629D30F87818}" type="presParOf" srcId="{6DD10763-4CE3-4C5D-B6DB-6FF0A434A471}" destId="{8C75E8A8-FDDC-47A2-BE4D-AFF988D82F9C}" srcOrd="6" destOrd="0" presId="urn:microsoft.com/office/officeart/2008/layout/LinedList"/>
    <dgm:cxn modelId="{4DF58363-96C6-4152-8C83-7F3AECD3F23E}" type="presParOf" srcId="{6DD10763-4CE3-4C5D-B6DB-6FF0A434A471}" destId="{40FADB46-A890-4736-8AEA-ABC6A8F46B1A}" srcOrd="7" destOrd="0" presId="urn:microsoft.com/office/officeart/2008/layout/LinedList"/>
    <dgm:cxn modelId="{8E13DD83-6CE3-4E62-8F13-307709CB0445}" type="presParOf" srcId="{40FADB46-A890-4736-8AEA-ABC6A8F46B1A}" destId="{C0C963E3-195E-4642-B827-99DE9C41AFAE}" srcOrd="0" destOrd="0" presId="urn:microsoft.com/office/officeart/2008/layout/LinedList"/>
    <dgm:cxn modelId="{BD76972A-62B5-495F-A6C4-8BBE4BF66557}" type="presParOf" srcId="{40FADB46-A890-4736-8AEA-ABC6A8F46B1A}" destId="{09BC2FC3-6D1B-490D-A630-9343DFB34C45}" srcOrd="1" destOrd="0" presId="urn:microsoft.com/office/officeart/2008/layout/LinedList"/>
    <dgm:cxn modelId="{9E13310A-8011-484C-AC99-D1D47130A204}" type="presParOf" srcId="{6DD10763-4CE3-4C5D-B6DB-6FF0A434A471}" destId="{2FFD907D-3B50-4EDB-9613-2D89D24BDA31}" srcOrd="8" destOrd="0" presId="urn:microsoft.com/office/officeart/2008/layout/LinedList"/>
    <dgm:cxn modelId="{BB31ED27-6265-4899-BBF2-84EFB74E136D}" type="presParOf" srcId="{6DD10763-4CE3-4C5D-B6DB-6FF0A434A471}" destId="{540DCF59-D3D3-4A91-BCCF-DC3FC43CFC9C}" srcOrd="9" destOrd="0" presId="urn:microsoft.com/office/officeart/2008/layout/LinedList"/>
    <dgm:cxn modelId="{6FF8CB4C-312A-4EC7-9FBC-BD7682CA7FC1}" type="presParOf" srcId="{540DCF59-D3D3-4A91-BCCF-DC3FC43CFC9C}" destId="{0AAAED2B-81C5-426A-8E37-BB4173975B21}" srcOrd="0" destOrd="0" presId="urn:microsoft.com/office/officeart/2008/layout/LinedList"/>
    <dgm:cxn modelId="{B8053E41-907D-47CA-A51B-DA346CC30660}" type="presParOf" srcId="{540DCF59-D3D3-4A91-BCCF-DC3FC43CFC9C}" destId="{FC06ABC6-28AC-476B-B2BC-5A1492A73321}" srcOrd="1" destOrd="0" presId="urn:microsoft.com/office/officeart/2008/layout/LinedList"/>
    <dgm:cxn modelId="{A7313AB1-6130-42B7-A96B-74C526E0A3E9}" type="presParOf" srcId="{6DD10763-4CE3-4C5D-B6DB-6FF0A434A471}" destId="{2223EEAE-1929-43A7-A80C-8136E8B0FB73}" srcOrd="10" destOrd="0" presId="urn:microsoft.com/office/officeart/2008/layout/LinedList"/>
    <dgm:cxn modelId="{C99AA38C-0FAE-408D-AAC1-7C0A1A44C599}" type="presParOf" srcId="{6DD10763-4CE3-4C5D-B6DB-6FF0A434A471}" destId="{BCB6FC06-A56A-444C-9AFC-C0345EA424D1}" srcOrd="11" destOrd="0" presId="urn:microsoft.com/office/officeart/2008/layout/LinedList"/>
    <dgm:cxn modelId="{F7678178-60EE-412F-9632-2446EB525273}" type="presParOf" srcId="{BCB6FC06-A56A-444C-9AFC-C0345EA424D1}" destId="{D817ECCE-1AA3-41F3-A27C-0B498AD5CC36}" srcOrd="0" destOrd="0" presId="urn:microsoft.com/office/officeart/2008/layout/LinedList"/>
    <dgm:cxn modelId="{7D5F3B39-6A81-4F0A-AC65-619AC15D5CE6}" type="presParOf" srcId="{BCB6FC06-A56A-444C-9AFC-C0345EA424D1}" destId="{6B08E5F5-7BA9-491A-8C23-4AD6E263B9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39893-55B3-4E00-87EE-BC62A7ECC0A0}"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59B19A7-F542-49B0-8A05-706EAB2228F9}">
      <dgm:prSet/>
      <dgm:spPr/>
      <dgm:t>
        <a:bodyPr/>
        <a:lstStyle/>
        <a:p>
          <a:pPr>
            <a:lnSpc>
              <a:spcPct val="100000"/>
            </a:lnSpc>
          </a:pPr>
          <a:r>
            <a:rPr lang="en-US"/>
            <a:t>Data File Layout and Template</a:t>
          </a:r>
        </a:p>
      </dgm:t>
    </dgm:pt>
    <dgm:pt modelId="{67861474-E9CA-4DED-AE1B-296651602A5F}" type="parTrans" cxnId="{B8A70A8D-5562-420E-8C65-9670BB7F79E6}">
      <dgm:prSet/>
      <dgm:spPr/>
      <dgm:t>
        <a:bodyPr/>
        <a:lstStyle/>
        <a:p>
          <a:endParaRPr lang="en-US"/>
        </a:p>
      </dgm:t>
    </dgm:pt>
    <dgm:pt modelId="{CDFA2D80-8FAC-442C-B562-C9ED775067AE}" type="sibTrans" cxnId="{B8A70A8D-5562-420E-8C65-9670BB7F79E6}">
      <dgm:prSet/>
      <dgm:spPr/>
      <dgm:t>
        <a:bodyPr/>
        <a:lstStyle/>
        <a:p>
          <a:endParaRPr lang="en-US"/>
        </a:p>
      </dgm:t>
    </dgm:pt>
    <dgm:pt modelId="{499718C6-C28C-422E-BFDF-F38F826259C5}">
      <dgm:prSet/>
      <dgm:spPr/>
      <dgm:t>
        <a:bodyPr/>
        <a:lstStyle/>
        <a:p>
          <a:pPr>
            <a:lnSpc>
              <a:spcPct val="100000"/>
            </a:lnSpc>
          </a:pPr>
          <a:r>
            <a:rPr lang="en-US"/>
            <a:t>Student Eligibility Type Codes</a:t>
          </a:r>
        </a:p>
      </dgm:t>
    </dgm:pt>
    <dgm:pt modelId="{B68A547E-8381-48D8-A802-A1AD005F1891}" type="parTrans" cxnId="{BAB93570-9317-457D-A585-9DA9F59EA3B9}">
      <dgm:prSet/>
      <dgm:spPr/>
      <dgm:t>
        <a:bodyPr/>
        <a:lstStyle/>
        <a:p>
          <a:endParaRPr lang="en-US"/>
        </a:p>
      </dgm:t>
    </dgm:pt>
    <dgm:pt modelId="{9C0C12B3-E3E0-444B-8D67-18182D663FEC}" type="sibTrans" cxnId="{BAB93570-9317-457D-A585-9DA9F59EA3B9}">
      <dgm:prSet/>
      <dgm:spPr/>
      <dgm:t>
        <a:bodyPr/>
        <a:lstStyle/>
        <a:p>
          <a:endParaRPr lang="en-US"/>
        </a:p>
      </dgm:t>
    </dgm:pt>
    <dgm:pt modelId="{DAF274ED-9EF1-4B5E-BF58-46FF9E116B92}">
      <dgm:prSet/>
      <dgm:spPr/>
      <dgm:t>
        <a:bodyPr/>
        <a:lstStyle/>
        <a:p>
          <a:pPr>
            <a:lnSpc>
              <a:spcPct val="100000"/>
            </a:lnSpc>
          </a:pPr>
          <a:r>
            <a:rPr lang="en-US"/>
            <a:t>Error Types and Descriptions</a:t>
          </a:r>
        </a:p>
      </dgm:t>
    </dgm:pt>
    <dgm:pt modelId="{9548FFAF-9C0F-4F63-A7C4-98FAC339BCA9}" type="parTrans" cxnId="{EA11307F-C10A-4AFE-8B3C-1A8C4A496EEF}">
      <dgm:prSet/>
      <dgm:spPr/>
      <dgm:t>
        <a:bodyPr/>
        <a:lstStyle/>
        <a:p>
          <a:endParaRPr lang="en-US"/>
        </a:p>
      </dgm:t>
    </dgm:pt>
    <dgm:pt modelId="{CF21800A-9227-4C2F-878B-89ADC37A9D31}" type="sibTrans" cxnId="{EA11307F-C10A-4AFE-8B3C-1A8C4A496EEF}">
      <dgm:prSet/>
      <dgm:spPr/>
      <dgm:t>
        <a:bodyPr/>
        <a:lstStyle/>
        <a:p>
          <a:endParaRPr lang="en-US"/>
        </a:p>
      </dgm:t>
    </dgm:pt>
    <dgm:pt modelId="{87BE9CCA-18F3-41E5-8B06-BF19E486F707}">
      <dgm:prSet/>
      <dgm:spPr>
        <a:scene3d>
          <a:camera prst="orthographicFront"/>
          <a:lightRig rig="threePt" dir="t"/>
        </a:scene3d>
        <a:sp3d extrusionH="12700"/>
      </dgm:spPr>
      <dgm:t>
        <a:bodyPr/>
        <a:lstStyle/>
        <a:p>
          <a:pPr>
            <a:lnSpc>
              <a:spcPct val="100000"/>
            </a:lnSpc>
          </a:pPr>
          <a:r>
            <a:rPr lang="en-US"/>
            <a:t>Specifications</a:t>
          </a:r>
        </a:p>
      </dgm:t>
    </dgm:pt>
    <dgm:pt modelId="{59D4C2FA-EA05-4CF5-AE6F-80C527AFF85F}" type="parTrans" cxnId="{D9F2BD85-14C1-4D11-9FE5-8F1B0E9D9697}">
      <dgm:prSet/>
      <dgm:spPr/>
      <dgm:t>
        <a:bodyPr/>
        <a:lstStyle/>
        <a:p>
          <a:endParaRPr lang="en-US"/>
        </a:p>
      </dgm:t>
    </dgm:pt>
    <dgm:pt modelId="{C3DDA99F-F512-4D5C-84E1-DDA8C4243995}" type="sibTrans" cxnId="{D9F2BD85-14C1-4D11-9FE5-8F1B0E9D9697}">
      <dgm:prSet/>
      <dgm:spPr/>
      <dgm:t>
        <a:bodyPr/>
        <a:lstStyle/>
        <a:p>
          <a:endParaRPr lang="en-US"/>
        </a:p>
      </dgm:t>
    </dgm:pt>
    <dgm:pt modelId="{82621CAD-2880-4C7D-B9C6-85EA84FD8FE8}">
      <dgm:prSet/>
      <dgm:spPr/>
      <dgm:t>
        <a:bodyPr/>
        <a:lstStyle/>
        <a:p>
          <a:pPr>
            <a:lnSpc>
              <a:spcPct val="100000"/>
            </a:lnSpc>
          </a:pPr>
          <a:r>
            <a:rPr lang="en-US"/>
            <a:t>Collection Windows and Eligibility Dates</a:t>
          </a:r>
        </a:p>
      </dgm:t>
    </dgm:pt>
    <dgm:pt modelId="{A12C11E0-A15B-4DBF-8706-8A6FA9915264}" type="parTrans" cxnId="{AC6F54C7-9985-4DE4-AB7B-1DB0A3CCBAA9}">
      <dgm:prSet/>
      <dgm:spPr/>
      <dgm:t>
        <a:bodyPr/>
        <a:lstStyle/>
        <a:p>
          <a:endParaRPr lang="en-US"/>
        </a:p>
      </dgm:t>
    </dgm:pt>
    <dgm:pt modelId="{39FEBDAE-C170-426D-95CB-F0CFAB18AC31}" type="sibTrans" cxnId="{AC6F54C7-9985-4DE4-AB7B-1DB0A3CCBAA9}">
      <dgm:prSet/>
      <dgm:spPr/>
      <dgm:t>
        <a:bodyPr/>
        <a:lstStyle/>
        <a:p>
          <a:endParaRPr lang="en-US"/>
        </a:p>
      </dgm:t>
    </dgm:pt>
    <dgm:pt modelId="{0FCF1C12-3F82-4A5E-B187-01386C5AB2E7}">
      <dgm:prSet/>
      <dgm:spPr/>
      <dgm:t>
        <a:bodyPr/>
        <a:lstStyle/>
        <a:p>
          <a:pPr>
            <a:lnSpc>
              <a:spcPct val="100000"/>
            </a:lnSpc>
          </a:pPr>
          <a:r>
            <a:rPr lang="en-US"/>
            <a:t>SEBT Eligible Student Estimates</a:t>
          </a:r>
        </a:p>
      </dgm:t>
    </dgm:pt>
    <dgm:pt modelId="{D2AC9FBD-0633-4251-889C-3AA3E58D6C91}" type="parTrans" cxnId="{C47EE05C-7B06-40DC-8F53-66D7D174C819}">
      <dgm:prSet/>
      <dgm:spPr/>
      <dgm:t>
        <a:bodyPr/>
        <a:lstStyle/>
        <a:p>
          <a:endParaRPr lang="en-US"/>
        </a:p>
      </dgm:t>
    </dgm:pt>
    <dgm:pt modelId="{BF2EB420-AB66-46D4-A339-D32350569999}" type="sibTrans" cxnId="{C47EE05C-7B06-40DC-8F53-66D7D174C819}">
      <dgm:prSet/>
      <dgm:spPr/>
      <dgm:t>
        <a:bodyPr/>
        <a:lstStyle/>
        <a:p>
          <a:endParaRPr lang="en-US"/>
        </a:p>
      </dgm:t>
    </dgm:pt>
    <dgm:pt modelId="{D6244463-3719-4C79-887B-11B442290455}" type="pres">
      <dgm:prSet presAssocID="{6C739893-55B3-4E00-87EE-BC62A7ECC0A0}" presName="root" presStyleCnt="0">
        <dgm:presLayoutVars>
          <dgm:dir/>
          <dgm:resizeHandles val="exact"/>
        </dgm:presLayoutVars>
      </dgm:prSet>
      <dgm:spPr/>
    </dgm:pt>
    <dgm:pt modelId="{D088BAD1-66B2-4678-AA41-B999EE146AE4}" type="pres">
      <dgm:prSet presAssocID="{87BE9CCA-18F3-41E5-8B06-BF19E486F707}" presName="compNode" presStyleCnt="0"/>
      <dgm:spPr/>
    </dgm:pt>
    <dgm:pt modelId="{FCFED505-FD9B-48D3-A0E6-C0D5621C9952}" type="pres">
      <dgm:prSet presAssocID="{87BE9CCA-18F3-41E5-8B06-BF19E486F707}" presName="iconRect" presStyleLbl="node1" presStyleIdx="0" presStyleCnt="6" custLinFactNeighborX="1599" custLinFactNeighborY="1670"/>
      <dgm:spPr>
        <a:blipFill dpi="0" rotWithShape="1">
          <a:blip xmlns:r="http://schemas.openxmlformats.org/officeDocument/2006/relationships" r:embed="rId1">
            <a:alphaModFix amt="96000"/>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orytelling with solid fill"/>
        </a:ext>
      </dgm:extLst>
    </dgm:pt>
    <dgm:pt modelId="{37725F98-3295-4A78-9252-1D7A15F8E16E}" type="pres">
      <dgm:prSet presAssocID="{87BE9CCA-18F3-41E5-8B06-BF19E486F707}" presName="spaceRect" presStyleCnt="0"/>
      <dgm:spPr/>
    </dgm:pt>
    <dgm:pt modelId="{42A2C6EA-3C6A-4A17-AB8D-7687D9B08CB6}" type="pres">
      <dgm:prSet presAssocID="{87BE9CCA-18F3-41E5-8B06-BF19E486F707}" presName="textRect" presStyleLbl="revTx" presStyleIdx="0" presStyleCnt="6" custLinFactNeighborY="5763">
        <dgm:presLayoutVars>
          <dgm:chMax val="1"/>
          <dgm:chPref val="1"/>
        </dgm:presLayoutVars>
      </dgm:prSet>
      <dgm:spPr/>
    </dgm:pt>
    <dgm:pt modelId="{7497848A-7F7E-448C-923A-59EE8288EC93}" type="pres">
      <dgm:prSet presAssocID="{C3DDA99F-F512-4D5C-84E1-DDA8C4243995}" presName="sibTrans" presStyleCnt="0"/>
      <dgm:spPr/>
    </dgm:pt>
    <dgm:pt modelId="{6D3A8E50-BD20-475B-8F7F-AC8AB4EBDDC3}" type="pres">
      <dgm:prSet presAssocID="{82621CAD-2880-4C7D-B9C6-85EA84FD8FE8}" presName="compNode" presStyleCnt="0"/>
      <dgm:spPr/>
    </dgm:pt>
    <dgm:pt modelId="{632B191F-25A8-417E-BA1E-14362909AFF0}" type="pres">
      <dgm:prSet presAssocID="{82621CAD-2880-4C7D-B9C6-85EA84FD8FE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outline"/>
        </a:ext>
      </dgm:extLst>
    </dgm:pt>
    <dgm:pt modelId="{D8D4093C-29E9-4D5C-9C0E-D0CE0954052F}" type="pres">
      <dgm:prSet presAssocID="{82621CAD-2880-4C7D-B9C6-85EA84FD8FE8}" presName="spaceRect" presStyleCnt="0"/>
      <dgm:spPr/>
    </dgm:pt>
    <dgm:pt modelId="{84BD2345-D315-4C7B-B4D5-8EC70ABD96C3}" type="pres">
      <dgm:prSet presAssocID="{82621CAD-2880-4C7D-B9C6-85EA84FD8FE8}" presName="textRect" presStyleLbl="revTx" presStyleIdx="1" presStyleCnt="6">
        <dgm:presLayoutVars>
          <dgm:chMax val="1"/>
          <dgm:chPref val="1"/>
        </dgm:presLayoutVars>
      </dgm:prSet>
      <dgm:spPr/>
    </dgm:pt>
    <dgm:pt modelId="{9A94C444-7117-4C90-B131-991E56C134FC}" type="pres">
      <dgm:prSet presAssocID="{39FEBDAE-C170-426D-95CB-F0CFAB18AC31}" presName="sibTrans" presStyleCnt="0"/>
      <dgm:spPr/>
    </dgm:pt>
    <dgm:pt modelId="{F707F38D-F317-4469-9825-761907DD910B}" type="pres">
      <dgm:prSet presAssocID="{A59B19A7-F542-49B0-8A05-706EAB2228F9}" presName="compNode" presStyleCnt="0"/>
      <dgm:spPr/>
    </dgm:pt>
    <dgm:pt modelId="{4D07D626-3E5C-47E6-8C0B-5FC854BF92FF}" type="pres">
      <dgm:prSet presAssocID="{A59B19A7-F542-49B0-8A05-706EAB2228F9}" presName="iconRect" presStyleLbl="node1" presStyleIdx="2" presStyleCnt="6"/>
      <dgm:spPr>
        <a:blipFill>
          <a:blip xmlns:r="http://schemas.openxmlformats.org/officeDocument/2006/relationships" r:embed="rId5">
            <a:duotone>
              <a:schemeClr val="accent2">
                <a:shade val="45000"/>
                <a:satMod val="135000"/>
              </a:schemeClr>
              <a:prstClr val="white"/>
            </a:duotone>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able with solid fill"/>
        </a:ext>
      </dgm:extLst>
    </dgm:pt>
    <dgm:pt modelId="{B3BE7BD8-7E3B-49A9-BC0F-EFF8211C74BC}" type="pres">
      <dgm:prSet presAssocID="{A59B19A7-F542-49B0-8A05-706EAB2228F9}" presName="spaceRect" presStyleCnt="0"/>
      <dgm:spPr/>
    </dgm:pt>
    <dgm:pt modelId="{252DF981-B665-46C6-BE48-5355CDCD8A85}" type="pres">
      <dgm:prSet presAssocID="{A59B19A7-F542-49B0-8A05-706EAB2228F9}" presName="textRect" presStyleLbl="revTx" presStyleIdx="2" presStyleCnt="6">
        <dgm:presLayoutVars>
          <dgm:chMax val="1"/>
          <dgm:chPref val="1"/>
        </dgm:presLayoutVars>
      </dgm:prSet>
      <dgm:spPr/>
    </dgm:pt>
    <dgm:pt modelId="{3AEE2AEE-4B32-4647-9325-403BDDB58657}" type="pres">
      <dgm:prSet presAssocID="{CDFA2D80-8FAC-442C-B562-C9ED775067AE}" presName="sibTrans" presStyleCnt="0"/>
      <dgm:spPr/>
    </dgm:pt>
    <dgm:pt modelId="{876F3EE5-5CB8-498D-BF09-3863FDEF199B}" type="pres">
      <dgm:prSet presAssocID="{499718C6-C28C-422E-BFDF-F38F826259C5}" presName="compNode" presStyleCnt="0"/>
      <dgm:spPr/>
    </dgm:pt>
    <dgm:pt modelId="{25A840F0-EFF2-4D79-AB01-443489188678}" type="pres">
      <dgm:prSet presAssocID="{499718C6-C28C-422E-BFDF-F38F826259C5}" presName="iconRect" presStyleLbl="node1" presStyleIdx="3" presStyleCnt="6" custLinFactY="100000" custLinFactNeighborX="-82230" custLinFactNeighborY="166284"/>
      <dgm:spPr>
        <a:blipFill>
          <a:blip xmlns:r="http://schemas.openxmlformats.org/officeDocument/2006/relationships"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EC2464CC-3483-430A-9F7D-8109417CFD5D}" type="pres">
      <dgm:prSet presAssocID="{499718C6-C28C-422E-BFDF-F38F826259C5}" presName="spaceRect" presStyleCnt="0"/>
      <dgm:spPr/>
    </dgm:pt>
    <dgm:pt modelId="{66E340FE-72D7-4F25-B265-9B505556F11E}" type="pres">
      <dgm:prSet presAssocID="{499718C6-C28C-422E-BFDF-F38F826259C5}" presName="textRect" presStyleLbl="revTx" presStyleIdx="3" presStyleCnt="6">
        <dgm:presLayoutVars>
          <dgm:chMax val="1"/>
          <dgm:chPref val="1"/>
        </dgm:presLayoutVars>
      </dgm:prSet>
      <dgm:spPr/>
    </dgm:pt>
    <dgm:pt modelId="{CB7F3A98-BDCF-4C73-8F52-B47C77B1662C}" type="pres">
      <dgm:prSet presAssocID="{9C0C12B3-E3E0-444B-8D67-18182D663FEC}" presName="sibTrans" presStyleCnt="0"/>
      <dgm:spPr/>
    </dgm:pt>
    <dgm:pt modelId="{5DEC01D1-2345-4D96-B233-EBE44436F3F0}" type="pres">
      <dgm:prSet presAssocID="{DAF274ED-9EF1-4B5E-BF58-46FF9E116B92}" presName="compNode" presStyleCnt="0"/>
      <dgm:spPr/>
    </dgm:pt>
    <dgm:pt modelId="{1332A048-C6AA-424F-8C21-ECA5542874B0}" type="pres">
      <dgm:prSet presAssocID="{DAF274ED-9EF1-4B5E-BF58-46FF9E116B92}" presName="iconRect" presStyleLbl="node1" presStyleIdx="4" presStyleCnt="6" custLinFactNeighborX="4795" custLinFactNeighborY="3197"/>
      <dgm:spPr>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00A921A5-C968-4B54-B88A-5001A32DB5BA}" type="pres">
      <dgm:prSet presAssocID="{DAF274ED-9EF1-4B5E-BF58-46FF9E116B92}" presName="spaceRect" presStyleCnt="0"/>
      <dgm:spPr/>
    </dgm:pt>
    <dgm:pt modelId="{D7B26DE8-483B-44BA-9ECD-62EEEBEAA0A8}" type="pres">
      <dgm:prSet presAssocID="{DAF274ED-9EF1-4B5E-BF58-46FF9E116B92}" presName="textRect" presStyleLbl="revTx" presStyleIdx="4" presStyleCnt="6">
        <dgm:presLayoutVars>
          <dgm:chMax val="1"/>
          <dgm:chPref val="1"/>
        </dgm:presLayoutVars>
      </dgm:prSet>
      <dgm:spPr/>
    </dgm:pt>
    <dgm:pt modelId="{D62BA037-2179-4F19-921B-9629B5F5172A}" type="pres">
      <dgm:prSet presAssocID="{CF21800A-9227-4C2F-878B-89ADC37A9D31}" presName="sibTrans" presStyleCnt="0"/>
      <dgm:spPr/>
    </dgm:pt>
    <dgm:pt modelId="{2E6A3988-A875-4FB7-A8A0-26DE21EB07D3}" type="pres">
      <dgm:prSet presAssocID="{0FCF1C12-3F82-4A5E-B187-01386C5AB2E7}" presName="compNode" presStyleCnt="0"/>
      <dgm:spPr/>
    </dgm:pt>
    <dgm:pt modelId="{BB224A7B-05AF-4AC9-B809-1D8C30785DA5}" type="pres">
      <dgm:prSet presAssocID="{0FCF1C12-3F82-4A5E-B187-01386C5AB2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mark"/>
        </a:ext>
      </dgm:extLst>
    </dgm:pt>
    <dgm:pt modelId="{45760351-E332-4123-806D-E29C41F090C9}" type="pres">
      <dgm:prSet presAssocID="{0FCF1C12-3F82-4A5E-B187-01386C5AB2E7}" presName="spaceRect" presStyleCnt="0"/>
      <dgm:spPr/>
    </dgm:pt>
    <dgm:pt modelId="{95A83C5B-512F-4EDC-AA11-6D032652608D}" type="pres">
      <dgm:prSet presAssocID="{0FCF1C12-3F82-4A5E-B187-01386C5AB2E7}" presName="textRect" presStyleLbl="revTx" presStyleIdx="5" presStyleCnt="6">
        <dgm:presLayoutVars>
          <dgm:chMax val="1"/>
          <dgm:chPref val="1"/>
        </dgm:presLayoutVars>
      </dgm:prSet>
      <dgm:spPr/>
    </dgm:pt>
  </dgm:ptLst>
  <dgm:cxnLst>
    <dgm:cxn modelId="{124F200A-04D0-4B21-BE1A-668A1C2ACC41}" type="presOf" srcId="{499718C6-C28C-422E-BFDF-F38F826259C5}" destId="{66E340FE-72D7-4F25-B265-9B505556F11E}" srcOrd="0" destOrd="0" presId="urn:microsoft.com/office/officeart/2018/2/layout/IconLabelList"/>
    <dgm:cxn modelId="{86CE1E0D-B071-4FD6-A78A-A1C033507BF1}" type="presOf" srcId="{DAF274ED-9EF1-4B5E-BF58-46FF9E116B92}" destId="{D7B26DE8-483B-44BA-9ECD-62EEEBEAA0A8}" srcOrd="0" destOrd="0" presId="urn:microsoft.com/office/officeart/2018/2/layout/IconLabelList"/>
    <dgm:cxn modelId="{DDCDAF16-CDE4-4329-BA9E-E9B8C9825F0E}" type="presOf" srcId="{6C739893-55B3-4E00-87EE-BC62A7ECC0A0}" destId="{D6244463-3719-4C79-887B-11B442290455}" srcOrd="0" destOrd="0" presId="urn:microsoft.com/office/officeart/2018/2/layout/IconLabelList"/>
    <dgm:cxn modelId="{20FBE026-D7C6-450F-9063-89E485936E75}" type="presOf" srcId="{A59B19A7-F542-49B0-8A05-706EAB2228F9}" destId="{252DF981-B665-46C6-BE48-5355CDCD8A85}" srcOrd="0" destOrd="0" presId="urn:microsoft.com/office/officeart/2018/2/layout/IconLabelList"/>
    <dgm:cxn modelId="{C47EE05C-7B06-40DC-8F53-66D7D174C819}" srcId="{6C739893-55B3-4E00-87EE-BC62A7ECC0A0}" destId="{0FCF1C12-3F82-4A5E-B187-01386C5AB2E7}" srcOrd="5" destOrd="0" parTransId="{D2AC9FBD-0633-4251-889C-3AA3E58D6C91}" sibTransId="{BF2EB420-AB66-46D4-A339-D32350569999}"/>
    <dgm:cxn modelId="{C9AC466E-3B73-47D4-AD19-D24DC22D7B76}" type="presOf" srcId="{82621CAD-2880-4C7D-B9C6-85EA84FD8FE8}" destId="{84BD2345-D315-4C7B-B4D5-8EC70ABD96C3}" srcOrd="0" destOrd="0" presId="urn:microsoft.com/office/officeart/2018/2/layout/IconLabelList"/>
    <dgm:cxn modelId="{BAB93570-9317-457D-A585-9DA9F59EA3B9}" srcId="{6C739893-55B3-4E00-87EE-BC62A7ECC0A0}" destId="{499718C6-C28C-422E-BFDF-F38F826259C5}" srcOrd="3" destOrd="0" parTransId="{B68A547E-8381-48D8-A802-A1AD005F1891}" sibTransId="{9C0C12B3-E3E0-444B-8D67-18182D663FEC}"/>
    <dgm:cxn modelId="{EA11307F-C10A-4AFE-8B3C-1A8C4A496EEF}" srcId="{6C739893-55B3-4E00-87EE-BC62A7ECC0A0}" destId="{DAF274ED-9EF1-4B5E-BF58-46FF9E116B92}" srcOrd="4" destOrd="0" parTransId="{9548FFAF-9C0F-4F63-A7C4-98FAC339BCA9}" sibTransId="{CF21800A-9227-4C2F-878B-89ADC37A9D31}"/>
    <dgm:cxn modelId="{D9F2BD85-14C1-4D11-9FE5-8F1B0E9D9697}" srcId="{6C739893-55B3-4E00-87EE-BC62A7ECC0A0}" destId="{87BE9CCA-18F3-41E5-8B06-BF19E486F707}" srcOrd="0" destOrd="0" parTransId="{59D4C2FA-EA05-4CF5-AE6F-80C527AFF85F}" sibTransId="{C3DDA99F-F512-4D5C-84E1-DDA8C4243995}"/>
    <dgm:cxn modelId="{B8A70A8D-5562-420E-8C65-9670BB7F79E6}" srcId="{6C739893-55B3-4E00-87EE-BC62A7ECC0A0}" destId="{A59B19A7-F542-49B0-8A05-706EAB2228F9}" srcOrd="2" destOrd="0" parTransId="{67861474-E9CA-4DED-AE1B-296651602A5F}" sibTransId="{CDFA2D80-8FAC-442C-B562-C9ED775067AE}"/>
    <dgm:cxn modelId="{3A65BBAD-D49E-4ED6-AD97-34920C3D3C28}" type="presOf" srcId="{0FCF1C12-3F82-4A5E-B187-01386C5AB2E7}" destId="{95A83C5B-512F-4EDC-AA11-6D032652608D}" srcOrd="0" destOrd="0" presId="urn:microsoft.com/office/officeart/2018/2/layout/IconLabelList"/>
    <dgm:cxn modelId="{AC6F54C7-9985-4DE4-AB7B-1DB0A3CCBAA9}" srcId="{6C739893-55B3-4E00-87EE-BC62A7ECC0A0}" destId="{82621CAD-2880-4C7D-B9C6-85EA84FD8FE8}" srcOrd="1" destOrd="0" parTransId="{A12C11E0-A15B-4DBF-8706-8A6FA9915264}" sibTransId="{39FEBDAE-C170-426D-95CB-F0CFAB18AC31}"/>
    <dgm:cxn modelId="{187432FE-F277-443D-8F9B-3CE900CC2C2F}" type="presOf" srcId="{87BE9CCA-18F3-41E5-8B06-BF19E486F707}" destId="{42A2C6EA-3C6A-4A17-AB8D-7687D9B08CB6}" srcOrd="0" destOrd="0" presId="urn:microsoft.com/office/officeart/2018/2/layout/IconLabelList"/>
    <dgm:cxn modelId="{511891F6-76BD-4A66-85EF-0994AD9E92CA}" type="presParOf" srcId="{D6244463-3719-4C79-887B-11B442290455}" destId="{D088BAD1-66B2-4678-AA41-B999EE146AE4}" srcOrd="0" destOrd="0" presId="urn:microsoft.com/office/officeart/2018/2/layout/IconLabelList"/>
    <dgm:cxn modelId="{EED9D3AF-4DAF-4251-997E-CD96EBF070EF}" type="presParOf" srcId="{D088BAD1-66B2-4678-AA41-B999EE146AE4}" destId="{FCFED505-FD9B-48D3-A0E6-C0D5621C9952}" srcOrd="0" destOrd="0" presId="urn:microsoft.com/office/officeart/2018/2/layout/IconLabelList"/>
    <dgm:cxn modelId="{EDE7FFC0-57F9-46DF-B14A-91CB45854DA7}" type="presParOf" srcId="{D088BAD1-66B2-4678-AA41-B999EE146AE4}" destId="{37725F98-3295-4A78-9252-1D7A15F8E16E}" srcOrd="1" destOrd="0" presId="urn:microsoft.com/office/officeart/2018/2/layout/IconLabelList"/>
    <dgm:cxn modelId="{DD234F8B-689F-459E-833E-C178684B57E7}" type="presParOf" srcId="{D088BAD1-66B2-4678-AA41-B999EE146AE4}" destId="{42A2C6EA-3C6A-4A17-AB8D-7687D9B08CB6}" srcOrd="2" destOrd="0" presId="urn:microsoft.com/office/officeart/2018/2/layout/IconLabelList"/>
    <dgm:cxn modelId="{943F2EE5-D1BC-4535-99F4-6E50D8A8B796}" type="presParOf" srcId="{D6244463-3719-4C79-887B-11B442290455}" destId="{7497848A-7F7E-448C-923A-59EE8288EC93}" srcOrd="1" destOrd="0" presId="urn:microsoft.com/office/officeart/2018/2/layout/IconLabelList"/>
    <dgm:cxn modelId="{EA96C70E-E413-4D72-9486-BFDEB7CE8F8E}" type="presParOf" srcId="{D6244463-3719-4C79-887B-11B442290455}" destId="{6D3A8E50-BD20-475B-8F7F-AC8AB4EBDDC3}" srcOrd="2" destOrd="0" presId="urn:microsoft.com/office/officeart/2018/2/layout/IconLabelList"/>
    <dgm:cxn modelId="{95A7F30C-BD9E-41C4-A44B-AED8D10780D9}" type="presParOf" srcId="{6D3A8E50-BD20-475B-8F7F-AC8AB4EBDDC3}" destId="{632B191F-25A8-417E-BA1E-14362909AFF0}" srcOrd="0" destOrd="0" presId="urn:microsoft.com/office/officeart/2018/2/layout/IconLabelList"/>
    <dgm:cxn modelId="{2A05CD1C-E02E-46C6-81E9-424325F54F19}" type="presParOf" srcId="{6D3A8E50-BD20-475B-8F7F-AC8AB4EBDDC3}" destId="{D8D4093C-29E9-4D5C-9C0E-D0CE0954052F}" srcOrd="1" destOrd="0" presId="urn:microsoft.com/office/officeart/2018/2/layout/IconLabelList"/>
    <dgm:cxn modelId="{F62DE2C4-50A1-4DEB-9628-DBE020EB3903}" type="presParOf" srcId="{6D3A8E50-BD20-475B-8F7F-AC8AB4EBDDC3}" destId="{84BD2345-D315-4C7B-B4D5-8EC70ABD96C3}" srcOrd="2" destOrd="0" presId="urn:microsoft.com/office/officeart/2018/2/layout/IconLabelList"/>
    <dgm:cxn modelId="{205EC5DE-E435-4BDA-825F-7BBD2BFA6EE7}" type="presParOf" srcId="{D6244463-3719-4C79-887B-11B442290455}" destId="{9A94C444-7117-4C90-B131-991E56C134FC}" srcOrd="3" destOrd="0" presId="urn:microsoft.com/office/officeart/2018/2/layout/IconLabelList"/>
    <dgm:cxn modelId="{692DF73E-6B7B-4A2F-8EC1-E1C0ED797A97}" type="presParOf" srcId="{D6244463-3719-4C79-887B-11B442290455}" destId="{F707F38D-F317-4469-9825-761907DD910B}" srcOrd="4" destOrd="0" presId="urn:microsoft.com/office/officeart/2018/2/layout/IconLabelList"/>
    <dgm:cxn modelId="{D255C1C6-1836-4591-A1A1-469E694BD278}" type="presParOf" srcId="{F707F38D-F317-4469-9825-761907DD910B}" destId="{4D07D626-3E5C-47E6-8C0B-5FC854BF92FF}" srcOrd="0" destOrd="0" presId="urn:microsoft.com/office/officeart/2018/2/layout/IconLabelList"/>
    <dgm:cxn modelId="{9C3FB13F-0ED6-4437-9DDB-BCC4EED679FE}" type="presParOf" srcId="{F707F38D-F317-4469-9825-761907DD910B}" destId="{B3BE7BD8-7E3B-49A9-BC0F-EFF8211C74BC}" srcOrd="1" destOrd="0" presId="urn:microsoft.com/office/officeart/2018/2/layout/IconLabelList"/>
    <dgm:cxn modelId="{D8AB30C0-33E8-437F-A529-3342D7BF6C6E}" type="presParOf" srcId="{F707F38D-F317-4469-9825-761907DD910B}" destId="{252DF981-B665-46C6-BE48-5355CDCD8A85}" srcOrd="2" destOrd="0" presId="urn:microsoft.com/office/officeart/2018/2/layout/IconLabelList"/>
    <dgm:cxn modelId="{2CAF27AB-0F06-4C2A-AA67-A0DF729001B3}" type="presParOf" srcId="{D6244463-3719-4C79-887B-11B442290455}" destId="{3AEE2AEE-4B32-4647-9325-403BDDB58657}" srcOrd="5" destOrd="0" presId="urn:microsoft.com/office/officeart/2018/2/layout/IconLabelList"/>
    <dgm:cxn modelId="{93E68121-D504-4CFF-84B2-0C00A5DB01B9}" type="presParOf" srcId="{D6244463-3719-4C79-887B-11B442290455}" destId="{876F3EE5-5CB8-498D-BF09-3863FDEF199B}" srcOrd="6" destOrd="0" presId="urn:microsoft.com/office/officeart/2018/2/layout/IconLabelList"/>
    <dgm:cxn modelId="{EE465E12-B5AD-47E6-899F-6EE91C63F410}" type="presParOf" srcId="{876F3EE5-5CB8-498D-BF09-3863FDEF199B}" destId="{25A840F0-EFF2-4D79-AB01-443489188678}" srcOrd="0" destOrd="0" presId="urn:microsoft.com/office/officeart/2018/2/layout/IconLabelList"/>
    <dgm:cxn modelId="{36512CDC-20C7-42FE-8A29-365BED9E6901}" type="presParOf" srcId="{876F3EE5-5CB8-498D-BF09-3863FDEF199B}" destId="{EC2464CC-3483-430A-9F7D-8109417CFD5D}" srcOrd="1" destOrd="0" presId="urn:microsoft.com/office/officeart/2018/2/layout/IconLabelList"/>
    <dgm:cxn modelId="{DAC99566-085B-444F-9B89-63F8104EA50D}" type="presParOf" srcId="{876F3EE5-5CB8-498D-BF09-3863FDEF199B}" destId="{66E340FE-72D7-4F25-B265-9B505556F11E}" srcOrd="2" destOrd="0" presId="urn:microsoft.com/office/officeart/2018/2/layout/IconLabelList"/>
    <dgm:cxn modelId="{E2CC9581-C4A4-4E47-BCB8-81D1D1FB6BC1}" type="presParOf" srcId="{D6244463-3719-4C79-887B-11B442290455}" destId="{CB7F3A98-BDCF-4C73-8F52-B47C77B1662C}" srcOrd="7" destOrd="0" presId="urn:microsoft.com/office/officeart/2018/2/layout/IconLabelList"/>
    <dgm:cxn modelId="{CCA927BE-B665-431F-9D2C-3015E90B865F}" type="presParOf" srcId="{D6244463-3719-4C79-887B-11B442290455}" destId="{5DEC01D1-2345-4D96-B233-EBE44436F3F0}" srcOrd="8" destOrd="0" presId="urn:microsoft.com/office/officeart/2018/2/layout/IconLabelList"/>
    <dgm:cxn modelId="{AA9968DE-438C-4948-A091-9BD01F5A4B29}" type="presParOf" srcId="{5DEC01D1-2345-4D96-B233-EBE44436F3F0}" destId="{1332A048-C6AA-424F-8C21-ECA5542874B0}" srcOrd="0" destOrd="0" presId="urn:microsoft.com/office/officeart/2018/2/layout/IconLabelList"/>
    <dgm:cxn modelId="{F85BD675-35A7-4695-94F1-7FA1AB072C35}" type="presParOf" srcId="{5DEC01D1-2345-4D96-B233-EBE44436F3F0}" destId="{00A921A5-C968-4B54-B88A-5001A32DB5BA}" srcOrd="1" destOrd="0" presId="urn:microsoft.com/office/officeart/2018/2/layout/IconLabelList"/>
    <dgm:cxn modelId="{5D0A4D05-B6FC-4AA2-9174-8907870CE6B5}" type="presParOf" srcId="{5DEC01D1-2345-4D96-B233-EBE44436F3F0}" destId="{D7B26DE8-483B-44BA-9ECD-62EEEBEAA0A8}" srcOrd="2" destOrd="0" presId="urn:microsoft.com/office/officeart/2018/2/layout/IconLabelList"/>
    <dgm:cxn modelId="{0A668A64-64F9-4DF4-A38D-7BBAD8D176AF}" type="presParOf" srcId="{D6244463-3719-4C79-887B-11B442290455}" destId="{D62BA037-2179-4F19-921B-9629B5F5172A}" srcOrd="9" destOrd="0" presId="urn:microsoft.com/office/officeart/2018/2/layout/IconLabelList"/>
    <dgm:cxn modelId="{53613D99-7BEF-4335-B749-02E2BB112574}" type="presParOf" srcId="{D6244463-3719-4C79-887B-11B442290455}" destId="{2E6A3988-A875-4FB7-A8A0-26DE21EB07D3}" srcOrd="10" destOrd="0" presId="urn:microsoft.com/office/officeart/2018/2/layout/IconLabelList"/>
    <dgm:cxn modelId="{D54430C0-8E54-404F-977A-FA122AC7CA14}" type="presParOf" srcId="{2E6A3988-A875-4FB7-A8A0-26DE21EB07D3}" destId="{BB224A7B-05AF-4AC9-B809-1D8C30785DA5}" srcOrd="0" destOrd="0" presId="urn:microsoft.com/office/officeart/2018/2/layout/IconLabelList"/>
    <dgm:cxn modelId="{D4366E93-78A7-417D-B3ED-7F046C9CE5FD}" type="presParOf" srcId="{2E6A3988-A875-4FB7-A8A0-26DE21EB07D3}" destId="{45760351-E332-4123-806D-E29C41F090C9}" srcOrd="1" destOrd="0" presId="urn:microsoft.com/office/officeart/2018/2/layout/IconLabelList"/>
    <dgm:cxn modelId="{26CCCA85-A2BE-4807-9F42-9EB416263B4E}" type="presParOf" srcId="{2E6A3988-A875-4FB7-A8A0-26DE21EB07D3}" destId="{95A83C5B-512F-4EDC-AA11-6D032652608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B10B2-ADCC-4EC2-B03B-485E4D62C37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70ACE44-3B19-4C03-931E-884517D68DE8}">
      <dgm:prSet phldrT="[Text]"/>
      <dgm:spPr/>
      <dgm:t>
        <a:bodyPr/>
        <a:lstStyle/>
        <a:p>
          <a:r>
            <a:rPr lang="en-US"/>
            <a:t>Upload Data File</a:t>
          </a:r>
        </a:p>
      </dgm:t>
    </dgm:pt>
    <dgm:pt modelId="{4055375D-946E-46E6-8F8F-8A12DED7226A}" type="parTrans" cxnId="{FD8F1216-AE16-4E89-B8A3-426F3D0B5083}">
      <dgm:prSet/>
      <dgm:spPr/>
      <dgm:t>
        <a:bodyPr/>
        <a:lstStyle/>
        <a:p>
          <a:endParaRPr lang="en-US"/>
        </a:p>
      </dgm:t>
    </dgm:pt>
    <dgm:pt modelId="{04FDF14A-C6A5-4696-9F51-BFD8913D6FF2}" type="sibTrans" cxnId="{FD8F1216-AE16-4E89-B8A3-426F3D0B5083}">
      <dgm:prSet/>
      <dgm:spPr>
        <a:solidFill>
          <a:srgbClr val="F36939">
            <a:alpha val="90000"/>
          </a:srgbClr>
        </a:solidFill>
      </dgm:spPr>
      <dgm:t>
        <a:bodyPr/>
        <a:lstStyle/>
        <a:p>
          <a:endParaRPr lang="en-US"/>
        </a:p>
      </dgm:t>
    </dgm:pt>
    <dgm:pt modelId="{C2DC2165-EB10-44B3-AB7F-AD077C8C6E68}">
      <dgm:prSet phldrT="[Text]"/>
      <dgm:spPr/>
      <dgm:t>
        <a:bodyPr/>
        <a:lstStyle/>
        <a:p>
          <a:r>
            <a:rPr lang="en-US"/>
            <a:t>Resolve All issues</a:t>
          </a:r>
        </a:p>
      </dgm:t>
    </dgm:pt>
    <dgm:pt modelId="{AFC5B02D-A8D9-4D77-A402-A90C30319647}" type="parTrans" cxnId="{C416DD2C-0AD9-4A05-BBB5-B42216C1DBAE}">
      <dgm:prSet/>
      <dgm:spPr/>
      <dgm:t>
        <a:bodyPr/>
        <a:lstStyle/>
        <a:p>
          <a:endParaRPr lang="en-US"/>
        </a:p>
      </dgm:t>
    </dgm:pt>
    <dgm:pt modelId="{DB8BC04D-A13F-4541-AF92-CFC64667658E}" type="sibTrans" cxnId="{C416DD2C-0AD9-4A05-BBB5-B42216C1DBAE}">
      <dgm:prSet/>
      <dgm:spPr/>
      <dgm:t>
        <a:bodyPr/>
        <a:lstStyle/>
        <a:p>
          <a:endParaRPr lang="en-US"/>
        </a:p>
      </dgm:t>
    </dgm:pt>
    <dgm:pt modelId="{5AA8604B-7C36-4340-A7EB-EBD18B8BEDC2}">
      <dgm:prSet phldrT="[Text]"/>
      <dgm:spPr/>
      <dgm:t>
        <a:bodyPr/>
        <a:lstStyle/>
        <a:p>
          <a:r>
            <a:rPr lang="en-US"/>
            <a:t>Submit For Local Approval</a:t>
          </a:r>
        </a:p>
      </dgm:t>
    </dgm:pt>
    <dgm:pt modelId="{A638FE6F-2216-4E0A-A8A4-DBC2336E114C}" type="parTrans" cxnId="{AC2D27FE-4240-4077-8208-A1818A2BACF1}">
      <dgm:prSet/>
      <dgm:spPr/>
      <dgm:t>
        <a:bodyPr/>
        <a:lstStyle/>
        <a:p>
          <a:endParaRPr lang="en-US"/>
        </a:p>
      </dgm:t>
    </dgm:pt>
    <dgm:pt modelId="{4FABBCB4-F7BF-4ECE-975F-355F52A9BD99}" type="sibTrans" cxnId="{AC2D27FE-4240-4077-8208-A1818A2BACF1}">
      <dgm:prSet/>
      <dgm:spPr>
        <a:solidFill>
          <a:srgbClr val="F36939">
            <a:alpha val="90000"/>
          </a:srgbClr>
        </a:solidFill>
      </dgm:spPr>
      <dgm:t>
        <a:bodyPr/>
        <a:lstStyle/>
        <a:p>
          <a:endParaRPr lang="en-US"/>
        </a:p>
      </dgm:t>
    </dgm:pt>
    <dgm:pt modelId="{146ABB25-51A1-4A0C-8138-D8300D410746}">
      <dgm:prSet phldrT="[Text]"/>
      <dgm:spPr/>
      <dgm:t>
        <a:bodyPr/>
        <a:lstStyle/>
        <a:p>
          <a:r>
            <a:rPr lang="en-US"/>
            <a:t>Local SRC Data Approver</a:t>
          </a:r>
        </a:p>
      </dgm:t>
    </dgm:pt>
    <dgm:pt modelId="{2EF54598-F766-413C-AE5F-071ECDF0ABF6}" type="parTrans" cxnId="{78EF46D2-018E-4D12-8E02-F0A40A0572DE}">
      <dgm:prSet/>
      <dgm:spPr/>
      <dgm:t>
        <a:bodyPr/>
        <a:lstStyle/>
        <a:p>
          <a:endParaRPr lang="en-US"/>
        </a:p>
      </dgm:t>
    </dgm:pt>
    <dgm:pt modelId="{86F22B61-06B2-493A-8DCB-007B4370C4EA}" type="sibTrans" cxnId="{78EF46D2-018E-4D12-8E02-F0A40A0572DE}">
      <dgm:prSet/>
      <dgm:spPr/>
      <dgm:t>
        <a:bodyPr/>
        <a:lstStyle/>
        <a:p>
          <a:endParaRPr lang="en-US"/>
        </a:p>
      </dgm:t>
    </dgm:pt>
    <dgm:pt modelId="{A14C4E85-EC61-4D47-976F-54EC6F2683DF}">
      <dgm:prSet phldrT="[Text]"/>
      <dgm:spPr/>
      <dgm:t>
        <a:bodyPr/>
        <a:lstStyle/>
        <a:p>
          <a:r>
            <a:rPr lang="en-US"/>
            <a:t>Submit For Verification</a:t>
          </a:r>
        </a:p>
      </dgm:t>
    </dgm:pt>
    <dgm:pt modelId="{FCF8434E-30A2-45AD-8D6C-79A90E1ABF3F}" type="parTrans" cxnId="{E0A1E456-F7CA-46D1-BF57-38866A1DCE43}">
      <dgm:prSet/>
      <dgm:spPr/>
      <dgm:t>
        <a:bodyPr/>
        <a:lstStyle/>
        <a:p>
          <a:endParaRPr lang="en-US"/>
        </a:p>
      </dgm:t>
    </dgm:pt>
    <dgm:pt modelId="{CA6117BB-4852-43AF-8225-58736E1BAD47}" type="sibTrans" cxnId="{E0A1E456-F7CA-46D1-BF57-38866A1DCE43}">
      <dgm:prSet/>
      <dgm:spPr/>
      <dgm:t>
        <a:bodyPr/>
        <a:lstStyle/>
        <a:p>
          <a:endParaRPr lang="en-US"/>
        </a:p>
      </dgm:t>
    </dgm:pt>
    <dgm:pt modelId="{18EBAB93-5B53-406A-99C4-69591C009BBC}">
      <dgm:prSet phldrT="[Text]"/>
      <dgm:spPr/>
      <dgm:t>
        <a:bodyPr/>
        <a:lstStyle/>
        <a:p>
          <a:r>
            <a:rPr lang="en-US"/>
            <a:t>Goes to Superintendent</a:t>
          </a:r>
        </a:p>
      </dgm:t>
    </dgm:pt>
    <dgm:pt modelId="{D88EBCE8-417D-43BB-AA4D-36E093531D11}" type="parTrans" cxnId="{A1FFBEC8-C5E4-4CFC-A187-939FCBE100C4}">
      <dgm:prSet/>
      <dgm:spPr/>
      <dgm:t>
        <a:bodyPr/>
        <a:lstStyle/>
        <a:p>
          <a:endParaRPr lang="en-US"/>
        </a:p>
      </dgm:t>
    </dgm:pt>
    <dgm:pt modelId="{CD948B45-D609-44F7-922F-3B3121DB5761}" type="sibTrans" cxnId="{A1FFBEC8-C5E4-4CFC-A187-939FCBE100C4}">
      <dgm:prSet/>
      <dgm:spPr/>
      <dgm:t>
        <a:bodyPr/>
        <a:lstStyle/>
        <a:p>
          <a:endParaRPr lang="en-US"/>
        </a:p>
      </dgm:t>
    </dgm:pt>
    <dgm:pt modelId="{9676BB94-3DED-4235-8FF6-D542E8556835}">
      <dgm:prSet phldrT="[Text]"/>
      <dgm:spPr/>
      <dgm:t>
        <a:bodyPr/>
        <a:lstStyle/>
        <a:p>
          <a:r>
            <a:rPr lang="en-US"/>
            <a:t>Review Verification Report</a:t>
          </a:r>
        </a:p>
      </dgm:t>
    </dgm:pt>
    <dgm:pt modelId="{5F1B029E-D54E-4C06-BEF5-287EC1C1EEFB}" type="parTrans" cxnId="{8208A2BD-66F6-4A68-AE6D-C423C63CA401}">
      <dgm:prSet/>
      <dgm:spPr/>
      <dgm:t>
        <a:bodyPr/>
        <a:lstStyle/>
        <a:p>
          <a:endParaRPr lang="en-US"/>
        </a:p>
      </dgm:t>
    </dgm:pt>
    <dgm:pt modelId="{C4089C27-C60E-490F-8B09-50F6B73DEB47}" type="sibTrans" cxnId="{8208A2BD-66F6-4A68-AE6D-C423C63CA401}">
      <dgm:prSet/>
      <dgm:spPr/>
      <dgm:t>
        <a:bodyPr/>
        <a:lstStyle/>
        <a:p>
          <a:endParaRPr lang="en-US"/>
        </a:p>
      </dgm:t>
    </dgm:pt>
    <dgm:pt modelId="{940E785A-0869-43F8-938C-7147A59BDF04}">
      <dgm:prSet phldrT="[Text]"/>
      <dgm:spPr/>
      <dgm:t>
        <a:bodyPr/>
        <a:lstStyle/>
        <a:p>
          <a:r>
            <a:rPr lang="en-US"/>
            <a:t>Local SNP Admin Approver</a:t>
          </a:r>
        </a:p>
      </dgm:t>
    </dgm:pt>
    <dgm:pt modelId="{EBDFACCA-69A7-40F0-B856-D52725E47D5A}" type="parTrans" cxnId="{3F0D8270-28F2-463A-8C22-4CE4F8BF5B5D}">
      <dgm:prSet/>
      <dgm:spPr/>
      <dgm:t>
        <a:bodyPr/>
        <a:lstStyle/>
        <a:p>
          <a:endParaRPr lang="en-US"/>
        </a:p>
      </dgm:t>
    </dgm:pt>
    <dgm:pt modelId="{852CEF76-7B4C-4D09-A7F3-D07A79BA83E0}" type="sibTrans" cxnId="{3F0D8270-28F2-463A-8C22-4CE4F8BF5B5D}">
      <dgm:prSet/>
      <dgm:spPr/>
      <dgm:t>
        <a:bodyPr/>
        <a:lstStyle/>
        <a:p>
          <a:endParaRPr lang="en-US"/>
        </a:p>
      </dgm:t>
    </dgm:pt>
    <dgm:pt modelId="{21FE684D-3D07-4C0B-95E6-20DBE8467264}" type="pres">
      <dgm:prSet presAssocID="{D6BB10B2-ADCC-4EC2-B03B-485E4D62C37A}" presName="outerComposite" presStyleCnt="0">
        <dgm:presLayoutVars>
          <dgm:chMax val="5"/>
          <dgm:dir/>
          <dgm:resizeHandles val="exact"/>
        </dgm:presLayoutVars>
      </dgm:prSet>
      <dgm:spPr/>
    </dgm:pt>
    <dgm:pt modelId="{B2496F50-A647-43F9-958B-2A19B9B05C0B}" type="pres">
      <dgm:prSet presAssocID="{D6BB10B2-ADCC-4EC2-B03B-485E4D62C37A}" presName="dummyMaxCanvas" presStyleCnt="0">
        <dgm:presLayoutVars/>
      </dgm:prSet>
      <dgm:spPr/>
    </dgm:pt>
    <dgm:pt modelId="{CECDA332-2378-48A4-8725-89011DD5645A}" type="pres">
      <dgm:prSet presAssocID="{D6BB10B2-ADCC-4EC2-B03B-485E4D62C37A}" presName="ThreeNodes_1" presStyleLbl="node1" presStyleIdx="0" presStyleCnt="3" custScaleX="57393">
        <dgm:presLayoutVars>
          <dgm:bulletEnabled val="1"/>
        </dgm:presLayoutVars>
      </dgm:prSet>
      <dgm:spPr/>
    </dgm:pt>
    <dgm:pt modelId="{BB4CEB16-DDD3-4952-9411-2E9419884F78}" type="pres">
      <dgm:prSet presAssocID="{D6BB10B2-ADCC-4EC2-B03B-485E4D62C37A}" presName="ThreeNodes_2" presStyleLbl="node1" presStyleIdx="1" presStyleCnt="3" custScaleX="60943">
        <dgm:presLayoutVars>
          <dgm:bulletEnabled val="1"/>
        </dgm:presLayoutVars>
      </dgm:prSet>
      <dgm:spPr/>
    </dgm:pt>
    <dgm:pt modelId="{6CB900EE-23AB-48BA-B58B-ABF24778BC11}" type="pres">
      <dgm:prSet presAssocID="{D6BB10B2-ADCC-4EC2-B03B-485E4D62C37A}" presName="ThreeNodes_3" presStyleLbl="node1" presStyleIdx="2" presStyleCnt="3" custScaleX="64494">
        <dgm:presLayoutVars>
          <dgm:bulletEnabled val="1"/>
        </dgm:presLayoutVars>
      </dgm:prSet>
      <dgm:spPr/>
    </dgm:pt>
    <dgm:pt modelId="{7B07D3D4-75B4-4167-A735-889E9523F457}" type="pres">
      <dgm:prSet presAssocID="{D6BB10B2-ADCC-4EC2-B03B-485E4D62C37A}" presName="ThreeConn_1-2" presStyleLbl="fgAccFollowNode1" presStyleIdx="0" presStyleCnt="2" custScaleY="110884" custLinFactNeighborX="-97894" custLinFactNeighborY="-5246">
        <dgm:presLayoutVars>
          <dgm:bulletEnabled val="1"/>
        </dgm:presLayoutVars>
      </dgm:prSet>
      <dgm:spPr/>
    </dgm:pt>
    <dgm:pt modelId="{8F4A3F6C-C226-4C0C-A47A-D16AC6672BD3}" type="pres">
      <dgm:prSet presAssocID="{D6BB10B2-ADCC-4EC2-B03B-485E4D62C37A}" presName="ThreeConn_2-3" presStyleLbl="fgAccFollowNode1" presStyleIdx="1" presStyleCnt="2" custScaleY="115530" custLinFactNeighborX="-81539" custLinFactNeighborY="17262">
        <dgm:presLayoutVars>
          <dgm:bulletEnabled val="1"/>
        </dgm:presLayoutVars>
      </dgm:prSet>
      <dgm:spPr/>
    </dgm:pt>
    <dgm:pt modelId="{1EA0D2DB-CF45-45FA-963A-28EBFE87A220}" type="pres">
      <dgm:prSet presAssocID="{D6BB10B2-ADCC-4EC2-B03B-485E4D62C37A}" presName="ThreeNodes_1_text" presStyleLbl="node1" presStyleIdx="2" presStyleCnt="3">
        <dgm:presLayoutVars>
          <dgm:bulletEnabled val="1"/>
        </dgm:presLayoutVars>
      </dgm:prSet>
      <dgm:spPr/>
    </dgm:pt>
    <dgm:pt modelId="{6423BAD7-E5A6-4816-A5AA-114EE720854F}" type="pres">
      <dgm:prSet presAssocID="{D6BB10B2-ADCC-4EC2-B03B-485E4D62C37A}" presName="ThreeNodes_2_text" presStyleLbl="node1" presStyleIdx="2" presStyleCnt="3">
        <dgm:presLayoutVars>
          <dgm:bulletEnabled val="1"/>
        </dgm:presLayoutVars>
      </dgm:prSet>
      <dgm:spPr/>
    </dgm:pt>
    <dgm:pt modelId="{8F422A5F-377B-42FB-9217-7BECE779CCE3}" type="pres">
      <dgm:prSet presAssocID="{D6BB10B2-ADCC-4EC2-B03B-485E4D62C37A}" presName="ThreeNodes_3_text" presStyleLbl="node1" presStyleIdx="2" presStyleCnt="3">
        <dgm:presLayoutVars>
          <dgm:bulletEnabled val="1"/>
        </dgm:presLayoutVars>
      </dgm:prSet>
      <dgm:spPr/>
    </dgm:pt>
  </dgm:ptLst>
  <dgm:cxnLst>
    <dgm:cxn modelId="{0BB72D00-8EB5-464C-9C3D-06EB7911E93F}" type="presOf" srcId="{146ABB25-51A1-4A0C-8138-D8300D410746}" destId="{6423BAD7-E5A6-4816-A5AA-114EE720854F}" srcOrd="1" destOrd="1" presId="urn:microsoft.com/office/officeart/2005/8/layout/vProcess5"/>
    <dgm:cxn modelId="{91BD840B-9C5C-4CBB-80BE-DFBA14BEB46B}" type="presOf" srcId="{D6BB10B2-ADCC-4EC2-B03B-485E4D62C37A}" destId="{21FE684D-3D07-4C0B-95E6-20DBE8467264}" srcOrd="0" destOrd="0" presId="urn:microsoft.com/office/officeart/2005/8/layout/vProcess5"/>
    <dgm:cxn modelId="{FD8F1216-AE16-4E89-B8A3-426F3D0B5083}" srcId="{D6BB10B2-ADCC-4EC2-B03B-485E4D62C37A}" destId="{870ACE44-3B19-4C03-931E-884517D68DE8}" srcOrd="0" destOrd="0" parTransId="{4055375D-946E-46E6-8F8F-8A12DED7226A}" sibTransId="{04FDF14A-C6A5-4696-9F51-BFD8913D6FF2}"/>
    <dgm:cxn modelId="{1167D618-4FBB-40D2-8826-E97C26194B98}" type="presOf" srcId="{9676BB94-3DED-4235-8FF6-D542E8556835}" destId="{1EA0D2DB-CF45-45FA-963A-28EBFE87A220}" srcOrd="1" destOrd="2" presId="urn:microsoft.com/office/officeart/2005/8/layout/vProcess5"/>
    <dgm:cxn modelId="{A1D97420-09DD-4BC6-9BFF-C436EA3A1A09}" type="presOf" srcId="{940E785A-0869-43F8-938C-7147A59BDF04}" destId="{BB4CEB16-DDD3-4952-9411-2E9419884F78}" srcOrd="0" destOrd="2" presId="urn:microsoft.com/office/officeart/2005/8/layout/vProcess5"/>
    <dgm:cxn modelId="{6B509027-58ED-4C80-BF72-429E39AADAB7}" type="presOf" srcId="{A14C4E85-EC61-4D47-976F-54EC6F2683DF}" destId="{8F422A5F-377B-42FB-9217-7BECE779CCE3}" srcOrd="1" destOrd="0" presId="urn:microsoft.com/office/officeart/2005/8/layout/vProcess5"/>
    <dgm:cxn modelId="{C416DD2C-0AD9-4A05-BBB5-B42216C1DBAE}" srcId="{870ACE44-3B19-4C03-931E-884517D68DE8}" destId="{C2DC2165-EB10-44B3-AB7F-AD077C8C6E68}" srcOrd="0" destOrd="0" parTransId="{AFC5B02D-A8D9-4D77-A402-A90C30319647}" sibTransId="{DB8BC04D-A13F-4541-AF92-CFC64667658E}"/>
    <dgm:cxn modelId="{FDB0ED2C-53F2-4477-93C1-4822CD6C7815}" type="presOf" srcId="{9676BB94-3DED-4235-8FF6-D542E8556835}" destId="{CECDA332-2378-48A4-8725-89011DD5645A}" srcOrd="0" destOrd="2" presId="urn:microsoft.com/office/officeart/2005/8/layout/vProcess5"/>
    <dgm:cxn modelId="{3241EB33-DF32-4F80-AE93-2EFFD248D97D}" type="presOf" srcId="{146ABB25-51A1-4A0C-8138-D8300D410746}" destId="{BB4CEB16-DDD3-4952-9411-2E9419884F78}" srcOrd="0" destOrd="1" presId="urn:microsoft.com/office/officeart/2005/8/layout/vProcess5"/>
    <dgm:cxn modelId="{47910236-4E4E-43AC-8042-15A236005CFC}" type="presOf" srcId="{5AA8604B-7C36-4340-A7EB-EBD18B8BEDC2}" destId="{BB4CEB16-DDD3-4952-9411-2E9419884F78}" srcOrd="0" destOrd="0" presId="urn:microsoft.com/office/officeart/2005/8/layout/vProcess5"/>
    <dgm:cxn modelId="{0087C73E-ED6F-44A1-8D4C-AEFBFBD1D162}" type="presOf" srcId="{C2DC2165-EB10-44B3-AB7F-AD077C8C6E68}" destId="{CECDA332-2378-48A4-8725-89011DD5645A}" srcOrd="0" destOrd="1" presId="urn:microsoft.com/office/officeart/2005/8/layout/vProcess5"/>
    <dgm:cxn modelId="{21FA5442-143B-41BC-985A-D51D3A1B0C13}" type="presOf" srcId="{C2DC2165-EB10-44B3-AB7F-AD077C8C6E68}" destId="{1EA0D2DB-CF45-45FA-963A-28EBFE87A220}" srcOrd="1" destOrd="1" presId="urn:microsoft.com/office/officeart/2005/8/layout/vProcess5"/>
    <dgm:cxn modelId="{2A8EAF65-76FC-453D-BA4D-17F630614B0F}" type="presOf" srcId="{5AA8604B-7C36-4340-A7EB-EBD18B8BEDC2}" destId="{6423BAD7-E5A6-4816-A5AA-114EE720854F}" srcOrd="1" destOrd="0" presId="urn:microsoft.com/office/officeart/2005/8/layout/vProcess5"/>
    <dgm:cxn modelId="{104A416C-E2AA-4F14-B6D1-061E0D0CC861}" type="presOf" srcId="{870ACE44-3B19-4C03-931E-884517D68DE8}" destId="{CECDA332-2378-48A4-8725-89011DD5645A}" srcOrd="0" destOrd="0" presId="urn:microsoft.com/office/officeart/2005/8/layout/vProcess5"/>
    <dgm:cxn modelId="{7DC43B70-525B-4826-9FAB-3ED5AD6834C5}" type="presOf" srcId="{18EBAB93-5B53-406A-99C4-69591C009BBC}" destId="{8F422A5F-377B-42FB-9217-7BECE779CCE3}" srcOrd="1" destOrd="1" presId="urn:microsoft.com/office/officeart/2005/8/layout/vProcess5"/>
    <dgm:cxn modelId="{3F0D8270-28F2-463A-8C22-4CE4F8BF5B5D}" srcId="{5AA8604B-7C36-4340-A7EB-EBD18B8BEDC2}" destId="{940E785A-0869-43F8-938C-7147A59BDF04}" srcOrd="1" destOrd="0" parTransId="{EBDFACCA-69A7-40F0-B856-D52725E47D5A}" sibTransId="{852CEF76-7B4C-4D09-A7F3-D07A79BA83E0}"/>
    <dgm:cxn modelId="{E0A1E456-F7CA-46D1-BF57-38866A1DCE43}" srcId="{D6BB10B2-ADCC-4EC2-B03B-485E4D62C37A}" destId="{A14C4E85-EC61-4D47-976F-54EC6F2683DF}" srcOrd="2" destOrd="0" parTransId="{FCF8434E-30A2-45AD-8D6C-79A90E1ABF3F}" sibTransId="{CA6117BB-4852-43AF-8225-58736E1BAD47}"/>
    <dgm:cxn modelId="{FC384357-B30C-4F1E-B3DB-004737435978}" type="presOf" srcId="{A14C4E85-EC61-4D47-976F-54EC6F2683DF}" destId="{6CB900EE-23AB-48BA-B58B-ABF24778BC11}" srcOrd="0" destOrd="0" presId="urn:microsoft.com/office/officeart/2005/8/layout/vProcess5"/>
    <dgm:cxn modelId="{77DC8877-74B8-462C-AEF8-165DA6E3E000}" type="presOf" srcId="{870ACE44-3B19-4C03-931E-884517D68DE8}" destId="{1EA0D2DB-CF45-45FA-963A-28EBFE87A220}" srcOrd="1" destOrd="0" presId="urn:microsoft.com/office/officeart/2005/8/layout/vProcess5"/>
    <dgm:cxn modelId="{A0AFD957-8285-4486-AEC7-456E9FECC171}" type="presOf" srcId="{4FABBCB4-F7BF-4ECE-975F-355F52A9BD99}" destId="{8F4A3F6C-C226-4C0C-A47A-D16AC6672BD3}" srcOrd="0" destOrd="0" presId="urn:microsoft.com/office/officeart/2005/8/layout/vProcess5"/>
    <dgm:cxn modelId="{8208A2BD-66F6-4A68-AE6D-C423C63CA401}" srcId="{870ACE44-3B19-4C03-931E-884517D68DE8}" destId="{9676BB94-3DED-4235-8FF6-D542E8556835}" srcOrd="1" destOrd="0" parTransId="{5F1B029E-D54E-4C06-BEF5-287EC1C1EEFB}" sibTransId="{C4089C27-C60E-490F-8B09-50F6B73DEB47}"/>
    <dgm:cxn modelId="{A1FFBEC8-C5E4-4CFC-A187-939FCBE100C4}" srcId="{A14C4E85-EC61-4D47-976F-54EC6F2683DF}" destId="{18EBAB93-5B53-406A-99C4-69591C009BBC}" srcOrd="0" destOrd="0" parTransId="{D88EBCE8-417D-43BB-AA4D-36E093531D11}" sibTransId="{CD948B45-D609-44F7-922F-3B3121DB5761}"/>
    <dgm:cxn modelId="{78EF46D2-018E-4D12-8E02-F0A40A0572DE}" srcId="{5AA8604B-7C36-4340-A7EB-EBD18B8BEDC2}" destId="{146ABB25-51A1-4A0C-8138-D8300D410746}" srcOrd="0" destOrd="0" parTransId="{2EF54598-F766-413C-AE5F-071ECDF0ABF6}" sibTransId="{86F22B61-06B2-493A-8DCB-007B4370C4EA}"/>
    <dgm:cxn modelId="{0A2673EB-D750-413B-AE03-B46C9E634B6B}" type="presOf" srcId="{18EBAB93-5B53-406A-99C4-69591C009BBC}" destId="{6CB900EE-23AB-48BA-B58B-ABF24778BC11}" srcOrd="0" destOrd="1" presId="urn:microsoft.com/office/officeart/2005/8/layout/vProcess5"/>
    <dgm:cxn modelId="{F40BBCFC-00FA-438A-8CCC-A905FB988B3C}" type="presOf" srcId="{04FDF14A-C6A5-4696-9F51-BFD8913D6FF2}" destId="{7B07D3D4-75B4-4167-A735-889E9523F457}" srcOrd="0" destOrd="0" presId="urn:microsoft.com/office/officeart/2005/8/layout/vProcess5"/>
    <dgm:cxn modelId="{5EB2E4FC-D5B6-4B71-8327-3DE2DA75463D}" type="presOf" srcId="{940E785A-0869-43F8-938C-7147A59BDF04}" destId="{6423BAD7-E5A6-4816-A5AA-114EE720854F}" srcOrd="1" destOrd="2" presId="urn:microsoft.com/office/officeart/2005/8/layout/vProcess5"/>
    <dgm:cxn modelId="{AC2D27FE-4240-4077-8208-A1818A2BACF1}" srcId="{D6BB10B2-ADCC-4EC2-B03B-485E4D62C37A}" destId="{5AA8604B-7C36-4340-A7EB-EBD18B8BEDC2}" srcOrd="1" destOrd="0" parTransId="{A638FE6F-2216-4E0A-A8A4-DBC2336E114C}" sibTransId="{4FABBCB4-F7BF-4ECE-975F-355F52A9BD99}"/>
    <dgm:cxn modelId="{7FF61CB1-A770-4FF9-8510-0D835A23E6FA}" type="presParOf" srcId="{21FE684D-3D07-4C0B-95E6-20DBE8467264}" destId="{B2496F50-A647-43F9-958B-2A19B9B05C0B}" srcOrd="0" destOrd="0" presId="urn:microsoft.com/office/officeart/2005/8/layout/vProcess5"/>
    <dgm:cxn modelId="{4461B6EB-1E0D-4D4E-8CD5-59570F65E80E}" type="presParOf" srcId="{21FE684D-3D07-4C0B-95E6-20DBE8467264}" destId="{CECDA332-2378-48A4-8725-89011DD5645A}" srcOrd="1" destOrd="0" presId="urn:microsoft.com/office/officeart/2005/8/layout/vProcess5"/>
    <dgm:cxn modelId="{318AA397-5843-4E18-A45B-822A036F0C79}" type="presParOf" srcId="{21FE684D-3D07-4C0B-95E6-20DBE8467264}" destId="{BB4CEB16-DDD3-4952-9411-2E9419884F78}" srcOrd="2" destOrd="0" presId="urn:microsoft.com/office/officeart/2005/8/layout/vProcess5"/>
    <dgm:cxn modelId="{A6653D42-31BA-4077-8C4A-D8E5A4354E03}" type="presParOf" srcId="{21FE684D-3D07-4C0B-95E6-20DBE8467264}" destId="{6CB900EE-23AB-48BA-B58B-ABF24778BC11}" srcOrd="3" destOrd="0" presId="urn:microsoft.com/office/officeart/2005/8/layout/vProcess5"/>
    <dgm:cxn modelId="{72ED8B93-752F-4E15-8DE3-0209D3E35D4A}" type="presParOf" srcId="{21FE684D-3D07-4C0B-95E6-20DBE8467264}" destId="{7B07D3D4-75B4-4167-A735-889E9523F457}" srcOrd="4" destOrd="0" presId="urn:microsoft.com/office/officeart/2005/8/layout/vProcess5"/>
    <dgm:cxn modelId="{A5FB2E16-2ED2-409F-91EA-1E823ED0D851}" type="presParOf" srcId="{21FE684D-3D07-4C0B-95E6-20DBE8467264}" destId="{8F4A3F6C-C226-4C0C-A47A-D16AC6672BD3}" srcOrd="5" destOrd="0" presId="urn:microsoft.com/office/officeart/2005/8/layout/vProcess5"/>
    <dgm:cxn modelId="{391A9932-6D8E-43A2-8F4C-C898BB02E5EE}" type="presParOf" srcId="{21FE684D-3D07-4C0B-95E6-20DBE8467264}" destId="{1EA0D2DB-CF45-45FA-963A-28EBFE87A220}" srcOrd="6" destOrd="0" presId="urn:microsoft.com/office/officeart/2005/8/layout/vProcess5"/>
    <dgm:cxn modelId="{1248F5FE-FB7D-48AD-8627-4037F29CFA6F}" type="presParOf" srcId="{21FE684D-3D07-4C0B-95E6-20DBE8467264}" destId="{6423BAD7-E5A6-4816-A5AA-114EE720854F}" srcOrd="7" destOrd="0" presId="urn:microsoft.com/office/officeart/2005/8/layout/vProcess5"/>
    <dgm:cxn modelId="{E829E0C6-8E3F-448B-A301-2B2CAEA09D0A}" type="presParOf" srcId="{21FE684D-3D07-4C0B-95E6-20DBE8467264}" destId="{8F422A5F-377B-42FB-9217-7BECE779CC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42599-4269-4458-8844-33B3EAA60E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5885FF2-822A-47A6-810A-CEB50C3432D6}">
      <dgm:prSet custT="1"/>
      <dgm:spPr>
        <a:solidFill>
          <a:srgbClr val="F36939"/>
        </a:solidFill>
        <a:ln>
          <a:solidFill>
            <a:schemeClr val="lt1">
              <a:hueOff val="0"/>
              <a:satOff val="0"/>
              <a:lumOff val="0"/>
              <a:alpha val="97000"/>
            </a:schemeClr>
          </a:solidFill>
        </a:ln>
        <a:effectLst>
          <a:outerShdw blurRad="50800" dist="165100" dir="8100000" algn="tr" rotWithShape="0">
            <a:srgbClr val="1A4480">
              <a:alpha val="40000"/>
            </a:srgbClr>
          </a:outerShdw>
          <a:softEdge rad="127000"/>
        </a:effectLst>
      </dgm:spPr>
      <dgm:t>
        <a:bodyPr/>
        <a:lstStyle/>
        <a:p>
          <a:r>
            <a:rPr lang="en-US" sz="5400" b="1" dirty="0">
              <a:latin typeface="+mj-lt"/>
            </a:rPr>
            <a:t>Collect Data, Follow Specs, Create File</a:t>
          </a:r>
        </a:p>
      </dgm:t>
    </dgm:pt>
    <dgm:pt modelId="{E0A04A43-663D-4C6D-9E8F-D9C6CFEEC1EC}" type="parTrans" cxnId="{C33A57C8-8CF7-4E40-BF8F-E92C7F7C6FFD}">
      <dgm:prSet/>
      <dgm:spPr/>
      <dgm:t>
        <a:bodyPr/>
        <a:lstStyle/>
        <a:p>
          <a:endParaRPr lang="en-US"/>
        </a:p>
      </dgm:t>
    </dgm:pt>
    <dgm:pt modelId="{54F6F50A-8848-45D0-B2D6-1FDE5A772EB5}" type="sibTrans" cxnId="{C33A57C8-8CF7-4E40-BF8F-E92C7F7C6FFD}">
      <dgm:prSet/>
      <dgm:spPr/>
      <dgm:t>
        <a:bodyPr/>
        <a:lstStyle/>
        <a:p>
          <a:endParaRPr lang="en-US"/>
        </a:p>
      </dgm:t>
    </dgm:pt>
    <dgm:pt modelId="{8C773FE6-99A2-4EBB-AE77-2F0B667AF9E4}" type="pres">
      <dgm:prSet presAssocID="{7E342599-4269-4458-8844-33B3EAA60E53}" presName="hierChild1" presStyleCnt="0">
        <dgm:presLayoutVars>
          <dgm:orgChart val="1"/>
          <dgm:chPref val="1"/>
          <dgm:dir/>
          <dgm:animOne val="branch"/>
          <dgm:animLvl val="lvl"/>
          <dgm:resizeHandles/>
        </dgm:presLayoutVars>
      </dgm:prSet>
      <dgm:spPr/>
    </dgm:pt>
    <dgm:pt modelId="{AC8F574B-9902-414D-81F9-DAD514D35720}" type="pres">
      <dgm:prSet presAssocID="{E5885FF2-822A-47A6-810A-CEB50C3432D6}" presName="hierRoot1" presStyleCnt="0">
        <dgm:presLayoutVars>
          <dgm:hierBranch val="init"/>
        </dgm:presLayoutVars>
      </dgm:prSet>
      <dgm:spPr/>
    </dgm:pt>
    <dgm:pt modelId="{3CD32435-4BF2-4CFF-AA5B-61876B2DA488}" type="pres">
      <dgm:prSet presAssocID="{E5885FF2-822A-47A6-810A-CEB50C3432D6}" presName="rootComposite1" presStyleCnt="0"/>
      <dgm:spPr/>
    </dgm:pt>
    <dgm:pt modelId="{B72AC5EE-CDEA-48C2-B22F-898070C48EEC}" type="pres">
      <dgm:prSet presAssocID="{E5885FF2-822A-47A6-810A-CEB50C3432D6}" presName="rootText1" presStyleLbl="node0" presStyleIdx="0" presStyleCnt="1" custScaleX="66007" custScaleY="109478" custLinFactNeighborX="-29" custLinFactNeighborY="5414">
        <dgm:presLayoutVars>
          <dgm:chPref val="3"/>
        </dgm:presLayoutVars>
      </dgm:prSet>
      <dgm:spPr>
        <a:prstGeom prst="flowChartProcess">
          <a:avLst/>
        </a:prstGeom>
      </dgm:spPr>
    </dgm:pt>
    <dgm:pt modelId="{C536534D-EA50-4970-AD9A-A4881A3E6694}" type="pres">
      <dgm:prSet presAssocID="{E5885FF2-822A-47A6-810A-CEB50C3432D6}" presName="rootConnector1" presStyleLbl="node1" presStyleIdx="0" presStyleCnt="0"/>
      <dgm:spPr/>
    </dgm:pt>
    <dgm:pt modelId="{4936B37F-6373-422B-85BD-35F48037A4B9}" type="pres">
      <dgm:prSet presAssocID="{E5885FF2-822A-47A6-810A-CEB50C3432D6}" presName="hierChild2" presStyleCnt="0"/>
      <dgm:spPr/>
    </dgm:pt>
    <dgm:pt modelId="{48E78D2B-935D-4652-A1D5-C08E571D8483}" type="pres">
      <dgm:prSet presAssocID="{E5885FF2-822A-47A6-810A-CEB50C3432D6}" presName="hierChild3" presStyleCnt="0"/>
      <dgm:spPr/>
    </dgm:pt>
  </dgm:ptLst>
  <dgm:cxnLst>
    <dgm:cxn modelId="{7ACF9631-73C7-4925-8BC3-DC44906D6834}" type="presOf" srcId="{7E342599-4269-4458-8844-33B3EAA60E53}" destId="{8C773FE6-99A2-4EBB-AE77-2F0B667AF9E4}" srcOrd="0" destOrd="0" presId="urn:microsoft.com/office/officeart/2005/8/layout/orgChart1"/>
    <dgm:cxn modelId="{642D34B7-12DC-4BC4-A0B5-5E74BDEC9814}" type="presOf" srcId="{E5885FF2-822A-47A6-810A-CEB50C3432D6}" destId="{B72AC5EE-CDEA-48C2-B22F-898070C48EEC}" srcOrd="0" destOrd="0" presId="urn:microsoft.com/office/officeart/2005/8/layout/orgChart1"/>
    <dgm:cxn modelId="{C33A57C8-8CF7-4E40-BF8F-E92C7F7C6FFD}" srcId="{7E342599-4269-4458-8844-33B3EAA60E53}" destId="{E5885FF2-822A-47A6-810A-CEB50C3432D6}" srcOrd="0" destOrd="0" parTransId="{E0A04A43-663D-4C6D-9E8F-D9C6CFEEC1EC}" sibTransId="{54F6F50A-8848-45D0-B2D6-1FDE5A772EB5}"/>
    <dgm:cxn modelId="{9A55EBD7-A30D-4DE2-93B3-EE5668855254}" type="presOf" srcId="{E5885FF2-822A-47A6-810A-CEB50C3432D6}" destId="{C536534D-EA50-4970-AD9A-A4881A3E6694}" srcOrd="1" destOrd="0" presId="urn:microsoft.com/office/officeart/2005/8/layout/orgChart1"/>
    <dgm:cxn modelId="{46662125-2437-47D9-A3FC-372F4B89E5C6}" type="presParOf" srcId="{8C773FE6-99A2-4EBB-AE77-2F0B667AF9E4}" destId="{AC8F574B-9902-414D-81F9-DAD514D35720}" srcOrd="0" destOrd="0" presId="urn:microsoft.com/office/officeart/2005/8/layout/orgChart1"/>
    <dgm:cxn modelId="{651C560B-3FE8-4D1E-A097-86602874FC39}" type="presParOf" srcId="{AC8F574B-9902-414D-81F9-DAD514D35720}" destId="{3CD32435-4BF2-4CFF-AA5B-61876B2DA488}" srcOrd="0" destOrd="0" presId="urn:microsoft.com/office/officeart/2005/8/layout/orgChart1"/>
    <dgm:cxn modelId="{9620AB42-018C-4295-B8BA-B2A3B60B83AF}" type="presParOf" srcId="{3CD32435-4BF2-4CFF-AA5B-61876B2DA488}" destId="{B72AC5EE-CDEA-48C2-B22F-898070C48EEC}" srcOrd="0" destOrd="0" presId="urn:microsoft.com/office/officeart/2005/8/layout/orgChart1"/>
    <dgm:cxn modelId="{4414E3B6-1A8C-47A3-8F80-D9FBB65357B0}" type="presParOf" srcId="{3CD32435-4BF2-4CFF-AA5B-61876B2DA488}" destId="{C536534D-EA50-4970-AD9A-A4881A3E6694}" srcOrd="1" destOrd="0" presId="urn:microsoft.com/office/officeart/2005/8/layout/orgChart1"/>
    <dgm:cxn modelId="{F31FBE59-1BA7-4D8F-8D92-26BE28115800}" type="presParOf" srcId="{AC8F574B-9902-414D-81F9-DAD514D35720}" destId="{4936B37F-6373-422B-85BD-35F48037A4B9}" srcOrd="1" destOrd="0" presId="urn:microsoft.com/office/officeart/2005/8/layout/orgChart1"/>
    <dgm:cxn modelId="{FE5804CC-DDA1-4016-93CB-7100F305C097}" type="presParOf" srcId="{AC8F574B-9902-414D-81F9-DAD514D35720}" destId="{48E78D2B-935D-4652-A1D5-C08E571D8483}"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A95192-9D45-4F85-AB7B-9210254D7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D42785-2FA7-4C84-B29C-56679A5EF28F}" type="pres">
      <dgm:prSet presAssocID="{98A95192-9D45-4F85-AB7B-9210254D7F98}" presName="linear" presStyleCnt="0">
        <dgm:presLayoutVars>
          <dgm:animLvl val="lvl"/>
          <dgm:resizeHandles val="exact"/>
        </dgm:presLayoutVars>
      </dgm:prSet>
      <dgm:spPr/>
    </dgm:pt>
  </dgm:ptLst>
  <dgm:cxnLst>
    <dgm:cxn modelId="{5A60F54B-75C1-4E43-8F0D-C7A24DA2D236}" type="presOf" srcId="{98A95192-9D45-4F85-AB7B-9210254D7F98}" destId="{E7D42785-2FA7-4C84-B29C-56679A5EF28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A95192-9D45-4F85-AB7B-9210254D7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659F70-1F80-46E4-A0C1-F070D5814B99}">
      <dgm:prSet phldrT="[Text]"/>
      <dgm:spPr/>
      <dgm:t>
        <a:bodyPr/>
        <a:lstStyle/>
        <a:p>
          <a:pPr algn="ctr"/>
          <a:r>
            <a:rPr lang="en-US" b="1" i="0" dirty="0"/>
            <a:t>A252025xxx</a:t>
          </a:r>
          <a:endParaRPr lang="en-US" dirty="0"/>
        </a:p>
      </dgm:t>
    </dgm:pt>
    <dgm:pt modelId="{D96E03F6-3DE7-4C0D-AC51-42F0A969AC33}" type="parTrans" cxnId="{A1AA9CD6-CC80-4781-8148-A36F8DE35C6A}">
      <dgm:prSet/>
      <dgm:spPr/>
      <dgm:t>
        <a:bodyPr/>
        <a:lstStyle/>
        <a:p>
          <a:endParaRPr lang="en-US"/>
        </a:p>
      </dgm:t>
    </dgm:pt>
    <dgm:pt modelId="{BF62A600-8F2E-4ED0-A8E1-37E8964020E2}" type="sibTrans" cxnId="{A1AA9CD6-CC80-4781-8148-A36F8DE35C6A}">
      <dgm:prSet/>
      <dgm:spPr/>
      <dgm:t>
        <a:bodyPr/>
        <a:lstStyle/>
        <a:p>
          <a:endParaRPr lang="en-US"/>
        </a:p>
      </dgm:t>
    </dgm:pt>
    <dgm:pt modelId="{E7D42785-2FA7-4C84-B29C-56679A5EF28F}" type="pres">
      <dgm:prSet presAssocID="{98A95192-9D45-4F85-AB7B-9210254D7F98}" presName="linear" presStyleCnt="0">
        <dgm:presLayoutVars>
          <dgm:animLvl val="lvl"/>
          <dgm:resizeHandles val="exact"/>
        </dgm:presLayoutVars>
      </dgm:prSet>
      <dgm:spPr/>
    </dgm:pt>
    <dgm:pt modelId="{A260427A-277B-4612-A1BF-1F507E686DBA}" type="pres">
      <dgm:prSet presAssocID="{7C659F70-1F80-46E4-A0C1-F070D5814B99}" presName="parentText" presStyleLbl="node1" presStyleIdx="0" presStyleCnt="1" custLinFactNeighborX="294" custLinFactNeighborY="46269">
        <dgm:presLayoutVars>
          <dgm:chMax val="0"/>
          <dgm:bulletEnabled val="1"/>
        </dgm:presLayoutVars>
      </dgm:prSet>
      <dgm:spPr/>
    </dgm:pt>
  </dgm:ptLst>
  <dgm:cxnLst>
    <dgm:cxn modelId="{5A60F54B-75C1-4E43-8F0D-C7A24DA2D236}" type="presOf" srcId="{98A95192-9D45-4F85-AB7B-9210254D7F98}" destId="{E7D42785-2FA7-4C84-B29C-56679A5EF28F}" srcOrd="0" destOrd="0" presId="urn:microsoft.com/office/officeart/2005/8/layout/vList2"/>
    <dgm:cxn modelId="{F0CA959F-8520-4690-BA1B-045ED617724B}" type="presOf" srcId="{7C659F70-1F80-46E4-A0C1-F070D5814B99}" destId="{A260427A-277B-4612-A1BF-1F507E686DBA}" srcOrd="0" destOrd="0" presId="urn:microsoft.com/office/officeart/2005/8/layout/vList2"/>
    <dgm:cxn modelId="{A1AA9CD6-CC80-4781-8148-A36F8DE35C6A}" srcId="{98A95192-9D45-4F85-AB7B-9210254D7F98}" destId="{7C659F70-1F80-46E4-A0C1-F070D5814B99}" srcOrd="0" destOrd="0" parTransId="{D96E03F6-3DE7-4C0D-AC51-42F0A969AC33}" sibTransId="{BF62A600-8F2E-4ED0-A8E1-37E8964020E2}"/>
    <dgm:cxn modelId="{95D42272-2458-479F-8AB8-E88D1EDAE5AF}" type="presParOf" srcId="{E7D42785-2FA7-4C84-B29C-56679A5EF28F}" destId="{A260427A-277B-4612-A1BF-1F507E686DB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95192-9D45-4F85-AB7B-9210254D7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D42785-2FA7-4C84-B29C-56679A5EF28F}" type="pres">
      <dgm:prSet presAssocID="{98A95192-9D45-4F85-AB7B-9210254D7F98}" presName="linear" presStyleCnt="0">
        <dgm:presLayoutVars>
          <dgm:animLvl val="lvl"/>
          <dgm:resizeHandles val="exact"/>
        </dgm:presLayoutVars>
      </dgm:prSet>
      <dgm:spPr/>
    </dgm:pt>
  </dgm:ptLst>
  <dgm:cxnLst>
    <dgm:cxn modelId="{5A60F54B-75C1-4E43-8F0D-C7A24DA2D236}" type="presOf" srcId="{98A95192-9D45-4F85-AB7B-9210254D7F98}" destId="{E7D42785-2FA7-4C84-B29C-56679A5EF28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95192-9D45-4F85-AB7B-9210254D7F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52EC46-0F60-41F9-954E-06CA862D2FA6}">
      <dgm:prSet/>
      <dgm:spPr/>
      <dgm:t>
        <a:bodyPr/>
        <a:lstStyle/>
        <a:p>
          <a:pPr>
            <a:buNone/>
          </a:pPr>
          <a:r>
            <a:rPr lang="en-US">
              <a:solidFill>
                <a:srgbClr val="1A4480"/>
              </a:solidFill>
            </a:rPr>
            <a:t>The purpose of this record is to provide the count of records for the SEBT File.</a:t>
          </a:r>
        </a:p>
      </dgm:t>
    </dgm:pt>
    <dgm:pt modelId="{6209F7DC-6604-40FF-B770-A38B6256039F}" type="parTrans" cxnId="{718A05DF-5738-4C9C-9B7F-F2D9B73AE0A4}">
      <dgm:prSet/>
      <dgm:spPr/>
      <dgm:t>
        <a:bodyPr/>
        <a:lstStyle/>
        <a:p>
          <a:endParaRPr lang="en-US">
            <a:solidFill>
              <a:srgbClr val="1A4480"/>
            </a:solidFill>
          </a:endParaRPr>
        </a:p>
      </dgm:t>
    </dgm:pt>
    <dgm:pt modelId="{697D90A1-7537-4F95-A203-27E278054723}" type="sibTrans" cxnId="{718A05DF-5738-4C9C-9B7F-F2D9B73AE0A4}">
      <dgm:prSet/>
      <dgm:spPr/>
      <dgm:t>
        <a:bodyPr/>
        <a:lstStyle/>
        <a:p>
          <a:endParaRPr lang="en-US">
            <a:solidFill>
              <a:srgbClr val="1A4480"/>
            </a:solidFill>
          </a:endParaRPr>
        </a:p>
      </dgm:t>
    </dgm:pt>
    <dgm:pt modelId="{D9802C63-2429-4E7D-BCEA-23A230C8F934}">
      <dgm:prSet/>
      <dgm:spPr/>
      <dgm:t>
        <a:bodyPr/>
        <a:lstStyle/>
        <a:p>
          <a:pPr>
            <a:buNone/>
          </a:pPr>
          <a:r>
            <a:rPr lang="en-US" b="1">
              <a:solidFill>
                <a:srgbClr val="1A4480"/>
              </a:solidFill>
            </a:rPr>
            <a:t>FORMAT:</a:t>
          </a:r>
        </a:p>
        <a:p>
          <a:pPr>
            <a:buNone/>
          </a:pPr>
          <a:r>
            <a:rPr lang="en-US" b="1" err="1">
              <a:solidFill>
                <a:srgbClr val="1A4480"/>
              </a:solidFill>
            </a:rPr>
            <a:t>RecordCount</a:t>
          </a:r>
          <a:r>
            <a:rPr lang="en-US">
              <a:solidFill>
                <a:srgbClr val="1A4480"/>
              </a:solidFill>
            </a:rPr>
            <a:t>=&lt;number of A and B records included in this file (A record plus all B records)&gt; </a:t>
          </a:r>
        </a:p>
      </dgm:t>
    </dgm:pt>
    <dgm:pt modelId="{1A77DFA8-2D42-4B60-ACAA-7BE7D81B0375}" type="parTrans" cxnId="{51E3D9FC-8F42-4A0B-9CE1-01846342EFBB}">
      <dgm:prSet/>
      <dgm:spPr/>
      <dgm:t>
        <a:bodyPr/>
        <a:lstStyle/>
        <a:p>
          <a:endParaRPr lang="en-US">
            <a:solidFill>
              <a:srgbClr val="1A4480"/>
            </a:solidFill>
          </a:endParaRPr>
        </a:p>
      </dgm:t>
    </dgm:pt>
    <dgm:pt modelId="{1E1AFE67-D621-4AFB-88AA-6E1C4EDA0F7D}" type="sibTrans" cxnId="{51E3D9FC-8F42-4A0B-9CE1-01846342EFBB}">
      <dgm:prSet/>
      <dgm:spPr/>
      <dgm:t>
        <a:bodyPr/>
        <a:lstStyle/>
        <a:p>
          <a:endParaRPr lang="en-US">
            <a:solidFill>
              <a:srgbClr val="1A4480"/>
            </a:solidFill>
          </a:endParaRPr>
        </a:p>
      </dgm:t>
    </dgm:pt>
    <dgm:pt modelId="{EBE0F45E-05D7-4F82-B2A6-A32D84CFEA95}" type="pres">
      <dgm:prSet presAssocID="{98A95192-9D45-4F85-AB7B-9210254D7F98}" presName="vert0" presStyleCnt="0">
        <dgm:presLayoutVars>
          <dgm:dir/>
          <dgm:animOne val="branch"/>
          <dgm:animLvl val="lvl"/>
        </dgm:presLayoutVars>
      </dgm:prSet>
      <dgm:spPr/>
    </dgm:pt>
    <dgm:pt modelId="{E903FDE0-82D4-488C-8BAC-270BBAC78A64}" type="pres">
      <dgm:prSet presAssocID="{6952EC46-0F60-41F9-954E-06CA862D2FA6}" presName="thickLine" presStyleLbl="alignNode1" presStyleIdx="0" presStyleCnt="2"/>
      <dgm:spPr/>
    </dgm:pt>
    <dgm:pt modelId="{2D026703-0601-4C2B-994E-5BD72F464057}" type="pres">
      <dgm:prSet presAssocID="{6952EC46-0F60-41F9-954E-06CA862D2FA6}" presName="horz1" presStyleCnt="0"/>
      <dgm:spPr/>
    </dgm:pt>
    <dgm:pt modelId="{17EE2C9C-85CD-4167-92FF-E095D15BE130}" type="pres">
      <dgm:prSet presAssocID="{6952EC46-0F60-41F9-954E-06CA862D2FA6}" presName="tx1" presStyleLbl="revTx" presStyleIdx="0" presStyleCnt="2"/>
      <dgm:spPr/>
    </dgm:pt>
    <dgm:pt modelId="{512E672A-D4F2-4A99-9BC7-747B18765368}" type="pres">
      <dgm:prSet presAssocID="{6952EC46-0F60-41F9-954E-06CA862D2FA6}" presName="vert1" presStyleCnt="0"/>
      <dgm:spPr/>
    </dgm:pt>
    <dgm:pt modelId="{910C946D-71D9-4733-837C-5A1DAD184325}" type="pres">
      <dgm:prSet presAssocID="{D9802C63-2429-4E7D-BCEA-23A230C8F934}" presName="thickLine" presStyleLbl="alignNode1" presStyleIdx="1" presStyleCnt="2"/>
      <dgm:spPr/>
    </dgm:pt>
    <dgm:pt modelId="{64060AD1-6491-448C-91EB-2AC36A9427F6}" type="pres">
      <dgm:prSet presAssocID="{D9802C63-2429-4E7D-BCEA-23A230C8F934}" presName="horz1" presStyleCnt="0"/>
      <dgm:spPr/>
    </dgm:pt>
    <dgm:pt modelId="{581A9F55-FEBD-4AF9-AE06-DEF03FD0310B}" type="pres">
      <dgm:prSet presAssocID="{D9802C63-2429-4E7D-BCEA-23A230C8F934}" presName="tx1" presStyleLbl="revTx" presStyleIdx="1" presStyleCnt="2"/>
      <dgm:spPr/>
    </dgm:pt>
    <dgm:pt modelId="{F4EBF624-550E-4310-AAB9-4F4D771A4A0F}" type="pres">
      <dgm:prSet presAssocID="{D9802C63-2429-4E7D-BCEA-23A230C8F934}" presName="vert1" presStyleCnt="0"/>
      <dgm:spPr/>
    </dgm:pt>
  </dgm:ptLst>
  <dgm:cxnLst>
    <dgm:cxn modelId="{76636E7E-1EF1-4EA2-8B94-BEAB99347B60}" type="presOf" srcId="{6952EC46-0F60-41F9-954E-06CA862D2FA6}" destId="{17EE2C9C-85CD-4167-92FF-E095D15BE130}" srcOrd="0" destOrd="0" presId="urn:microsoft.com/office/officeart/2008/layout/LinedList"/>
    <dgm:cxn modelId="{BC23C9A9-450E-4D6E-8741-78DE3C0D65F6}" type="presOf" srcId="{98A95192-9D45-4F85-AB7B-9210254D7F98}" destId="{EBE0F45E-05D7-4F82-B2A6-A32D84CFEA95}" srcOrd="0" destOrd="0" presId="urn:microsoft.com/office/officeart/2008/layout/LinedList"/>
    <dgm:cxn modelId="{0E8AF1C7-634A-470C-884C-D6349422138E}" type="presOf" srcId="{D9802C63-2429-4E7D-BCEA-23A230C8F934}" destId="{581A9F55-FEBD-4AF9-AE06-DEF03FD0310B}" srcOrd="0" destOrd="0" presId="urn:microsoft.com/office/officeart/2008/layout/LinedList"/>
    <dgm:cxn modelId="{718A05DF-5738-4C9C-9B7F-F2D9B73AE0A4}" srcId="{98A95192-9D45-4F85-AB7B-9210254D7F98}" destId="{6952EC46-0F60-41F9-954E-06CA862D2FA6}" srcOrd="0" destOrd="0" parTransId="{6209F7DC-6604-40FF-B770-A38B6256039F}" sibTransId="{697D90A1-7537-4F95-A203-27E278054723}"/>
    <dgm:cxn modelId="{51E3D9FC-8F42-4A0B-9CE1-01846342EFBB}" srcId="{98A95192-9D45-4F85-AB7B-9210254D7F98}" destId="{D9802C63-2429-4E7D-BCEA-23A230C8F934}" srcOrd="1" destOrd="0" parTransId="{1A77DFA8-2D42-4B60-ACAA-7BE7D81B0375}" sibTransId="{1E1AFE67-D621-4AFB-88AA-6E1C4EDA0F7D}"/>
    <dgm:cxn modelId="{17AB2B94-367B-4E2F-8CBC-0F3853955B64}" type="presParOf" srcId="{EBE0F45E-05D7-4F82-B2A6-A32D84CFEA95}" destId="{E903FDE0-82D4-488C-8BAC-270BBAC78A64}" srcOrd="0" destOrd="0" presId="urn:microsoft.com/office/officeart/2008/layout/LinedList"/>
    <dgm:cxn modelId="{023289B2-E03D-427E-BDF9-C608FC2375A0}" type="presParOf" srcId="{EBE0F45E-05D7-4F82-B2A6-A32D84CFEA95}" destId="{2D026703-0601-4C2B-994E-5BD72F464057}" srcOrd="1" destOrd="0" presId="urn:microsoft.com/office/officeart/2008/layout/LinedList"/>
    <dgm:cxn modelId="{56246B01-23BD-41A7-B216-5FD328237818}" type="presParOf" srcId="{2D026703-0601-4C2B-994E-5BD72F464057}" destId="{17EE2C9C-85CD-4167-92FF-E095D15BE130}" srcOrd="0" destOrd="0" presId="urn:microsoft.com/office/officeart/2008/layout/LinedList"/>
    <dgm:cxn modelId="{EB47A8A1-0357-4F5D-A170-B6959CC8D52E}" type="presParOf" srcId="{2D026703-0601-4C2B-994E-5BD72F464057}" destId="{512E672A-D4F2-4A99-9BC7-747B18765368}" srcOrd="1" destOrd="0" presId="urn:microsoft.com/office/officeart/2008/layout/LinedList"/>
    <dgm:cxn modelId="{4F07AD3E-63FF-46B9-A792-0C61B3C84EDB}" type="presParOf" srcId="{EBE0F45E-05D7-4F82-B2A6-A32D84CFEA95}" destId="{910C946D-71D9-4733-837C-5A1DAD184325}" srcOrd="2" destOrd="0" presId="urn:microsoft.com/office/officeart/2008/layout/LinedList"/>
    <dgm:cxn modelId="{F35FC4F3-A7CF-4505-B9FC-8CBF1F0DBAB5}" type="presParOf" srcId="{EBE0F45E-05D7-4F82-B2A6-A32D84CFEA95}" destId="{64060AD1-6491-448C-91EB-2AC36A9427F6}" srcOrd="3" destOrd="0" presId="urn:microsoft.com/office/officeart/2008/layout/LinedList"/>
    <dgm:cxn modelId="{D9FA76BE-F051-43CF-8A37-50ECDE0DF3F1}" type="presParOf" srcId="{64060AD1-6491-448C-91EB-2AC36A9427F6}" destId="{581A9F55-FEBD-4AF9-AE06-DEF03FD0310B}" srcOrd="0" destOrd="0" presId="urn:microsoft.com/office/officeart/2008/layout/LinedList"/>
    <dgm:cxn modelId="{9F48352D-E67E-4AF6-B01A-34C7AD5369F5}" type="presParOf" srcId="{64060AD1-6491-448C-91EB-2AC36A9427F6}" destId="{F4EBF624-550E-4310-AAB9-4F4D771A4A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BB10B2-ADCC-4EC2-B03B-485E4D62C37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70ACE44-3B19-4C03-931E-884517D68DE8}">
      <dgm:prSet phldrT="[Text]"/>
      <dgm:spPr/>
      <dgm:t>
        <a:bodyPr/>
        <a:lstStyle/>
        <a:p>
          <a:r>
            <a:rPr lang="en-US"/>
            <a:t>Upload Data File</a:t>
          </a:r>
        </a:p>
      </dgm:t>
    </dgm:pt>
    <dgm:pt modelId="{4055375D-946E-46E6-8F8F-8A12DED7226A}" type="parTrans" cxnId="{FD8F1216-AE16-4E89-B8A3-426F3D0B5083}">
      <dgm:prSet/>
      <dgm:spPr/>
      <dgm:t>
        <a:bodyPr/>
        <a:lstStyle/>
        <a:p>
          <a:endParaRPr lang="en-US"/>
        </a:p>
      </dgm:t>
    </dgm:pt>
    <dgm:pt modelId="{04FDF14A-C6A5-4696-9F51-BFD8913D6FF2}" type="sibTrans" cxnId="{FD8F1216-AE16-4E89-B8A3-426F3D0B5083}">
      <dgm:prSet/>
      <dgm:spPr>
        <a:solidFill>
          <a:srgbClr val="F36939">
            <a:alpha val="90000"/>
          </a:srgbClr>
        </a:solidFill>
      </dgm:spPr>
      <dgm:t>
        <a:bodyPr/>
        <a:lstStyle/>
        <a:p>
          <a:endParaRPr lang="en-US"/>
        </a:p>
      </dgm:t>
    </dgm:pt>
    <dgm:pt modelId="{C2DC2165-EB10-44B3-AB7F-AD077C8C6E68}">
      <dgm:prSet phldrT="[Text]"/>
      <dgm:spPr/>
      <dgm:t>
        <a:bodyPr/>
        <a:lstStyle/>
        <a:p>
          <a:r>
            <a:rPr lang="en-US"/>
            <a:t>Resolve All issues</a:t>
          </a:r>
        </a:p>
      </dgm:t>
    </dgm:pt>
    <dgm:pt modelId="{AFC5B02D-A8D9-4D77-A402-A90C30319647}" type="parTrans" cxnId="{C416DD2C-0AD9-4A05-BBB5-B42216C1DBAE}">
      <dgm:prSet/>
      <dgm:spPr/>
      <dgm:t>
        <a:bodyPr/>
        <a:lstStyle/>
        <a:p>
          <a:endParaRPr lang="en-US"/>
        </a:p>
      </dgm:t>
    </dgm:pt>
    <dgm:pt modelId="{DB8BC04D-A13F-4541-AF92-CFC64667658E}" type="sibTrans" cxnId="{C416DD2C-0AD9-4A05-BBB5-B42216C1DBAE}">
      <dgm:prSet/>
      <dgm:spPr/>
      <dgm:t>
        <a:bodyPr/>
        <a:lstStyle/>
        <a:p>
          <a:endParaRPr lang="en-US"/>
        </a:p>
      </dgm:t>
    </dgm:pt>
    <dgm:pt modelId="{5AA8604B-7C36-4340-A7EB-EBD18B8BEDC2}">
      <dgm:prSet phldrT="[Text]"/>
      <dgm:spPr/>
      <dgm:t>
        <a:bodyPr/>
        <a:lstStyle/>
        <a:p>
          <a:r>
            <a:rPr lang="en-US"/>
            <a:t>Submit For Local Approval</a:t>
          </a:r>
        </a:p>
      </dgm:t>
    </dgm:pt>
    <dgm:pt modelId="{A638FE6F-2216-4E0A-A8A4-DBC2336E114C}" type="parTrans" cxnId="{AC2D27FE-4240-4077-8208-A1818A2BACF1}">
      <dgm:prSet/>
      <dgm:spPr/>
      <dgm:t>
        <a:bodyPr/>
        <a:lstStyle/>
        <a:p>
          <a:endParaRPr lang="en-US"/>
        </a:p>
      </dgm:t>
    </dgm:pt>
    <dgm:pt modelId="{4FABBCB4-F7BF-4ECE-975F-355F52A9BD99}" type="sibTrans" cxnId="{AC2D27FE-4240-4077-8208-A1818A2BACF1}">
      <dgm:prSet/>
      <dgm:spPr>
        <a:solidFill>
          <a:srgbClr val="F36939">
            <a:alpha val="90000"/>
          </a:srgbClr>
        </a:solidFill>
      </dgm:spPr>
      <dgm:t>
        <a:bodyPr/>
        <a:lstStyle/>
        <a:p>
          <a:endParaRPr lang="en-US"/>
        </a:p>
      </dgm:t>
    </dgm:pt>
    <dgm:pt modelId="{146ABB25-51A1-4A0C-8138-D8300D410746}">
      <dgm:prSet phldrT="[Text]"/>
      <dgm:spPr/>
      <dgm:t>
        <a:bodyPr/>
        <a:lstStyle/>
        <a:p>
          <a:r>
            <a:rPr lang="en-US"/>
            <a:t>Local SRC Data Approver</a:t>
          </a:r>
        </a:p>
      </dgm:t>
    </dgm:pt>
    <dgm:pt modelId="{2EF54598-F766-413C-AE5F-071ECDF0ABF6}" type="parTrans" cxnId="{78EF46D2-018E-4D12-8E02-F0A40A0572DE}">
      <dgm:prSet/>
      <dgm:spPr/>
      <dgm:t>
        <a:bodyPr/>
        <a:lstStyle/>
        <a:p>
          <a:endParaRPr lang="en-US"/>
        </a:p>
      </dgm:t>
    </dgm:pt>
    <dgm:pt modelId="{86F22B61-06B2-493A-8DCB-007B4370C4EA}" type="sibTrans" cxnId="{78EF46D2-018E-4D12-8E02-F0A40A0572DE}">
      <dgm:prSet/>
      <dgm:spPr/>
      <dgm:t>
        <a:bodyPr/>
        <a:lstStyle/>
        <a:p>
          <a:endParaRPr lang="en-US"/>
        </a:p>
      </dgm:t>
    </dgm:pt>
    <dgm:pt modelId="{A14C4E85-EC61-4D47-976F-54EC6F2683DF}">
      <dgm:prSet phldrT="[Text]"/>
      <dgm:spPr/>
      <dgm:t>
        <a:bodyPr/>
        <a:lstStyle/>
        <a:p>
          <a:r>
            <a:rPr lang="en-US"/>
            <a:t>Submit For Verification</a:t>
          </a:r>
        </a:p>
      </dgm:t>
    </dgm:pt>
    <dgm:pt modelId="{FCF8434E-30A2-45AD-8D6C-79A90E1ABF3F}" type="parTrans" cxnId="{E0A1E456-F7CA-46D1-BF57-38866A1DCE43}">
      <dgm:prSet/>
      <dgm:spPr/>
      <dgm:t>
        <a:bodyPr/>
        <a:lstStyle/>
        <a:p>
          <a:endParaRPr lang="en-US"/>
        </a:p>
      </dgm:t>
    </dgm:pt>
    <dgm:pt modelId="{CA6117BB-4852-43AF-8225-58736E1BAD47}" type="sibTrans" cxnId="{E0A1E456-F7CA-46D1-BF57-38866A1DCE43}">
      <dgm:prSet/>
      <dgm:spPr/>
      <dgm:t>
        <a:bodyPr/>
        <a:lstStyle/>
        <a:p>
          <a:endParaRPr lang="en-US"/>
        </a:p>
      </dgm:t>
    </dgm:pt>
    <dgm:pt modelId="{18EBAB93-5B53-406A-99C4-69591C009BBC}">
      <dgm:prSet phldrT="[Text]"/>
      <dgm:spPr/>
      <dgm:t>
        <a:bodyPr/>
        <a:lstStyle/>
        <a:p>
          <a:r>
            <a:rPr lang="en-US"/>
            <a:t>Goes to Superintendent</a:t>
          </a:r>
        </a:p>
      </dgm:t>
    </dgm:pt>
    <dgm:pt modelId="{D88EBCE8-417D-43BB-AA4D-36E093531D11}" type="parTrans" cxnId="{A1FFBEC8-C5E4-4CFC-A187-939FCBE100C4}">
      <dgm:prSet/>
      <dgm:spPr/>
      <dgm:t>
        <a:bodyPr/>
        <a:lstStyle/>
        <a:p>
          <a:endParaRPr lang="en-US"/>
        </a:p>
      </dgm:t>
    </dgm:pt>
    <dgm:pt modelId="{CD948B45-D609-44F7-922F-3B3121DB5761}" type="sibTrans" cxnId="{A1FFBEC8-C5E4-4CFC-A187-939FCBE100C4}">
      <dgm:prSet/>
      <dgm:spPr/>
      <dgm:t>
        <a:bodyPr/>
        <a:lstStyle/>
        <a:p>
          <a:endParaRPr lang="en-US"/>
        </a:p>
      </dgm:t>
    </dgm:pt>
    <dgm:pt modelId="{9676BB94-3DED-4235-8FF6-D542E8556835}">
      <dgm:prSet phldrT="[Text]"/>
      <dgm:spPr/>
      <dgm:t>
        <a:bodyPr/>
        <a:lstStyle/>
        <a:p>
          <a:r>
            <a:rPr lang="en-US"/>
            <a:t>Review Verification Report</a:t>
          </a:r>
        </a:p>
      </dgm:t>
    </dgm:pt>
    <dgm:pt modelId="{5F1B029E-D54E-4C06-BEF5-287EC1C1EEFB}" type="parTrans" cxnId="{8208A2BD-66F6-4A68-AE6D-C423C63CA401}">
      <dgm:prSet/>
      <dgm:spPr/>
      <dgm:t>
        <a:bodyPr/>
        <a:lstStyle/>
        <a:p>
          <a:endParaRPr lang="en-US"/>
        </a:p>
      </dgm:t>
    </dgm:pt>
    <dgm:pt modelId="{C4089C27-C60E-490F-8B09-50F6B73DEB47}" type="sibTrans" cxnId="{8208A2BD-66F6-4A68-AE6D-C423C63CA401}">
      <dgm:prSet/>
      <dgm:spPr/>
      <dgm:t>
        <a:bodyPr/>
        <a:lstStyle/>
        <a:p>
          <a:endParaRPr lang="en-US"/>
        </a:p>
      </dgm:t>
    </dgm:pt>
    <dgm:pt modelId="{940E785A-0869-43F8-938C-7147A59BDF04}">
      <dgm:prSet phldrT="[Text]"/>
      <dgm:spPr/>
      <dgm:t>
        <a:bodyPr/>
        <a:lstStyle/>
        <a:p>
          <a:r>
            <a:rPr lang="en-US"/>
            <a:t>Local SNP Admin Approver</a:t>
          </a:r>
        </a:p>
      </dgm:t>
    </dgm:pt>
    <dgm:pt modelId="{EBDFACCA-69A7-40F0-B856-D52725E47D5A}" type="parTrans" cxnId="{3F0D8270-28F2-463A-8C22-4CE4F8BF5B5D}">
      <dgm:prSet/>
      <dgm:spPr/>
      <dgm:t>
        <a:bodyPr/>
        <a:lstStyle/>
        <a:p>
          <a:endParaRPr lang="en-US"/>
        </a:p>
      </dgm:t>
    </dgm:pt>
    <dgm:pt modelId="{852CEF76-7B4C-4D09-A7F3-D07A79BA83E0}" type="sibTrans" cxnId="{3F0D8270-28F2-463A-8C22-4CE4F8BF5B5D}">
      <dgm:prSet/>
      <dgm:spPr/>
      <dgm:t>
        <a:bodyPr/>
        <a:lstStyle/>
        <a:p>
          <a:endParaRPr lang="en-US"/>
        </a:p>
      </dgm:t>
    </dgm:pt>
    <dgm:pt modelId="{21FE684D-3D07-4C0B-95E6-20DBE8467264}" type="pres">
      <dgm:prSet presAssocID="{D6BB10B2-ADCC-4EC2-B03B-485E4D62C37A}" presName="outerComposite" presStyleCnt="0">
        <dgm:presLayoutVars>
          <dgm:chMax val="5"/>
          <dgm:dir/>
          <dgm:resizeHandles val="exact"/>
        </dgm:presLayoutVars>
      </dgm:prSet>
      <dgm:spPr/>
    </dgm:pt>
    <dgm:pt modelId="{B2496F50-A647-43F9-958B-2A19B9B05C0B}" type="pres">
      <dgm:prSet presAssocID="{D6BB10B2-ADCC-4EC2-B03B-485E4D62C37A}" presName="dummyMaxCanvas" presStyleCnt="0">
        <dgm:presLayoutVars/>
      </dgm:prSet>
      <dgm:spPr/>
    </dgm:pt>
    <dgm:pt modelId="{CECDA332-2378-48A4-8725-89011DD5645A}" type="pres">
      <dgm:prSet presAssocID="{D6BB10B2-ADCC-4EC2-B03B-485E4D62C37A}" presName="ThreeNodes_1" presStyleLbl="node1" presStyleIdx="0" presStyleCnt="3" custScaleX="57393">
        <dgm:presLayoutVars>
          <dgm:bulletEnabled val="1"/>
        </dgm:presLayoutVars>
      </dgm:prSet>
      <dgm:spPr/>
    </dgm:pt>
    <dgm:pt modelId="{BB4CEB16-DDD3-4952-9411-2E9419884F78}" type="pres">
      <dgm:prSet presAssocID="{D6BB10B2-ADCC-4EC2-B03B-485E4D62C37A}" presName="ThreeNodes_2" presStyleLbl="node1" presStyleIdx="1" presStyleCnt="3" custScaleX="60943">
        <dgm:presLayoutVars>
          <dgm:bulletEnabled val="1"/>
        </dgm:presLayoutVars>
      </dgm:prSet>
      <dgm:spPr/>
    </dgm:pt>
    <dgm:pt modelId="{6CB900EE-23AB-48BA-B58B-ABF24778BC11}" type="pres">
      <dgm:prSet presAssocID="{D6BB10B2-ADCC-4EC2-B03B-485E4D62C37A}" presName="ThreeNodes_3" presStyleLbl="node1" presStyleIdx="2" presStyleCnt="3" custScaleX="64494">
        <dgm:presLayoutVars>
          <dgm:bulletEnabled val="1"/>
        </dgm:presLayoutVars>
      </dgm:prSet>
      <dgm:spPr/>
    </dgm:pt>
    <dgm:pt modelId="{7B07D3D4-75B4-4167-A735-889E9523F457}" type="pres">
      <dgm:prSet presAssocID="{D6BB10B2-ADCC-4EC2-B03B-485E4D62C37A}" presName="ThreeConn_1-2" presStyleLbl="fgAccFollowNode1" presStyleIdx="0" presStyleCnt="2" custScaleY="110884" custLinFactNeighborX="-97894" custLinFactNeighborY="-5246">
        <dgm:presLayoutVars>
          <dgm:bulletEnabled val="1"/>
        </dgm:presLayoutVars>
      </dgm:prSet>
      <dgm:spPr/>
    </dgm:pt>
    <dgm:pt modelId="{8F4A3F6C-C226-4C0C-A47A-D16AC6672BD3}" type="pres">
      <dgm:prSet presAssocID="{D6BB10B2-ADCC-4EC2-B03B-485E4D62C37A}" presName="ThreeConn_2-3" presStyleLbl="fgAccFollowNode1" presStyleIdx="1" presStyleCnt="2" custScaleY="115530" custLinFactNeighborX="-81539" custLinFactNeighborY="17262">
        <dgm:presLayoutVars>
          <dgm:bulletEnabled val="1"/>
        </dgm:presLayoutVars>
      </dgm:prSet>
      <dgm:spPr/>
    </dgm:pt>
    <dgm:pt modelId="{1EA0D2DB-CF45-45FA-963A-28EBFE87A220}" type="pres">
      <dgm:prSet presAssocID="{D6BB10B2-ADCC-4EC2-B03B-485E4D62C37A}" presName="ThreeNodes_1_text" presStyleLbl="node1" presStyleIdx="2" presStyleCnt="3">
        <dgm:presLayoutVars>
          <dgm:bulletEnabled val="1"/>
        </dgm:presLayoutVars>
      </dgm:prSet>
      <dgm:spPr/>
    </dgm:pt>
    <dgm:pt modelId="{6423BAD7-E5A6-4816-A5AA-114EE720854F}" type="pres">
      <dgm:prSet presAssocID="{D6BB10B2-ADCC-4EC2-B03B-485E4D62C37A}" presName="ThreeNodes_2_text" presStyleLbl="node1" presStyleIdx="2" presStyleCnt="3">
        <dgm:presLayoutVars>
          <dgm:bulletEnabled val="1"/>
        </dgm:presLayoutVars>
      </dgm:prSet>
      <dgm:spPr/>
    </dgm:pt>
    <dgm:pt modelId="{8F422A5F-377B-42FB-9217-7BECE779CCE3}" type="pres">
      <dgm:prSet presAssocID="{D6BB10B2-ADCC-4EC2-B03B-485E4D62C37A}" presName="ThreeNodes_3_text" presStyleLbl="node1" presStyleIdx="2" presStyleCnt="3">
        <dgm:presLayoutVars>
          <dgm:bulletEnabled val="1"/>
        </dgm:presLayoutVars>
      </dgm:prSet>
      <dgm:spPr/>
    </dgm:pt>
  </dgm:ptLst>
  <dgm:cxnLst>
    <dgm:cxn modelId="{0BB72D00-8EB5-464C-9C3D-06EB7911E93F}" type="presOf" srcId="{146ABB25-51A1-4A0C-8138-D8300D410746}" destId="{6423BAD7-E5A6-4816-A5AA-114EE720854F}" srcOrd="1" destOrd="1" presId="urn:microsoft.com/office/officeart/2005/8/layout/vProcess5"/>
    <dgm:cxn modelId="{91BD840B-9C5C-4CBB-80BE-DFBA14BEB46B}" type="presOf" srcId="{D6BB10B2-ADCC-4EC2-B03B-485E4D62C37A}" destId="{21FE684D-3D07-4C0B-95E6-20DBE8467264}" srcOrd="0" destOrd="0" presId="urn:microsoft.com/office/officeart/2005/8/layout/vProcess5"/>
    <dgm:cxn modelId="{FD8F1216-AE16-4E89-B8A3-426F3D0B5083}" srcId="{D6BB10B2-ADCC-4EC2-B03B-485E4D62C37A}" destId="{870ACE44-3B19-4C03-931E-884517D68DE8}" srcOrd="0" destOrd="0" parTransId="{4055375D-946E-46E6-8F8F-8A12DED7226A}" sibTransId="{04FDF14A-C6A5-4696-9F51-BFD8913D6FF2}"/>
    <dgm:cxn modelId="{1167D618-4FBB-40D2-8826-E97C26194B98}" type="presOf" srcId="{9676BB94-3DED-4235-8FF6-D542E8556835}" destId="{1EA0D2DB-CF45-45FA-963A-28EBFE87A220}" srcOrd="1" destOrd="2" presId="urn:microsoft.com/office/officeart/2005/8/layout/vProcess5"/>
    <dgm:cxn modelId="{A1D97420-09DD-4BC6-9BFF-C436EA3A1A09}" type="presOf" srcId="{940E785A-0869-43F8-938C-7147A59BDF04}" destId="{BB4CEB16-DDD3-4952-9411-2E9419884F78}" srcOrd="0" destOrd="2" presId="urn:microsoft.com/office/officeart/2005/8/layout/vProcess5"/>
    <dgm:cxn modelId="{6B509027-58ED-4C80-BF72-429E39AADAB7}" type="presOf" srcId="{A14C4E85-EC61-4D47-976F-54EC6F2683DF}" destId="{8F422A5F-377B-42FB-9217-7BECE779CCE3}" srcOrd="1" destOrd="0" presId="urn:microsoft.com/office/officeart/2005/8/layout/vProcess5"/>
    <dgm:cxn modelId="{C416DD2C-0AD9-4A05-BBB5-B42216C1DBAE}" srcId="{870ACE44-3B19-4C03-931E-884517D68DE8}" destId="{C2DC2165-EB10-44B3-AB7F-AD077C8C6E68}" srcOrd="0" destOrd="0" parTransId="{AFC5B02D-A8D9-4D77-A402-A90C30319647}" sibTransId="{DB8BC04D-A13F-4541-AF92-CFC64667658E}"/>
    <dgm:cxn modelId="{FDB0ED2C-53F2-4477-93C1-4822CD6C7815}" type="presOf" srcId="{9676BB94-3DED-4235-8FF6-D542E8556835}" destId="{CECDA332-2378-48A4-8725-89011DD5645A}" srcOrd="0" destOrd="2" presId="urn:microsoft.com/office/officeart/2005/8/layout/vProcess5"/>
    <dgm:cxn modelId="{3241EB33-DF32-4F80-AE93-2EFFD248D97D}" type="presOf" srcId="{146ABB25-51A1-4A0C-8138-D8300D410746}" destId="{BB4CEB16-DDD3-4952-9411-2E9419884F78}" srcOrd="0" destOrd="1" presId="urn:microsoft.com/office/officeart/2005/8/layout/vProcess5"/>
    <dgm:cxn modelId="{47910236-4E4E-43AC-8042-15A236005CFC}" type="presOf" srcId="{5AA8604B-7C36-4340-A7EB-EBD18B8BEDC2}" destId="{BB4CEB16-DDD3-4952-9411-2E9419884F78}" srcOrd="0" destOrd="0" presId="urn:microsoft.com/office/officeart/2005/8/layout/vProcess5"/>
    <dgm:cxn modelId="{0087C73E-ED6F-44A1-8D4C-AEFBFBD1D162}" type="presOf" srcId="{C2DC2165-EB10-44B3-AB7F-AD077C8C6E68}" destId="{CECDA332-2378-48A4-8725-89011DD5645A}" srcOrd="0" destOrd="1" presId="urn:microsoft.com/office/officeart/2005/8/layout/vProcess5"/>
    <dgm:cxn modelId="{21FA5442-143B-41BC-985A-D51D3A1B0C13}" type="presOf" srcId="{C2DC2165-EB10-44B3-AB7F-AD077C8C6E68}" destId="{1EA0D2DB-CF45-45FA-963A-28EBFE87A220}" srcOrd="1" destOrd="1" presId="urn:microsoft.com/office/officeart/2005/8/layout/vProcess5"/>
    <dgm:cxn modelId="{2A8EAF65-76FC-453D-BA4D-17F630614B0F}" type="presOf" srcId="{5AA8604B-7C36-4340-A7EB-EBD18B8BEDC2}" destId="{6423BAD7-E5A6-4816-A5AA-114EE720854F}" srcOrd="1" destOrd="0" presId="urn:microsoft.com/office/officeart/2005/8/layout/vProcess5"/>
    <dgm:cxn modelId="{104A416C-E2AA-4F14-B6D1-061E0D0CC861}" type="presOf" srcId="{870ACE44-3B19-4C03-931E-884517D68DE8}" destId="{CECDA332-2378-48A4-8725-89011DD5645A}" srcOrd="0" destOrd="0" presId="urn:microsoft.com/office/officeart/2005/8/layout/vProcess5"/>
    <dgm:cxn modelId="{7DC43B70-525B-4826-9FAB-3ED5AD6834C5}" type="presOf" srcId="{18EBAB93-5B53-406A-99C4-69591C009BBC}" destId="{8F422A5F-377B-42FB-9217-7BECE779CCE3}" srcOrd="1" destOrd="1" presId="urn:microsoft.com/office/officeart/2005/8/layout/vProcess5"/>
    <dgm:cxn modelId="{3F0D8270-28F2-463A-8C22-4CE4F8BF5B5D}" srcId="{5AA8604B-7C36-4340-A7EB-EBD18B8BEDC2}" destId="{940E785A-0869-43F8-938C-7147A59BDF04}" srcOrd="1" destOrd="0" parTransId="{EBDFACCA-69A7-40F0-B856-D52725E47D5A}" sibTransId="{852CEF76-7B4C-4D09-A7F3-D07A79BA83E0}"/>
    <dgm:cxn modelId="{E0A1E456-F7CA-46D1-BF57-38866A1DCE43}" srcId="{D6BB10B2-ADCC-4EC2-B03B-485E4D62C37A}" destId="{A14C4E85-EC61-4D47-976F-54EC6F2683DF}" srcOrd="2" destOrd="0" parTransId="{FCF8434E-30A2-45AD-8D6C-79A90E1ABF3F}" sibTransId="{CA6117BB-4852-43AF-8225-58736E1BAD47}"/>
    <dgm:cxn modelId="{FC384357-B30C-4F1E-B3DB-004737435978}" type="presOf" srcId="{A14C4E85-EC61-4D47-976F-54EC6F2683DF}" destId="{6CB900EE-23AB-48BA-B58B-ABF24778BC11}" srcOrd="0" destOrd="0" presId="urn:microsoft.com/office/officeart/2005/8/layout/vProcess5"/>
    <dgm:cxn modelId="{77DC8877-74B8-462C-AEF8-165DA6E3E000}" type="presOf" srcId="{870ACE44-3B19-4C03-931E-884517D68DE8}" destId="{1EA0D2DB-CF45-45FA-963A-28EBFE87A220}" srcOrd="1" destOrd="0" presId="urn:microsoft.com/office/officeart/2005/8/layout/vProcess5"/>
    <dgm:cxn modelId="{A0AFD957-8285-4486-AEC7-456E9FECC171}" type="presOf" srcId="{4FABBCB4-F7BF-4ECE-975F-355F52A9BD99}" destId="{8F4A3F6C-C226-4C0C-A47A-D16AC6672BD3}" srcOrd="0" destOrd="0" presId="urn:microsoft.com/office/officeart/2005/8/layout/vProcess5"/>
    <dgm:cxn modelId="{8208A2BD-66F6-4A68-AE6D-C423C63CA401}" srcId="{870ACE44-3B19-4C03-931E-884517D68DE8}" destId="{9676BB94-3DED-4235-8FF6-D542E8556835}" srcOrd="1" destOrd="0" parTransId="{5F1B029E-D54E-4C06-BEF5-287EC1C1EEFB}" sibTransId="{C4089C27-C60E-490F-8B09-50F6B73DEB47}"/>
    <dgm:cxn modelId="{A1FFBEC8-C5E4-4CFC-A187-939FCBE100C4}" srcId="{A14C4E85-EC61-4D47-976F-54EC6F2683DF}" destId="{18EBAB93-5B53-406A-99C4-69591C009BBC}" srcOrd="0" destOrd="0" parTransId="{D88EBCE8-417D-43BB-AA4D-36E093531D11}" sibTransId="{CD948B45-D609-44F7-922F-3B3121DB5761}"/>
    <dgm:cxn modelId="{78EF46D2-018E-4D12-8E02-F0A40A0572DE}" srcId="{5AA8604B-7C36-4340-A7EB-EBD18B8BEDC2}" destId="{146ABB25-51A1-4A0C-8138-D8300D410746}" srcOrd="0" destOrd="0" parTransId="{2EF54598-F766-413C-AE5F-071ECDF0ABF6}" sibTransId="{86F22B61-06B2-493A-8DCB-007B4370C4EA}"/>
    <dgm:cxn modelId="{0A2673EB-D750-413B-AE03-B46C9E634B6B}" type="presOf" srcId="{18EBAB93-5B53-406A-99C4-69591C009BBC}" destId="{6CB900EE-23AB-48BA-B58B-ABF24778BC11}" srcOrd="0" destOrd="1" presId="urn:microsoft.com/office/officeart/2005/8/layout/vProcess5"/>
    <dgm:cxn modelId="{F40BBCFC-00FA-438A-8CCC-A905FB988B3C}" type="presOf" srcId="{04FDF14A-C6A5-4696-9F51-BFD8913D6FF2}" destId="{7B07D3D4-75B4-4167-A735-889E9523F457}" srcOrd="0" destOrd="0" presId="urn:microsoft.com/office/officeart/2005/8/layout/vProcess5"/>
    <dgm:cxn modelId="{5EB2E4FC-D5B6-4B71-8327-3DE2DA75463D}" type="presOf" srcId="{940E785A-0869-43F8-938C-7147A59BDF04}" destId="{6423BAD7-E5A6-4816-A5AA-114EE720854F}" srcOrd="1" destOrd="2" presId="urn:microsoft.com/office/officeart/2005/8/layout/vProcess5"/>
    <dgm:cxn modelId="{AC2D27FE-4240-4077-8208-A1818A2BACF1}" srcId="{D6BB10B2-ADCC-4EC2-B03B-485E4D62C37A}" destId="{5AA8604B-7C36-4340-A7EB-EBD18B8BEDC2}" srcOrd="1" destOrd="0" parTransId="{A638FE6F-2216-4E0A-A8A4-DBC2336E114C}" sibTransId="{4FABBCB4-F7BF-4ECE-975F-355F52A9BD99}"/>
    <dgm:cxn modelId="{7FF61CB1-A770-4FF9-8510-0D835A23E6FA}" type="presParOf" srcId="{21FE684D-3D07-4C0B-95E6-20DBE8467264}" destId="{B2496F50-A647-43F9-958B-2A19B9B05C0B}" srcOrd="0" destOrd="0" presId="urn:microsoft.com/office/officeart/2005/8/layout/vProcess5"/>
    <dgm:cxn modelId="{4461B6EB-1E0D-4D4E-8CD5-59570F65E80E}" type="presParOf" srcId="{21FE684D-3D07-4C0B-95E6-20DBE8467264}" destId="{CECDA332-2378-48A4-8725-89011DD5645A}" srcOrd="1" destOrd="0" presId="urn:microsoft.com/office/officeart/2005/8/layout/vProcess5"/>
    <dgm:cxn modelId="{318AA397-5843-4E18-A45B-822A036F0C79}" type="presParOf" srcId="{21FE684D-3D07-4C0B-95E6-20DBE8467264}" destId="{BB4CEB16-DDD3-4952-9411-2E9419884F78}" srcOrd="2" destOrd="0" presId="urn:microsoft.com/office/officeart/2005/8/layout/vProcess5"/>
    <dgm:cxn modelId="{A6653D42-31BA-4077-8C4A-D8E5A4354E03}" type="presParOf" srcId="{21FE684D-3D07-4C0B-95E6-20DBE8467264}" destId="{6CB900EE-23AB-48BA-B58B-ABF24778BC11}" srcOrd="3" destOrd="0" presId="urn:microsoft.com/office/officeart/2005/8/layout/vProcess5"/>
    <dgm:cxn modelId="{72ED8B93-752F-4E15-8DE3-0209D3E35D4A}" type="presParOf" srcId="{21FE684D-3D07-4C0B-95E6-20DBE8467264}" destId="{7B07D3D4-75B4-4167-A735-889E9523F457}" srcOrd="4" destOrd="0" presId="urn:microsoft.com/office/officeart/2005/8/layout/vProcess5"/>
    <dgm:cxn modelId="{A5FB2E16-2ED2-409F-91EA-1E823ED0D851}" type="presParOf" srcId="{21FE684D-3D07-4C0B-95E6-20DBE8467264}" destId="{8F4A3F6C-C226-4C0C-A47A-D16AC6672BD3}" srcOrd="5" destOrd="0" presId="urn:microsoft.com/office/officeart/2005/8/layout/vProcess5"/>
    <dgm:cxn modelId="{391A9932-6D8E-43A2-8F4C-C898BB02E5EE}" type="presParOf" srcId="{21FE684D-3D07-4C0B-95E6-20DBE8467264}" destId="{1EA0D2DB-CF45-45FA-963A-28EBFE87A220}" srcOrd="6" destOrd="0" presId="urn:microsoft.com/office/officeart/2005/8/layout/vProcess5"/>
    <dgm:cxn modelId="{1248F5FE-FB7D-48AD-8627-4037F29CFA6F}" type="presParOf" srcId="{21FE684D-3D07-4C0B-95E6-20DBE8467264}" destId="{6423BAD7-E5A6-4816-A5AA-114EE720854F}" srcOrd="7" destOrd="0" presId="urn:microsoft.com/office/officeart/2005/8/layout/vProcess5"/>
    <dgm:cxn modelId="{E829E0C6-8E3F-448B-A301-2B2CAEA09D0A}" type="presParOf" srcId="{21FE684D-3D07-4C0B-95E6-20DBE8467264}" destId="{8F422A5F-377B-42FB-9217-7BECE779CC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3690-9A89-49EC-BC79-21DC32BE824B}">
      <dsp:nvSpPr>
        <dsp:cNvPr id="0" name=""/>
        <dsp:cNvSpPr/>
      </dsp:nvSpPr>
      <dsp:spPr>
        <a:xfrm>
          <a:off x="2917033" y="175420"/>
          <a:ext cx="4681533" cy="46815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Streamline Student Access to Nutrition Support</a:t>
          </a:r>
        </a:p>
      </dsp:txBody>
      <dsp:txXfrm>
        <a:off x="3697288" y="955676"/>
        <a:ext cx="3121022" cy="3121022"/>
      </dsp:txXfrm>
    </dsp:sp>
    <dsp:sp modelId="{828D816A-2F43-47C9-B011-2B82378C1E2D}">
      <dsp:nvSpPr>
        <dsp:cNvPr id="0" name=""/>
        <dsp:cNvSpPr/>
      </dsp:nvSpPr>
      <dsp:spPr>
        <a:xfrm>
          <a:off x="2709926" y="25458"/>
          <a:ext cx="5093362" cy="5029182"/>
        </a:xfrm>
        <a:prstGeom prst="circularArrow">
          <a:avLst>
            <a:gd name="adj1" fmla="val 5085"/>
            <a:gd name="adj2" fmla="val 327528"/>
            <a:gd name="adj3" fmla="val 15840048"/>
            <a:gd name="adj4" fmla="val 162324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AC5EE-CDEA-48C2-B22F-898070C48EEC}">
      <dsp:nvSpPr>
        <dsp:cNvPr id="0" name=""/>
        <dsp:cNvSpPr/>
      </dsp:nvSpPr>
      <dsp:spPr>
        <a:xfrm>
          <a:off x="0" y="4252"/>
          <a:ext cx="4696647" cy="3894886"/>
        </a:xfrm>
        <a:prstGeom prst="flowChartProcess">
          <a:avLst/>
        </a:prstGeom>
        <a:solidFill>
          <a:srgbClr val="F36939"/>
        </a:solidFill>
        <a:ln w="12700" cap="flat" cmpd="sng" algn="ctr">
          <a:solidFill>
            <a:schemeClr val="lt1">
              <a:hueOff val="0"/>
              <a:satOff val="0"/>
              <a:lumOff val="0"/>
              <a:alpha val="97000"/>
            </a:schemeClr>
          </a:solidFill>
          <a:prstDash val="solid"/>
          <a:miter lim="800000"/>
        </a:ln>
        <a:effectLst>
          <a:outerShdw blurRad="50800" dist="165100" dir="8100000" algn="tr" rotWithShape="0">
            <a:srgbClr val="1A4480">
              <a:alpha val="40000"/>
            </a:srgbClr>
          </a:outerShdw>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a:latin typeface="+mj-lt"/>
            </a:rPr>
            <a:t>Collect Data, Follow Specs, Create File</a:t>
          </a:r>
        </a:p>
      </dsp:txBody>
      <dsp:txXfrm>
        <a:off x="0" y="4252"/>
        <a:ext cx="4696647" cy="3894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BD312-89B6-481A-8DEA-33EFD07C76BF}">
      <dsp:nvSpPr>
        <dsp:cNvPr id="0" name=""/>
        <dsp:cNvSpPr/>
      </dsp:nvSpPr>
      <dsp:spPr>
        <a:xfrm>
          <a:off x="3166488" y="-34788"/>
          <a:ext cx="5122900" cy="5122900"/>
        </a:xfrm>
        <a:prstGeom prst="circularArrow">
          <a:avLst>
            <a:gd name="adj1" fmla="val 5544"/>
            <a:gd name="adj2" fmla="val 330680"/>
            <a:gd name="adj3" fmla="val 13726281"/>
            <a:gd name="adj4" fmla="val 1741625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FAB4B-46C0-4D23-9F52-BF973F912A32}">
      <dsp:nvSpPr>
        <dsp:cNvPr id="0" name=""/>
        <dsp:cNvSpPr/>
      </dsp:nvSpPr>
      <dsp:spPr>
        <a:xfrm>
          <a:off x="4502920" y="708"/>
          <a:ext cx="2450036" cy="1225018"/>
        </a:xfrm>
        <a:prstGeom prst="roundRect">
          <a:avLst/>
        </a:prstGeom>
        <a:solidFill>
          <a:srgbClr val="F36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VDOE</a:t>
          </a:r>
          <a:r>
            <a:rPr lang="en-US" sz="1600" kern="1200" dirty="0"/>
            <a:t> consolidates data to single file</a:t>
          </a:r>
        </a:p>
      </dsp:txBody>
      <dsp:txXfrm>
        <a:off x="4562720" y="60508"/>
        <a:ext cx="2330436" cy="1105418"/>
      </dsp:txXfrm>
    </dsp:sp>
    <dsp:sp modelId="{5037C85C-CC44-4CDC-919B-1A2A860C049F}">
      <dsp:nvSpPr>
        <dsp:cNvPr id="0" name=""/>
        <dsp:cNvSpPr/>
      </dsp:nvSpPr>
      <dsp:spPr>
        <a:xfrm>
          <a:off x="6580604" y="1510234"/>
          <a:ext cx="2450036" cy="1225018"/>
        </a:xfrm>
        <a:prstGeom prst="roundRect">
          <a:avLst/>
        </a:prstGeom>
        <a:solidFill>
          <a:srgbClr val="F36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VDOE </a:t>
          </a:r>
          <a:r>
            <a:rPr lang="en-US" sz="1600" kern="1200" dirty="0"/>
            <a:t>transmits to VDSS</a:t>
          </a:r>
        </a:p>
      </dsp:txBody>
      <dsp:txXfrm>
        <a:off x="6640404" y="1570034"/>
        <a:ext cx="2330436" cy="1105418"/>
      </dsp:txXfrm>
    </dsp:sp>
    <dsp:sp modelId="{A867B8AB-A116-4448-A3B6-BDE382459702}">
      <dsp:nvSpPr>
        <dsp:cNvPr id="0" name=""/>
        <dsp:cNvSpPr/>
      </dsp:nvSpPr>
      <dsp:spPr>
        <a:xfrm>
          <a:off x="5786999" y="3952697"/>
          <a:ext cx="2450036" cy="12250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VDSS</a:t>
          </a:r>
          <a:r>
            <a:rPr lang="en-US" sz="1600" kern="1200" dirty="0"/>
            <a:t> conducts cleansing</a:t>
          </a:r>
        </a:p>
      </dsp:txBody>
      <dsp:txXfrm>
        <a:off x="5846799" y="4012497"/>
        <a:ext cx="2330436" cy="1105418"/>
      </dsp:txXfrm>
    </dsp:sp>
    <dsp:sp modelId="{9942A98E-A719-4EB0-B04B-A16603DD4028}">
      <dsp:nvSpPr>
        <dsp:cNvPr id="0" name=""/>
        <dsp:cNvSpPr/>
      </dsp:nvSpPr>
      <dsp:spPr>
        <a:xfrm>
          <a:off x="3218841" y="3952697"/>
          <a:ext cx="2450036" cy="12250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VDSS</a:t>
          </a:r>
          <a:r>
            <a:rPr lang="en-US" sz="1600" kern="1200" dirty="0"/>
            <a:t> creates state ERR report</a:t>
          </a:r>
        </a:p>
      </dsp:txBody>
      <dsp:txXfrm>
        <a:off x="3278641" y="4012497"/>
        <a:ext cx="2330436" cy="1105418"/>
      </dsp:txXfrm>
    </dsp:sp>
    <dsp:sp modelId="{A3030AEC-58F4-4A41-B052-AB13CCC5D6B7}">
      <dsp:nvSpPr>
        <dsp:cNvPr id="0" name=""/>
        <dsp:cNvSpPr/>
      </dsp:nvSpPr>
      <dsp:spPr>
        <a:xfrm>
          <a:off x="2425237" y="1510234"/>
          <a:ext cx="2450036" cy="1225018"/>
        </a:xfrm>
        <a:prstGeom prst="roundRect">
          <a:avLst/>
        </a:prstGeom>
        <a:solidFill>
          <a:srgbClr val="F369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VDOE</a:t>
          </a:r>
          <a:r>
            <a:rPr lang="en-US" sz="1600" kern="1200" dirty="0"/>
            <a:t> receives ERR report</a:t>
          </a:r>
        </a:p>
        <a:p>
          <a:pPr marL="114300" lvl="1" indent="-114300" algn="l" defTabSz="533400">
            <a:lnSpc>
              <a:spcPct val="90000"/>
            </a:lnSpc>
            <a:spcBef>
              <a:spcPct val="0"/>
            </a:spcBef>
            <a:spcAft>
              <a:spcPct val="15000"/>
            </a:spcAft>
            <a:buChar char="•"/>
          </a:pPr>
          <a:r>
            <a:rPr lang="en-US" sz="1200" kern="1200"/>
            <a:t>VDOE </a:t>
          </a:r>
          <a:r>
            <a:rPr lang="en-US" sz="1200" kern="1200">
              <a:latin typeface="Georgia"/>
            </a:rPr>
            <a:t>fixes</a:t>
          </a:r>
          <a:r>
            <a:rPr lang="en-US" sz="1200" kern="1200"/>
            <a:t> if possible</a:t>
          </a:r>
        </a:p>
        <a:p>
          <a:pPr marL="114300" lvl="1" indent="-114300" algn="l" defTabSz="533400">
            <a:lnSpc>
              <a:spcPct val="90000"/>
            </a:lnSpc>
            <a:spcBef>
              <a:spcPct val="0"/>
            </a:spcBef>
            <a:spcAft>
              <a:spcPct val="15000"/>
            </a:spcAft>
            <a:buChar char="•"/>
          </a:pPr>
          <a:r>
            <a:rPr lang="en-US" sz="1200" kern="1200" dirty="0"/>
            <a:t>VDOE </a:t>
          </a:r>
          <a:r>
            <a:rPr lang="en-US" sz="1200" kern="1200" dirty="0">
              <a:latin typeface="Georgia"/>
            </a:rPr>
            <a:t>refers</a:t>
          </a:r>
          <a:r>
            <a:rPr lang="en-US" sz="1200" kern="1200" dirty="0"/>
            <a:t> to LEA if resubmission required </a:t>
          </a:r>
        </a:p>
      </dsp:txBody>
      <dsp:txXfrm>
        <a:off x="2485037" y="1570034"/>
        <a:ext cx="2330436" cy="1105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2B556-0B6A-4261-9A28-F482D17AA209}">
      <dsp:nvSpPr>
        <dsp:cNvPr id="0" name=""/>
        <dsp:cNvSpPr/>
      </dsp:nvSpPr>
      <dsp:spPr>
        <a:xfrm>
          <a:off x="0" y="23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E4688-0B57-4F0C-A8F8-20A4B97A0407}">
      <dsp:nvSpPr>
        <dsp:cNvPr id="0" name=""/>
        <dsp:cNvSpPr/>
      </dsp:nvSpPr>
      <dsp:spPr>
        <a:xfrm>
          <a:off x="0" y="2303"/>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Notify households if students are automatically eligible for SUN Bucks</a:t>
          </a:r>
        </a:p>
      </dsp:txBody>
      <dsp:txXfrm>
        <a:off x="0" y="2303"/>
        <a:ext cx="10515600" cy="785570"/>
      </dsp:txXfrm>
    </dsp:sp>
    <dsp:sp modelId="{0AFFA955-2EDD-4C93-BAF0-6F1D7AFFAD21}">
      <dsp:nvSpPr>
        <dsp:cNvPr id="0" name=""/>
        <dsp:cNvSpPr/>
      </dsp:nvSpPr>
      <dsp:spPr>
        <a:xfrm>
          <a:off x="0" y="7878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75FDC-85FC-419E-B613-BF0443E5DF42}">
      <dsp:nvSpPr>
        <dsp:cNvPr id="0" name=""/>
        <dsp:cNvSpPr/>
      </dsp:nvSpPr>
      <dsp:spPr>
        <a:xfrm>
          <a:off x="0" y="787874"/>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Request households update mailing address and parent/guardian name in SIS to prepare for Summer EBT data</a:t>
          </a:r>
        </a:p>
      </dsp:txBody>
      <dsp:txXfrm>
        <a:off x="0" y="787874"/>
        <a:ext cx="10515600" cy="785570"/>
      </dsp:txXfrm>
    </dsp:sp>
    <dsp:sp modelId="{411ED25C-816D-476F-B644-69824A55AEF8}">
      <dsp:nvSpPr>
        <dsp:cNvPr id="0" name=""/>
        <dsp:cNvSpPr/>
      </dsp:nvSpPr>
      <dsp:spPr>
        <a:xfrm>
          <a:off x="0" y="157344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1EBC0-FFAD-4C21-BF8F-7B5A02F6EB6C}">
      <dsp:nvSpPr>
        <dsp:cNvPr id="0" name=""/>
        <dsp:cNvSpPr/>
      </dsp:nvSpPr>
      <dsp:spPr>
        <a:xfrm>
          <a:off x="0" y="1573445"/>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Notify partners and supporters of how students will be eligible for Summer EBT and how to help students and families who must apply</a:t>
          </a:r>
        </a:p>
      </dsp:txBody>
      <dsp:txXfrm>
        <a:off x="0" y="1573445"/>
        <a:ext cx="10515600" cy="785570"/>
      </dsp:txXfrm>
    </dsp:sp>
    <dsp:sp modelId="{8C75E8A8-FDDC-47A2-BE4D-AFF988D82F9C}">
      <dsp:nvSpPr>
        <dsp:cNvPr id="0" name=""/>
        <dsp:cNvSpPr/>
      </dsp:nvSpPr>
      <dsp:spPr>
        <a:xfrm>
          <a:off x="0" y="23590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963E3-195E-4642-B827-99DE9C41AFAE}">
      <dsp:nvSpPr>
        <dsp:cNvPr id="0" name=""/>
        <dsp:cNvSpPr/>
      </dsp:nvSpPr>
      <dsp:spPr>
        <a:xfrm>
          <a:off x="0" y="2359016"/>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Distribute paper SEBT applications in CEP schools</a:t>
          </a:r>
        </a:p>
      </dsp:txBody>
      <dsp:txXfrm>
        <a:off x="0" y="2359016"/>
        <a:ext cx="10515600" cy="785570"/>
      </dsp:txXfrm>
    </dsp:sp>
    <dsp:sp modelId="{2FFD907D-3B50-4EDB-9613-2D89D24BDA31}">
      <dsp:nvSpPr>
        <dsp:cNvPr id="0" name=""/>
        <dsp:cNvSpPr/>
      </dsp:nvSpPr>
      <dsp:spPr>
        <a:xfrm>
          <a:off x="0" y="31445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AED2B-81C5-426A-8E37-BB4173975B21}">
      <dsp:nvSpPr>
        <dsp:cNvPr id="0" name=""/>
        <dsp:cNvSpPr/>
      </dsp:nvSpPr>
      <dsp:spPr>
        <a:xfrm>
          <a:off x="0" y="3144587"/>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Information blitz on where to find and record local student ID number for SEBT application.</a:t>
          </a:r>
        </a:p>
      </dsp:txBody>
      <dsp:txXfrm>
        <a:off x="0" y="3144587"/>
        <a:ext cx="10515600" cy="785570"/>
      </dsp:txXfrm>
    </dsp:sp>
    <dsp:sp modelId="{2223EEAE-1929-43A7-A80C-8136E8B0FB73}">
      <dsp:nvSpPr>
        <dsp:cNvPr id="0" name=""/>
        <dsp:cNvSpPr/>
      </dsp:nvSpPr>
      <dsp:spPr>
        <a:xfrm>
          <a:off x="0" y="39301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7ECCE-1AA3-41F3-A27C-0B498AD5CC36}">
      <dsp:nvSpPr>
        <dsp:cNvPr id="0" name=""/>
        <dsp:cNvSpPr/>
      </dsp:nvSpPr>
      <dsp:spPr>
        <a:xfrm>
          <a:off x="0" y="3930158"/>
          <a:ext cx="10515600" cy="7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LEA Media Release</a:t>
          </a:r>
        </a:p>
      </dsp:txBody>
      <dsp:txXfrm>
        <a:off x="0" y="3930158"/>
        <a:ext cx="10515600" cy="785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D505-FD9B-48D3-A0E6-C0D5621C9952}">
      <dsp:nvSpPr>
        <dsp:cNvPr id="0" name=""/>
        <dsp:cNvSpPr/>
      </dsp:nvSpPr>
      <dsp:spPr>
        <a:xfrm>
          <a:off x="449938" y="1551675"/>
          <a:ext cx="715078" cy="715078"/>
        </a:xfrm>
        <a:prstGeom prst="rect">
          <a:avLst/>
        </a:prstGeom>
        <a:blipFill dpi="0" rotWithShape="1">
          <a:blip xmlns:r="http://schemas.openxmlformats.org/officeDocument/2006/relationships" r:embed="rId1">
            <a:alphaModFix amt="96000"/>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2C6EA-3C6A-4A17-AB8D-7687D9B08CB6}">
      <dsp:nvSpPr>
        <dsp:cNvPr id="0" name=""/>
        <dsp:cNvSpPr/>
      </dsp:nvSpPr>
      <dsp:spPr>
        <a:xfrm>
          <a:off x="1512" y="2574220"/>
          <a:ext cx="1589062" cy="635625"/>
        </a:xfrm>
        <a:prstGeom prst="rect">
          <a:avLst/>
        </a:prstGeom>
        <a:noFill/>
        <a:ln>
          <a:noFill/>
        </a:ln>
        <a:effectLst/>
        <a:scene3d>
          <a:camera prst="orthographicFront"/>
          <a:lightRig rig="threePt" dir="t"/>
        </a:scene3d>
        <a:sp3d extrusionH="12700"/>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Specifications</a:t>
          </a:r>
        </a:p>
      </dsp:txBody>
      <dsp:txXfrm>
        <a:off x="1512" y="2574220"/>
        <a:ext cx="1589062" cy="635625"/>
      </dsp:txXfrm>
    </dsp:sp>
    <dsp:sp modelId="{632B191F-25A8-417E-BA1E-14362909AFF0}">
      <dsp:nvSpPr>
        <dsp:cNvPr id="0" name=""/>
        <dsp:cNvSpPr/>
      </dsp:nvSpPr>
      <dsp:spPr>
        <a:xfrm>
          <a:off x="2305652" y="1539733"/>
          <a:ext cx="715078" cy="7150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D2345-D315-4C7B-B4D5-8EC70ABD96C3}">
      <dsp:nvSpPr>
        <dsp:cNvPr id="0" name=""/>
        <dsp:cNvSpPr/>
      </dsp:nvSpPr>
      <dsp:spPr>
        <a:xfrm>
          <a:off x="1868660" y="2537589"/>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Collection Windows and Eligibility Dates</a:t>
          </a:r>
        </a:p>
      </dsp:txBody>
      <dsp:txXfrm>
        <a:off x="1868660" y="2537589"/>
        <a:ext cx="1589062" cy="635625"/>
      </dsp:txXfrm>
    </dsp:sp>
    <dsp:sp modelId="{4D07D626-3E5C-47E6-8C0B-5FC854BF92FF}">
      <dsp:nvSpPr>
        <dsp:cNvPr id="0" name=""/>
        <dsp:cNvSpPr/>
      </dsp:nvSpPr>
      <dsp:spPr>
        <a:xfrm>
          <a:off x="4172801" y="1539733"/>
          <a:ext cx="715078" cy="715078"/>
        </a:xfrm>
        <a:prstGeom prst="rect">
          <a:avLst/>
        </a:prstGeom>
        <a:blipFill>
          <a:blip xmlns:r="http://schemas.openxmlformats.org/officeDocument/2006/relationships" r:embed="rId5">
            <a:duotone>
              <a:schemeClr val="accent2">
                <a:shade val="45000"/>
                <a:satMod val="135000"/>
              </a:schemeClr>
              <a:prstClr val="white"/>
            </a:duotone>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DF981-B665-46C6-BE48-5355CDCD8A85}">
      <dsp:nvSpPr>
        <dsp:cNvPr id="0" name=""/>
        <dsp:cNvSpPr/>
      </dsp:nvSpPr>
      <dsp:spPr>
        <a:xfrm>
          <a:off x="3735809" y="2537589"/>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Data File Layout and Template</a:t>
          </a:r>
        </a:p>
      </dsp:txBody>
      <dsp:txXfrm>
        <a:off x="3735809" y="2537589"/>
        <a:ext cx="1589062" cy="635625"/>
      </dsp:txXfrm>
    </dsp:sp>
    <dsp:sp modelId="{25A840F0-EFF2-4D79-AB01-443489188678}">
      <dsp:nvSpPr>
        <dsp:cNvPr id="0" name=""/>
        <dsp:cNvSpPr/>
      </dsp:nvSpPr>
      <dsp:spPr>
        <a:xfrm>
          <a:off x="5451940" y="3443872"/>
          <a:ext cx="715078" cy="715078"/>
        </a:xfrm>
        <a:prstGeom prst="rect">
          <a:avLst/>
        </a:prstGeom>
        <a:blipFill>
          <a:blip xmlns:r="http://schemas.openxmlformats.org/officeDocument/2006/relationships"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340FE-72D7-4F25-B265-9B505556F11E}">
      <dsp:nvSpPr>
        <dsp:cNvPr id="0" name=""/>
        <dsp:cNvSpPr/>
      </dsp:nvSpPr>
      <dsp:spPr>
        <a:xfrm>
          <a:off x="5602957" y="2537589"/>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Student Eligibility Type Codes</a:t>
          </a:r>
        </a:p>
      </dsp:txBody>
      <dsp:txXfrm>
        <a:off x="5602957" y="2537589"/>
        <a:ext cx="1589062" cy="635625"/>
      </dsp:txXfrm>
    </dsp:sp>
    <dsp:sp modelId="{1332A048-C6AA-424F-8C21-ECA5542874B0}">
      <dsp:nvSpPr>
        <dsp:cNvPr id="0" name=""/>
        <dsp:cNvSpPr/>
      </dsp:nvSpPr>
      <dsp:spPr>
        <a:xfrm>
          <a:off x="7941386" y="1562595"/>
          <a:ext cx="715078" cy="715078"/>
        </a:xfrm>
        <a:prstGeom prst="rect">
          <a:avLst/>
        </a:prstGeom>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26DE8-483B-44BA-9ECD-62EEEBEAA0A8}">
      <dsp:nvSpPr>
        <dsp:cNvPr id="0" name=""/>
        <dsp:cNvSpPr/>
      </dsp:nvSpPr>
      <dsp:spPr>
        <a:xfrm>
          <a:off x="7470105" y="2537589"/>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Error Types and Descriptions</a:t>
          </a:r>
        </a:p>
      </dsp:txBody>
      <dsp:txXfrm>
        <a:off x="7470105" y="2537589"/>
        <a:ext cx="1589062" cy="635625"/>
      </dsp:txXfrm>
    </dsp:sp>
    <dsp:sp modelId="{BB224A7B-05AF-4AC9-B809-1D8C30785DA5}">
      <dsp:nvSpPr>
        <dsp:cNvPr id="0" name=""/>
        <dsp:cNvSpPr/>
      </dsp:nvSpPr>
      <dsp:spPr>
        <a:xfrm>
          <a:off x="9774246" y="1539733"/>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83C5B-512F-4EDC-AA11-6D032652608D}">
      <dsp:nvSpPr>
        <dsp:cNvPr id="0" name=""/>
        <dsp:cNvSpPr/>
      </dsp:nvSpPr>
      <dsp:spPr>
        <a:xfrm>
          <a:off x="9337254" y="2537589"/>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SEBT Eligible Student Estimates</a:t>
          </a:r>
        </a:p>
      </dsp:txBody>
      <dsp:txXfrm>
        <a:off x="9337254" y="2537589"/>
        <a:ext cx="1589062" cy="63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A332-2378-48A4-8725-89011DD5645A}">
      <dsp:nvSpPr>
        <dsp:cNvPr id="0" name=""/>
        <dsp:cNvSpPr/>
      </dsp:nvSpPr>
      <dsp:spPr>
        <a:xfrm>
          <a:off x="1438087" y="0"/>
          <a:ext cx="3874298"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Upload Data File</a:t>
          </a:r>
        </a:p>
        <a:p>
          <a:pPr marL="171450" lvl="1" indent="-171450" algn="l" defTabSz="800100">
            <a:lnSpc>
              <a:spcPct val="90000"/>
            </a:lnSpc>
            <a:spcBef>
              <a:spcPct val="0"/>
            </a:spcBef>
            <a:spcAft>
              <a:spcPct val="15000"/>
            </a:spcAft>
            <a:buChar char="•"/>
          </a:pPr>
          <a:r>
            <a:rPr lang="en-US" sz="1800" kern="1200"/>
            <a:t>Resolve All issues</a:t>
          </a:r>
        </a:p>
        <a:p>
          <a:pPr marL="171450" lvl="1" indent="-171450" algn="l" defTabSz="800100">
            <a:lnSpc>
              <a:spcPct val="90000"/>
            </a:lnSpc>
            <a:spcBef>
              <a:spcPct val="0"/>
            </a:spcBef>
            <a:spcAft>
              <a:spcPct val="15000"/>
            </a:spcAft>
            <a:buChar char="•"/>
          </a:pPr>
          <a:r>
            <a:rPr lang="en-US" sz="1800" kern="1200"/>
            <a:t>Review Verification Report</a:t>
          </a:r>
        </a:p>
      </dsp:txBody>
      <dsp:txXfrm>
        <a:off x="1492510" y="54423"/>
        <a:ext cx="2677154" cy="1749283"/>
      </dsp:txXfrm>
    </dsp:sp>
    <dsp:sp modelId="{BB4CEB16-DDD3-4952-9411-2E9419884F78}">
      <dsp:nvSpPr>
        <dsp:cNvPr id="0" name=""/>
        <dsp:cNvSpPr/>
      </dsp:nvSpPr>
      <dsp:spPr>
        <a:xfrm>
          <a:off x="1913896" y="2167817"/>
          <a:ext cx="4113940"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Submit For Local Approval</a:t>
          </a:r>
        </a:p>
        <a:p>
          <a:pPr marL="171450" lvl="1" indent="-171450" algn="l" defTabSz="800100">
            <a:lnSpc>
              <a:spcPct val="90000"/>
            </a:lnSpc>
            <a:spcBef>
              <a:spcPct val="0"/>
            </a:spcBef>
            <a:spcAft>
              <a:spcPct val="15000"/>
            </a:spcAft>
            <a:buChar char="•"/>
          </a:pPr>
          <a:r>
            <a:rPr lang="en-US" sz="1800" kern="1200"/>
            <a:t>Local SRC Data Approver</a:t>
          </a:r>
        </a:p>
        <a:p>
          <a:pPr marL="171450" lvl="1" indent="-171450" algn="l" defTabSz="800100">
            <a:lnSpc>
              <a:spcPct val="90000"/>
            </a:lnSpc>
            <a:spcBef>
              <a:spcPct val="0"/>
            </a:spcBef>
            <a:spcAft>
              <a:spcPct val="15000"/>
            </a:spcAft>
            <a:buChar char="•"/>
          </a:pPr>
          <a:r>
            <a:rPr lang="en-US" sz="1800" kern="1200"/>
            <a:t>Local SNP Admin Approver</a:t>
          </a:r>
        </a:p>
      </dsp:txBody>
      <dsp:txXfrm>
        <a:off x="1968319" y="2222240"/>
        <a:ext cx="2906040" cy="1749283"/>
      </dsp:txXfrm>
    </dsp:sp>
    <dsp:sp modelId="{6CB900EE-23AB-48BA-B58B-ABF24778BC11}">
      <dsp:nvSpPr>
        <dsp:cNvPr id="0" name=""/>
        <dsp:cNvSpPr/>
      </dsp:nvSpPr>
      <dsp:spPr>
        <a:xfrm>
          <a:off x="2389671" y="4335635"/>
          <a:ext cx="4353650"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Submit For Verification</a:t>
          </a:r>
        </a:p>
        <a:p>
          <a:pPr marL="171450" lvl="1" indent="-171450" algn="l" defTabSz="800100">
            <a:lnSpc>
              <a:spcPct val="90000"/>
            </a:lnSpc>
            <a:spcBef>
              <a:spcPct val="0"/>
            </a:spcBef>
            <a:spcAft>
              <a:spcPct val="15000"/>
            </a:spcAft>
            <a:buChar char="•"/>
          </a:pPr>
          <a:r>
            <a:rPr lang="en-US" sz="1800" kern="1200"/>
            <a:t>Goes to Superintendent</a:t>
          </a:r>
        </a:p>
      </dsp:txBody>
      <dsp:txXfrm>
        <a:off x="2444094" y="4390058"/>
        <a:ext cx="3081710" cy="1749283"/>
      </dsp:txXfrm>
    </dsp:sp>
    <dsp:sp modelId="{7B07D3D4-75B4-4167-A735-889E9523F457}">
      <dsp:nvSpPr>
        <dsp:cNvPr id="0" name=""/>
        <dsp:cNvSpPr/>
      </dsp:nvSpPr>
      <dsp:spPr>
        <a:xfrm>
          <a:off x="4360340" y="1279993"/>
          <a:ext cx="1207784" cy="1339239"/>
        </a:xfrm>
        <a:prstGeom prst="downArrow">
          <a:avLst>
            <a:gd name="adj1" fmla="val 55000"/>
            <a:gd name="adj2" fmla="val 45000"/>
          </a:avLst>
        </a:prstGeom>
        <a:solidFill>
          <a:srgbClr val="F36939">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32091" y="1279993"/>
        <a:ext cx="664282" cy="1040312"/>
      </dsp:txXfrm>
    </dsp:sp>
    <dsp:sp modelId="{8F4A3F6C-C226-4C0C-A47A-D16AC6672BD3}">
      <dsp:nvSpPr>
        <dsp:cNvPr id="0" name=""/>
        <dsp:cNvSpPr/>
      </dsp:nvSpPr>
      <dsp:spPr>
        <a:xfrm>
          <a:off x="5153503" y="3679215"/>
          <a:ext cx="1207784" cy="1395353"/>
        </a:xfrm>
        <a:prstGeom prst="downArrow">
          <a:avLst>
            <a:gd name="adj1" fmla="val 55000"/>
            <a:gd name="adj2" fmla="val 45000"/>
          </a:avLst>
        </a:prstGeom>
        <a:solidFill>
          <a:srgbClr val="F36939">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25254" y="3679215"/>
        <a:ext cx="664282" cy="1096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AC5EE-CDEA-48C2-B22F-898070C48EEC}">
      <dsp:nvSpPr>
        <dsp:cNvPr id="0" name=""/>
        <dsp:cNvSpPr/>
      </dsp:nvSpPr>
      <dsp:spPr>
        <a:xfrm>
          <a:off x="0" y="4252"/>
          <a:ext cx="4696647" cy="3894886"/>
        </a:xfrm>
        <a:prstGeom prst="flowChartProcess">
          <a:avLst/>
        </a:prstGeom>
        <a:solidFill>
          <a:srgbClr val="F36939"/>
        </a:solidFill>
        <a:ln w="12700" cap="flat" cmpd="sng" algn="ctr">
          <a:solidFill>
            <a:schemeClr val="lt1">
              <a:hueOff val="0"/>
              <a:satOff val="0"/>
              <a:lumOff val="0"/>
              <a:alpha val="97000"/>
            </a:schemeClr>
          </a:solidFill>
          <a:prstDash val="solid"/>
          <a:miter lim="800000"/>
        </a:ln>
        <a:effectLst>
          <a:outerShdw blurRad="50800" dist="165100" dir="8100000" algn="tr" rotWithShape="0">
            <a:srgbClr val="1A4480">
              <a:alpha val="40000"/>
            </a:srgbClr>
          </a:outerShdw>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a:latin typeface="+mj-lt"/>
            </a:rPr>
            <a:t>Collect Data, Follow Specs, Create File</a:t>
          </a:r>
        </a:p>
      </dsp:txBody>
      <dsp:txXfrm>
        <a:off x="0" y="4252"/>
        <a:ext cx="4696647" cy="3894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427A-277B-4612-A1BF-1F507E686DBA}">
      <dsp:nvSpPr>
        <dsp:cNvPr id="0" name=""/>
        <dsp:cNvSpPr/>
      </dsp:nvSpPr>
      <dsp:spPr>
        <a:xfrm>
          <a:off x="0" y="7281"/>
          <a:ext cx="495935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i="0" kern="1200" dirty="0"/>
            <a:t>A252025xxx</a:t>
          </a:r>
          <a:endParaRPr lang="en-US" sz="4100" kern="1200" dirty="0"/>
        </a:p>
      </dsp:txBody>
      <dsp:txXfrm>
        <a:off x="48005" y="55286"/>
        <a:ext cx="4863340" cy="887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3FDE0-82D4-488C-8BAC-270BBAC78A64}">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E2C9C-85CD-4167-92FF-E095D15BE130}">
      <dsp:nvSpPr>
        <dsp:cNvPr id="0" name=""/>
        <dsp:cNvSpPr/>
      </dsp:nvSpPr>
      <dsp:spPr>
        <a:xfrm>
          <a:off x="0" y="0"/>
          <a:ext cx="8128000" cy="211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solidFill>
                <a:srgbClr val="1A4480"/>
              </a:solidFill>
            </a:rPr>
            <a:t>The purpose of this record is to provide the count of records for the SEBT File.</a:t>
          </a:r>
        </a:p>
      </dsp:txBody>
      <dsp:txXfrm>
        <a:off x="0" y="0"/>
        <a:ext cx="8128000" cy="2111634"/>
      </dsp:txXfrm>
    </dsp:sp>
    <dsp:sp modelId="{910C946D-71D9-4733-837C-5A1DAD184325}">
      <dsp:nvSpPr>
        <dsp:cNvPr id="0" name=""/>
        <dsp:cNvSpPr/>
      </dsp:nvSpPr>
      <dsp:spPr>
        <a:xfrm>
          <a:off x="0" y="2111634"/>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A9F55-FEBD-4AF9-AE06-DEF03FD0310B}">
      <dsp:nvSpPr>
        <dsp:cNvPr id="0" name=""/>
        <dsp:cNvSpPr/>
      </dsp:nvSpPr>
      <dsp:spPr>
        <a:xfrm>
          <a:off x="0" y="2111634"/>
          <a:ext cx="8128000" cy="211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solidFill>
                <a:srgbClr val="1A4480"/>
              </a:solidFill>
            </a:rPr>
            <a:t>FORMAT:</a:t>
          </a:r>
        </a:p>
        <a:p>
          <a:pPr marL="0" lvl="0" indent="0" algn="l" defTabSz="1377950">
            <a:lnSpc>
              <a:spcPct val="90000"/>
            </a:lnSpc>
            <a:spcBef>
              <a:spcPct val="0"/>
            </a:spcBef>
            <a:spcAft>
              <a:spcPct val="35000"/>
            </a:spcAft>
            <a:buNone/>
          </a:pPr>
          <a:r>
            <a:rPr lang="en-US" sz="3100" b="1" kern="1200" err="1">
              <a:solidFill>
                <a:srgbClr val="1A4480"/>
              </a:solidFill>
            </a:rPr>
            <a:t>RecordCount</a:t>
          </a:r>
          <a:r>
            <a:rPr lang="en-US" sz="3100" kern="1200">
              <a:solidFill>
                <a:srgbClr val="1A4480"/>
              </a:solidFill>
            </a:rPr>
            <a:t>=&lt;number of A and B records included in this file (A record plus all B records)&gt; </a:t>
          </a:r>
        </a:p>
      </dsp:txBody>
      <dsp:txXfrm>
        <a:off x="0" y="2111634"/>
        <a:ext cx="8128000" cy="2111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A332-2378-48A4-8725-89011DD5645A}">
      <dsp:nvSpPr>
        <dsp:cNvPr id="0" name=""/>
        <dsp:cNvSpPr/>
      </dsp:nvSpPr>
      <dsp:spPr>
        <a:xfrm>
          <a:off x="1438087" y="0"/>
          <a:ext cx="3874298"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Upload Data File</a:t>
          </a:r>
        </a:p>
        <a:p>
          <a:pPr marL="171450" lvl="1" indent="-171450" algn="l" defTabSz="800100">
            <a:lnSpc>
              <a:spcPct val="90000"/>
            </a:lnSpc>
            <a:spcBef>
              <a:spcPct val="0"/>
            </a:spcBef>
            <a:spcAft>
              <a:spcPct val="15000"/>
            </a:spcAft>
            <a:buChar char="•"/>
          </a:pPr>
          <a:r>
            <a:rPr lang="en-US" sz="1800" kern="1200"/>
            <a:t>Resolve All issues</a:t>
          </a:r>
        </a:p>
        <a:p>
          <a:pPr marL="171450" lvl="1" indent="-171450" algn="l" defTabSz="800100">
            <a:lnSpc>
              <a:spcPct val="90000"/>
            </a:lnSpc>
            <a:spcBef>
              <a:spcPct val="0"/>
            </a:spcBef>
            <a:spcAft>
              <a:spcPct val="15000"/>
            </a:spcAft>
            <a:buChar char="•"/>
          </a:pPr>
          <a:r>
            <a:rPr lang="en-US" sz="1800" kern="1200"/>
            <a:t>Review Verification Report</a:t>
          </a:r>
        </a:p>
      </dsp:txBody>
      <dsp:txXfrm>
        <a:off x="1492510" y="54423"/>
        <a:ext cx="2677154" cy="1749283"/>
      </dsp:txXfrm>
    </dsp:sp>
    <dsp:sp modelId="{BB4CEB16-DDD3-4952-9411-2E9419884F78}">
      <dsp:nvSpPr>
        <dsp:cNvPr id="0" name=""/>
        <dsp:cNvSpPr/>
      </dsp:nvSpPr>
      <dsp:spPr>
        <a:xfrm>
          <a:off x="1913896" y="2167817"/>
          <a:ext cx="4113940"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Submit For Local Approval</a:t>
          </a:r>
        </a:p>
        <a:p>
          <a:pPr marL="171450" lvl="1" indent="-171450" algn="l" defTabSz="800100">
            <a:lnSpc>
              <a:spcPct val="90000"/>
            </a:lnSpc>
            <a:spcBef>
              <a:spcPct val="0"/>
            </a:spcBef>
            <a:spcAft>
              <a:spcPct val="15000"/>
            </a:spcAft>
            <a:buChar char="•"/>
          </a:pPr>
          <a:r>
            <a:rPr lang="en-US" sz="1800" kern="1200"/>
            <a:t>Local SRC Data Approver</a:t>
          </a:r>
        </a:p>
        <a:p>
          <a:pPr marL="171450" lvl="1" indent="-171450" algn="l" defTabSz="800100">
            <a:lnSpc>
              <a:spcPct val="90000"/>
            </a:lnSpc>
            <a:spcBef>
              <a:spcPct val="0"/>
            </a:spcBef>
            <a:spcAft>
              <a:spcPct val="15000"/>
            </a:spcAft>
            <a:buChar char="•"/>
          </a:pPr>
          <a:r>
            <a:rPr lang="en-US" sz="1800" kern="1200"/>
            <a:t>Local SNP Admin Approver</a:t>
          </a:r>
        </a:p>
      </dsp:txBody>
      <dsp:txXfrm>
        <a:off x="1968319" y="2222240"/>
        <a:ext cx="2906040" cy="1749283"/>
      </dsp:txXfrm>
    </dsp:sp>
    <dsp:sp modelId="{6CB900EE-23AB-48BA-B58B-ABF24778BC11}">
      <dsp:nvSpPr>
        <dsp:cNvPr id="0" name=""/>
        <dsp:cNvSpPr/>
      </dsp:nvSpPr>
      <dsp:spPr>
        <a:xfrm>
          <a:off x="2389671" y="4335635"/>
          <a:ext cx="4353650" cy="185812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Submit For Verification</a:t>
          </a:r>
        </a:p>
        <a:p>
          <a:pPr marL="171450" lvl="1" indent="-171450" algn="l" defTabSz="800100">
            <a:lnSpc>
              <a:spcPct val="90000"/>
            </a:lnSpc>
            <a:spcBef>
              <a:spcPct val="0"/>
            </a:spcBef>
            <a:spcAft>
              <a:spcPct val="15000"/>
            </a:spcAft>
            <a:buChar char="•"/>
          </a:pPr>
          <a:r>
            <a:rPr lang="en-US" sz="1800" kern="1200"/>
            <a:t>Goes to Superintendent</a:t>
          </a:r>
        </a:p>
      </dsp:txBody>
      <dsp:txXfrm>
        <a:off x="2444094" y="4390058"/>
        <a:ext cx="3081710" cy="1749283"/>
      </dsp:txXfrm>
    </dsp:sp>
    <dsp:sp modelId="{7B07D3D4-75B4-4167-A735-889E9523F457}">
      <dsp:nvSpPr>
        <dsp:cNvPr id="0" name=""/>
        <dsp:cNvSpPr/>
      </dsp:nvSpPr>
      <dsp:spPr>
        <a:xfrm>
          <a:off x="4360340" y="1279993"/>
          <a:ext cx="1207784" cy="1339239"/>
        </a:xfrm>
        <a:prstGeom prst="downArrow">
          <a:avLst>
            <a:gd name="adj1" fmla="val 55000"/>
            <a:gd name="adj2" fmla="val 45000"/>
          </a:avLst>
        </a:prstGeom>
        <a:solidFill>
          <a:srgbClr val="F36939">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32091" y="1279993"/>
        <a:ext cx="664282" cy="1040312"/>
      </dsp:txXfrm>
    </dsp:sp>
    <dsp:sp modelId="{8F4A3F6C-C226-4C0C-A47A-D16AC6672BD3}">
      <dsp:nvSpPr>
        <dsp:cNvPr id="0" name=""/>
        <dsp:cNvSpPr/>
      </dsp:nvSpPr>
      <dsp:spPr>
        <a:xfrm>
          <a:off x="5153503" y="3679215"/>
          <a:ext cx="1207784" cy="1395353"/>
        </a:xfrm>
        <a:prstGeom prst="downArrow">
          <a:avLst>
            <a:gd name="adj1" fmla="val 55000"/>
            <a:gd name="adj2" fmla="val 45000"/>
          </a:avLst>
        </a:prstGeom>
        <a:solidFill>
          <a:srgbClr val="F36939">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25254" y="3679215"/>
        <a:ext cx="664282" cy="109642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C3CD18-94D5-539F-02C3-3EED0220EB51}"/>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06F02C-D464-3553-81AC-68A28E99ABAE}"/>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029C657-4D9A-4880-9515-77BECAEA762F}" type="datetimeFigureOut">
              <a:rPr lang="en-US" smtClean="0"/>
              <a:t>4/1/2026</a:t>
            </a:fld>
            <a:endParaRPr lang="en-US"/>
          </a:p>
        </p:txBody>
      </p:sp>
      <p:sp>
        <p:nvSpPr>
          <p:cNvPr id="4" name="Footer Placeholder 3">
            <a:extLst>
              <a:ext uri="{FF2B5EF4-FFF2-40B4-BE49-F238E27FC236}">
                <a16:creationId xmlns:a16="http://schemas.microsoft.com/office/drawing/2014/main" id="{8F2BD883-F2BC-E784-6A06-4E7BC8E16077}"/>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FD0E4B-E620-EC5C-D9DA-073A2A182724}"/>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0DB3C630-30EC-441A-86DF-79A49FF44D67}" type="slidenum">
              <a:rPr lang="en-US" smtClean="0"/>
              <a:t>‹#›</a:t>
            </a:fld>
            <a:endParaRPr lang="en-US"/>
          </a:p>
        </p:txBody>
      </p:sp>
    </p:spTree>
    <p:extLst>
      <p:ext uri="{BB962C8B-B14F-4D97-AF65-F5344CB8AC3E}">
        <p14:creationId xmlns:p14="http://schemas.microsoft.com/office/powerpoint/2010/main" val="4266548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0520" cy="367031"/>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5438460" y="1"/>
            <a:ext cx="4160520" cy="367031"/>
          </a:xfrm>
          <a:prstGeom prst="rect">
            <a:avLst/>
          </a:prstGeom>
        </p:spPr>
        <p:txBody>
          <a:bodyPr vert="horz" lIns="96656" tIns="48328" rIns="96656" bIns="48328" rtlCol="0"/>
          <a:lstStyle>
            <a:lvl1pPr algn="r">
              <a:defRPr sz="1200"/>
            </a:lvl1pPr>
          </a:lstStyle>
          <a:p>
            <a:fld id="{6270128E-993C-4902-8012-4837AFDCDFE9}" type="datetimeFigureOut">
              <a:rPr lang="en-US" smtClean="0"/>
              <a:t>4/1/2026</a:t>
            </a:fld>
            <a:endParaRPr lang="en-US"/>
          </a:p>
        </p:txBody>
      </p:sp>
      <p:sp>
        <p:nvSpPr>
          <p:cNvPr id="4" name="Slide Image Placeholder 3"/>
          <p:cNvSpPr>
            <a:spLocks noGrp="1" noRot="1" noChangeAspect="1"/>
          </p:cNvSpPr>
          <p:nvPr>
            <p:ph type="sldImg" idx="2"/>
          </p:nvPr>
        </p:nvSpPr>
        <p:spPr>
          <a:xfrm>
            <a:off x="2582863" y="366713"/>
            <a:ext cx="4387850" cy="2468562"/>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914110" y="2877229"/>
            <a:ext cx="7680960" cy="4070118"/>
          </a:xfrm>
          <a:prstGeom prst="rect">
            <a:avLst/>
          </a:prstGeom>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0"/>
            <a:ext cx="4160520" cy="36703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5438460" y="6948170"/>
            <a:ext cx="4160520" cy="367030"/>
          </a:xfrm>
          <a:prstGeom prst="rect">
            <a:avLst/>
          </a:prstGeom>
        </p:spPr>
        <p:txBody>
          <a:bodyPr vert="horz" lIns="96656" tIns="48328" rIns="96656" bIns="48328"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Good afternoon, and welcome. I’m Lynne Fellin and this is the background and data reporting webinar for Summer EBT SY 2025-2026. Thank you for being here. Whatever your role is in the LEA related to student data, eligibility, and Summer EBT, it’s an important one and we appreciate your participation. Also on the webinar today we have members of the DOE SEBT Team including Carol Wells Bazzichi, Director of Data Services, Dave Hanzlik, IT Business Process Development Team Leader, Ron Parrish from the Office of Data Governance, and Tim Roesch, Technology contractor for the School and Community Nutrition Programs. All have been essential in the creation of this new way to collect LEA data for SEBT, and I personally thank them for their work.</a:t>
            </a:r>
            <a:br>
              <a:rPr lang="en-US" dirty="0"/>
            </a:br>
            <a:r>
              <a:rPr lang="en-US" dirty="0"/>
              <a:t> </a:t>
            </a:r>
            <a:br>
              <a:rPr lang="en-US" dirty="0"/>
            </a:br>
            <a:r>
              <a:rPr lang="en-US" dirty="0"/>
              <a:t>The supporting documents and slide deck will be posted to the Data Collections page of the Data Services website and will be uploaded to the chat at each section of the webinar. A recording of the webinar content will be posted to the VDOE YouTube channel when ready. Other LEA communications will be distributed to the Data Stewards in the weekly Tuesday Telegram and to SNP administrators via the SCNP memo and weekly DOE Education Update.</a:t>
            </a:r>
          </a:p>
        </p:txBody>
      </p:sp>
      <p:sp>
        <p:nvSpPr>
          <p:cNvPr id="4" name="Slide Number Placeholder 3"/>
          <p:cNvSpPr>
            <a:spLocks noGrp="1"/>
          </p:cNvSpPr>
          <p:nvPr>
            <p:ph type="sldNum" sz="quarter" idx="5"/>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35752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10</a:t>
            </a:fld>
            <a:endParaRPr lang="en-US" dirty="0"/>
          </a:p>
        </p:txBody>
      </p:sp>
    </p:spTree>
    <p:extLst>
      <p:ext uri="{BB962C8B-B14F-4D97-AF65-F5344CB8AC3E}">
        <p14:creationId xmlns:p14="http://schemas.microsoft.com/office/powerpoint/2010/main" val="53165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271463"/>
            <a:ext cx="4387850" cy="2468562"/>
          </a:xfrm>
        </p:spPr>
      </p:sp>
      <p:sp>
        <p:nvSpPr>
          <p:cNvPr id="3" name="Notes Placeholder 2"/>
          <p:cNvSpPr>
            <a:spLocks noGrp="1"/>
          </p:cNvSpPr>
          <p:nvPr>
            <p:ph type="body" idx="1"/>
          </p:nvPr>
        </p:nvSpPr>
        <p:spPr>
          <a:xfrm>
            <a:off x="960122" y="2862473"/>
            <a:ext cx="7871129" cy="4181264"/>
          </a:xfrm>
        </p:spPr>
        <p:txBody>
          <a:bodyPr/>
          <a:lstStyle/>
          <a:p>
            <a:r>
              <a:rPr lang="en-US" dirty="0"/>
              <a:t>To be automatically eligible for SUN Bucks, a student must have an individual free or reduced-price eligibility determination by the LEA during the SEBT school year.</a:t>
            </a:r>
          </a:p>
          <a:p>
            <a:r>
              <a:rPr lang="en-US" dirty="0"/>
              <a:t>Eligible F/R students are called “streamline certified” meaning they don’t need to submit additional information to be eligible for SEBT – they are already certified for F/R meals.</a:t>
            </a:r>
          </a:p>
          <a:p>
            <a:endParaRPr lang="en-US" dirty="0"/>
          </a:p>
          <a:p>
            <a:r>
              <a:rPr lang="en-US" dirty="0"/>
              <a:t>These streamline certified students are the only students eligible for SEBT. </a:t>
            </a:r>
          </a:p>
          <a:p>
            <a:endParaRPr lang="en-US" dirty="0"/>
          </a:p>
          <a:p>
            <a:r>
              <a:rPr lang="en-US" dirty="0"/>
              <a:t>There are two requirements for a student to be eligible for SEBT:</a:t>
            </a:r>
          </a:p>
          <a:p>
            <a:pPr marL="181229" indent="-181229"/>
            <a:r>
              <a:rPr lang="en-US" dirty="0"/>
              <a:t>Students who attend in person a school that participates in the National School Lunch Program and have been determined eligible for free or reduced-price meals by any of the methods listed are automatically eligible for SEBT and must be included in your SEBT file to receive the benefit from VDSS.</a:t>
            </a:r>
          </a:p>
          <a:p>
            <a:pPr marL="181229" indent="-181229"/>
            <a:endParaRPr lang="en-US" dirty="0"/>
          </a:p>
          <a:p>
            <a:pPr marL="181229" indent="-181229"/>
            <a:r>
              <a:rPr lang="en-US" dirty="0"/>
              <a:t>Students who attend an NSLP school but do not have an individual eligibility determination for free and reduced-price meals are not automatically eligible for SEBT or part of the LEA’s SEBT eligible student data collection. If the student is part of a low-income household, the household should apply through the SEBT application process managed by VDSS. More on that will be shared in the Communications section. Question: Who in the LEA would be the resource for the student free and reduced-price eligibility?</a:t>
            </a:r>
          </a:p>
          <a:p>
            <a:endParaRPr lang="en-US" sz="1400" dirty="0"/>
          </a:p>
        </p:txBody>
      </p:sp>
      <p:sp>
        <p:nvSpPr>
          <p:cNvPr id="4" name="Slide Number Placeholder 3"/>
          <p:cNvSpPr>
            <a:spLocks noGrp="1"/>
          </p:cNvSpPr>
          <p:nvPr>
            <p:ph type="sldNum" sz="quarter" idx="5"/>
          </p:nvPr>
        </p:nvSpPr>
        <p:spPr/>
        <p:txBody>
          <a:bodyPr/>
          <a:lstStyle/>
          <a:p>
            <a:fld id="{40DDDA28-A9E5-470C-8A90-D17729306CEC}" type="slidenum">
              <a:rPr lang="en-US" smtClean="0"/>
              <a:t>11</a:t>
            </a:fld>
            <a:endParaRPr lang="en-US"/>
          </a:p>
        </p:txBody>
      </p:sp>
    </p:spTree>
    <p:extLst>
      <p:ext uri="{BB962C8B-B14F-4D97-AF65-F5344CB8AC3E}">
        <p14:creationId xmlns:p14="http://schemas.microsoft.com/office/powerpoint/2010/main" val="193330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a:xfrm>
            <a:off x="502920" y="2877229"/>
            <a:ext cx="8519160" cy="4070118"/>
          </a:xfrm>
        </p:spPr>
        <p:txBody>
          <a:bodyPr/>
          <a:lstStyle/>
          <a:p>
            <a:r>
              <a:rPr lang="en-US" sz="1100" dirty="0"/>
              <a:t>What is individual student free or reduced-price eligibility?</a:t>
            </a:r>
          </a:p>
          <a:p>
            <a:r>
              <a:rPr lang="en-US" sz="1100" dirty="0"/>
              <a:t>NSLP eligibility data IS Summer EBT eligibility data. Streamline certification means NSLP eligibility data already determined by the LEA is used for SEBT – LEAs do not collect new applications or make separate eligibility determinations for Summer EBT.</a:t>
            </a:r>
          </a:p>
          <a:p>
            <a:r>
              <a:rPr lang="en-US" sz="1100" dirty="0"/>
              <a:t>The source of student eligibility for your LEA is the school nutrition program free and reduced-price eligibility report from the software used by the school nutrition program. SNP administrators will be responsible for providing the list of free and reduced-price eligible students to the LEA data stewards for creating and submitting the SEBT Data File. </a:t>
            </a:r>
          </a:p>
          <a:p>
            <a:endParaRPr lang="en-US" sz="1100" dirty="0"/>
          </a:p>
          <a:p>
            <a:r>
              <a:rPr lang="en-US" sz="1100" dirty="0"/>
              <a:t>What is a CEP school? Are any of my schools CEP? Reach out to the SNP administrator or check the publicly posted NSLP Free and Reduced-price Eligibility Report on the DOE website, SCNP Data and Statistics page. https://www.doe.virginia.gov/programs-services/school-operations-support-services/school-nutrition/program-statistics-reports</a:t>
            </a:r>
          </a:p>
          <a:p>
            <a:endParaRPr lang="en-US" sz="1100" dirty="0"/>
          </a:p>
          <a:p>
            <a:r>
              <a:rPr lang="en-US" sz="1100" dirty="0"/>
              <a:t>For CEP schools, the SNP F/R eligibility list should include the identified FREE students (same as CEP ISP) PLUS the reduced-price Medicaid DC eligible students. Schools that do not participate in CEP will use the same information PLUS students approved F or RP eligible by meal applications. Student F/R eligibility for both CEP and traditional student payment schools (non-CEP) is the SAME with only one addition for non-CEP schools, meal application eligibility.</a:t>
            </a:r>
          </a:p>
          <a:p>
            <a:endParaRPr lang="en-US" sz="1100" dirty="0"/>
          </a:p>
          <a:p>
            <a:r>
              <a:rPr lang="en-US" sz="1100" dirty="0"/>
              <a:t>Whether a student attends a CEP school or a non-CEP school, they must be determined eligible in SNP F/R eligibility software to be reported in the LEA SEBT file.</a:t>
            </a:r>
          </a:p>
          <a:p>
            <a:endParaRPr lang="en-US" sz="1100" dirty="0"/>
          </a:p>
          <a:p>
            <a:r>
              <a:rPr lang="en-US" sz="1100" dirty="0"/>
              <a:t>CEP schools will also have students from low-income households who do not receive SNAP, TANF or any of the other automatic eligibility benefits Those households must apply to VDSS with an SEBT application to be determined eligible for SEBT.  Non-CEP schools may also have students who did not apply for F/R NSLP meals that should also apply to VDSS for SEBT. The process for households to apply is outlined in the Communications section of the webinar.</a:t>
            </a:r>
          </a:p>
        </p:txBody>
      </p:sp>
      <p:sp>
        <p:nvSpPr>
          <p:cNvPr id="4" name="Slide Number Placeholder 3"/>
          <p:cNvSpPr>
            <a:spLocks noGrp="1"/>
          </p:cNvSpPr>
          <p:nvPr>
            <p:ph type="sldNum" sz="quarter" idx="5"/>
          </p:nvPr>
        </p:nvSpPr>
        <p:spPr/>
        <p:txBody>
          <a:bodyPr/>
          <a:lstStyle/>
          <a:p>
            <a:fld id="{40DDDA28-A9E5-470C-8A90-D17729306CEC}" type="slidenum">
              <a:rPr lang="en-US" smtClean="0"/>
              <a:t>12</a:t>
            </a:fld>
            <a:endParaRPr lang="en-US"/>
          </a:p>
        </p:txBody>
      </p:sp>
    </p:spTree>
    <p:extLst>
      <p:ext uri="{BB962C8B-B14F-4D97-AF65-F5344CB8AC3E}">
        <p14:creationId xmlns:p14="http://schemas.microsoft.com/office/powerpoint/2010/main" val="40754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This USDA decision tree shows the eligibility flow for children who are attending an NSLP participating school –</a:t>
            </a:r>
          </a:p>
          <a:p>
            <a:r>
              <a:rPr lang="en-US" dirty="0"/>
              <a:t>CEP/Provision schools are shown on the left and Non-CEP schools are shown on the right. In both cases, students who have a direct certification eligibility are eligible for free or reduced-price meals and are included in eligibility data. LEAs submit the information for those student in the SEBT file – they are shown with the checkmark in the green ovals. Non-CEP schools add F/R eligible application students to their SEBT data files.</a:t>
            </a:r>
          </a:p>
          <a:p>
            <a:endParaRPr lang="en-US" dirty="0"/>
          </a:p>
          <a:p>
            <a:r>
              <a:rPr lang="en-US" dirty="0"/>
              <a:t>Students who attend an NSLP school and are not already NSLP F/R eligible are not in the existing eligibility data and not included in the LEA file - they may apply for Summer SBT through an application managed by VDSS.</a:t>
            </a:r>
          </a:p>
          <a:p>
            <a:endParaRPr lang="en-US" dirty="0"/>
          </a:p>
          <a:p>
            <a:r>
              <a:rPr lang="en-US" dirty="0"/>
              <a:t>CEP families will benefit from LEA support and help to be aware and understand their options to apply for SEBT if required.</a:t>
            </a:r>
          </a:p>
        </p:txBody>
      </p:sp>
      <p:sp>
        <p:nvSpPr>
          <p:cNvPr id="4" name="Slide Number Placeholder 3"/>
          <p:cNvSpPr>
            <a:spLocks noGrp="1"/>
          </p:cNvSpPr>
          <p:nvPr>
            <p:ph type="sldNum" sz="quarter" idx="5"/>
          </p:nvPr>
        </p:nvSpPr>
        <p:spPr/>
        <p:txBody>
          <a:bodyPr/>
          <a:lstStyle/>
          <a:p>
            <a:fld id="{40DDDA28-A9E5-470C-8A90-D17729306CEC}" type="slidenum">
              <a:rPr lang="en-US" smtClean="0"/>
              <a:t>13</a:t>
            </a:fld>
            <a:endParaRPr lang="en-US"/>
          </a:p>
        </p:txBody>
      </p:sp>
    </p:spTree>
    <p:extLst>
      <p:ext uri="{BB962C8B-B14F-4D97-AF65-F5344CB8AC3E}">
        <p14:creationId xmlns:p14="http://schemas.microsoft.com/office/powerpoint/2010/main" val="189607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This USDA decision tree shows the SEBT eligibility flow for children who do not attend a school that participates in the National School Lunch Program.</a:t>
            </a:r>
          </a:p>
          <a:p>
            <a:endParaRPr lang="en-US" dirty="0"/>
          </a:p>
          <a:p>
            <a:r>
              <a:rPr lang="en-US" dirty="0"/>
              <a:t>School-age children who do not attend an NSLP school but participate in one of the USDA means tested federal programs will receive SEBT based on data available to VDSS. Children who do not attend an NSLP school and are NOT of school-age are not SEBT eligible.</a:t>
            </a:r>
          </a:p>
          <a:p>
            <a:r>
              <a:rPr lang="en-US" dirty="0"/>
              <a:t> </a:t>
            </a:r>
          </a:p>
          <a:p>
            <a:r>
              <a:rPr lang="en-US" dirty="0"/>
              <a:t>Children who do not participate in any of the means tested programs, are not enrolled in an NSLP school, or do not attend an NSLP school in person, are not eligible for Summer EBT and may not apply with DSS. </a:t>
            </a:r>
          </a:p>
          <a:p>
            <a:r>
              <a:rPr lang="en-US" dirty="0"/>
              <a:t>Those children did not have access to or receive NSLP reimbursable meals during the school year and did not lose access to those meals in the summer. This includes students who may be enrolled in your LEA but are homebound or in placement outside of the LEA for educational services or for other reasons do not attend school in person with access to at least one meal. </a:t>
            </a:r>
          </a:p>
        </p:txBody>
      </p:sp>
      <p:sp>
        <p:nvSpPr>
          <p:cNvPr id="4" name="Slide Number Placeholder 3"/>
          <p:cNvSpPr>
            <a:spLocks noGrp="1"/>
          </p:cNvSpPr>
          <p:nvPr>
            <p:ph type="sldNum" sz="quarter" idx="5"/>
          </p:nvPr>
        </p:nvSpPr>
        <p:spPr/>
        <p:txBody>
          <a:bodyPr/>
          <a:lstStyle/>
          <a:p>
            <a:fld id="{40DDDA28-A9E5-470C-8A90-D17729306CEC}" type="slidenum">
              <a:rPr lang="en-US" smtClean="0"/>
              <a:t>14</a:t>
            </a:fld>
            <a:endParaRPr lang="en-US"/>
          </a:p>
        </p:txBody>
      </p:sp>
    </p:spTree>
    <p:extLst>
      <p:ext uri="{BB962C8B-B14F-4D97-AF65-F5344CB8AC3E}">
        <p14:creationId xmlns:p14="http://schemas.microsoft.com/office/powerpoint/2010/main" val="252454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858B-C5B6-E43E-1F46-C2309F1C3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99EEE-A93A-7F32-257E-92412C281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D96BE-85FF-4D86-F469-14E98E3EF6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DCF1F5-E73B-BD20-0AD0-AD8E6720635D}"/>
              </a:ext>
            </a:extLst>
          </p:cNvPr>
          <p:cNvSpPr>
            <a:spLocks noGrp="1"/>
          </p:cNvSpPr>
          <p:nvPr>
            <p:ph type="sldNum" sz="quarter" idx="10"/>
          </p:nvPr>
        </p:nvSpPr>
        <p:spPr/>
        <p:txBody>
          <a:bodyPr/>
          <a:lstStyle/>
          <a:p>
            <a:fld id="{40DDDA28-A9E5-470C-8A90-D17729306CEC}" type="slidenum">
              <a:rPr lang="en-US" smtClean="0"/>
              <a:t>15</a:t>
            </a:fld>
            <a:endParaRPr lang="en-US"/>
          </a:p>
        </p:txBody>
      </p:sp>
    </p:spTree>
    <p:extLst>
      <p:ext uri="{BB962C8B-B14F-4D97-AF65-F5344CB8AC3E}">
        <p14:creationId xmlns:p14="http://schemas.microsoft.com/office/powerpoint/2010/main" val="404437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5888" y="187325"/>
            <a:ext cx="4289425" cy="2413000"/>
          </a:xfrm>
        </p:spPr>
      </p:sp>
      <p:sp>
        <p:nvSpPr>
          <p:cNvPr id="3" name="Notes Placeholder 2"/>
          <p:cNvSpPr>
            <a:spLocks noGrp="1"/>
          </p:cNvSpPr>
          <p:nvPr>
            <p:ph type="body" idx="1"/>
          </p:nvPr>
        </p:nvSpPr>
        <p:spPr>
          <a:xfrm>
            <a:off x="585046" y="2746904"/>
            <a:ext cx="8431113" cy="4384784"/>
          </a:xfrm>
        </p:spPr>
        <p:txBody>
          <a:bodyPr/>
          <a:lstStyle/>
          <a:p>
            <a:r>
              <a:rPr lang="en-US" b="1" dirty="0"/>
              <a:t>HANDOUT 1 – REPORTING CYCLE COLLECTION WINDOWS</a:t>
            </a:r>
          </a:p>
          <a:p>
            <a:r>
              <a:rPr lang="en-US" dirty="0"/>
              <a:t>Among the many details in the plan, the reporting cycle drives the process. This is the timeline of important dates for the SY 2025-2026 Summer EBT cycle.</a:t>
            </a:r>
          </a:p>
          <a:p>
            <a:r>
              <a:rPr lang="en-US" dirty="0"/>
              <a:t>Collection windows for each of the four collections are detailed – early submission is recommended!</a:t>
            </a:r>
          </a:p>
          <a:p>
            <a:r>
              <a:rPr lang="en-US" dirty="0"/>
              <a:t>The cutoff dates for student eligibility for each collection and any other eligible students to include in that file are detailed.</a:t>
            </a:r>
          </a:p>
          <a:p>
            <a:r>
              <a:rPr lang="en-US" dirty="0"/>
              <a:t>Fragments that should be included in </a:t>
            </a:r>
            <a:r>
              <a:rPr lang="en-US" dirty="0" err="1"/>
              <a:t>oyur</a:t>
            </a:r>
            <a:r>
              <a:rPr lang="en-US" dirty="0"/>
              <a:t> file name – there is no required file naming convention for the SEBT files.</a:t>
            </a:r>
          </a:p>
          <a:p>
            <a:r>
              <a:rPr lang="en-US" dirty="0"/>
              <a:t>Issuance dates VDS will release benefits to households are also detailed – there is a long window of time from LEA submission to actual DSS issuance.</a:t>
            </a:r>
          </a:p>
          <a:p>
            <a:br>
              <a:rPr lang="en-US" dirty="0"/>
            </a:br>
            <a:r>
              <a:rPr lang="en-US" dirty="0"/>
              <a:t>Handouts uploaded to the chat today will also be available soon on the DOE SEBT collection webpage and some of the handouts are also an appendix to the SEBT specifications.</a:t>
            </a:r>
          </a:p>
        </p:txBody>
      </p:sp>
      <p:sp>
        <p:nvSpPr>
          <p:cNvPr id="4" name="Slide Number Placeholder 3"/>
          <p:cNvSpPr>
            <a:spLocks noGrp="1"/>
          </p:cNvSpPr>
          <p:nvPr>
            <p:ph type="sldNum" sz="quarter" idx="5"/>
          </p:nvPr>
        </p:nvSpPr>
        <p:spPr/>
        <p:txBody>
          <a:bodyPr/>
          <a:lstStyle/>
          <a:p>
            <a:fld id="{40DDDA28-A9E5-470C-8A90-D17729306CEC}" type="slidenum">
              <a:rPr lang="en-US" smtClean="0"/>
              <a:t>16</a:t>
            </a:fld>
            <a:endParaRPr lang="en-US"/>
          </a:p>
        </p:txBody>
      </p:sp>
    </p:spTree>
    <p:extLst>
      <p:ext uri="{BB962C8B-B14F-4D97-AF65-F5344CB8AC3E}">
        <p14:creationId xmlns:p14="http://schemas.microsoft.com/office/powerpoint/2010/main" val="125196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2-REPORTING GUIDELINES FILE LAYOUT </a:t>
            </a:r>
            <a:r>
              <a:rPr lang="en-US" b="0" dirty="0"/>
              <a:t>(also distributed in the March 12 DOE Education Update and SCNP Memo 2025-2026-31)</a:t>
            </a:r>
          </a:p>
          <a:p>
            <a:endParaRPr lang="en-US" b="0" dirty="0"/>
          </a:p>
          <a:p>
            <a:r>
              <a:rPr lang="en-US" b="0" dirty="0"/>
              <a:t>Here is a list of Reporting Guidelines for preparing and reviewing your SEBT Eligible Student file:</a:t>
            </a:r>
          </a:p>
          <a:p>
            <a:r>
              <a:rPr lang="en-US" b="0" dirty="0"/>
              <a:t>-Free and reduced-price students with individual eligibility only are included</a:t>
            </a:r>
          </a:p>
          <a:p>
            <a:r>
              <a:rPr lang="en-US" b="0" dirty="0"/>
              <a:t>-Follow the required tab delimited flat file layout in this handout</a:t>
            </a:r>
          </a:p>
          <a:p>
            <a:r>
              <a:rPr lang="en-US" b="0" dirty="0"/>
              <a:t>-SEBT file follows other DOE data collection file layouts with four record types: Header, A, B, and Trailer</a:t>
            </a:r>
          </a:p>
          <a:p>
            <a:r>
              <a:rPr lang="en-US" b="0" dirty="0"/>
              <a:t>-Robust and thorough review of the data file is required before any action is taken in the SSWS application. At least two reviewers of the data file prior to beginning submission is recommended. The SEBT application in SSWS was designed to include both file layout and individual student record level edits. Built in edits for the data align with the DSS cleansing routine with the goal of preventing errors from being passed through to DSS in the statewide file.</a:t>
            </a:r>
          </a:p>
          <a:p>
            <a:r>
              <a:rPr lang="en-US" b="0" dirty="0"/>
              <a:t>-Before uploading, compare number of records in the file to the DOE estimated number of eligible SEBT students and investigate if the number of records is not reasonable in comparison to the estimate. </a:t>
            </a:r>
          </a:p>
          <a:p>
            <a:endParaRPr lang="en-US" b="0" dirty="0"/>
          </a:p>
        </p:txBody>
      </p:sp>
      <p:sp>
        <p:nvSpPr>
          <p:cNvPr id="4" name="Slide Number Placeholder 3"/>
          <p:cNvSpPr>
            <a:spLocks noGrp="1"/>
          </p:cNvSpPr>
          <p:nvPr>
            <p:ph type="sldNum" sz="quarter" idx="5"/>
          </p:nvPr>
        </p:nvSpPr>
        <p:spPr/>
        <p:txBody>
          <a:bodyPr/>
          <a:lstStyle/>
          <a:p>
            <a:fld id="{40DDDA28-A9E5-470C-8A90-D17729306CEC}" type="slidenum">
              <a:rPr lang="en-US" smtClean="0"/>
              <a:t>17</a:t>
            </a:fld>
            <a:endParaRPr lang="en-US"/>
          </a:p>
        </p:txBody>
      </p:sp>
    </p:spTree>
    <p:extLst>
      <p:ext uri="{BB962C8B-B14F-4D97-AF65-F5344CB8AC3E}">
        <p14:creationId xmlns:p14="http://schemas.microsoft.com/office/powerpoint/2010/main" val="280851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soon – a DOE SEBT collection webpage for LEAs to easily locate and download supporting documents and resources for the SEBT Eligible Student Collection.</a:t>
            </a:r>
          </a:p>
          <a:p>
            <a:r>
              <a:rPr lang="en-US" dirty="0"/>
              <a:t>There will be 6 handouts uploaded to the chat throughout today’s webinar – download and save them to use with this first collection until the webpage is live.</a:t>
            </a:r>
          </a:p>
          <a:p>
            <a:r>
              <a:rPr lang="en-US" dirty="0"/>
              <a:t>The Student Eligibility Type codes are not a separate handout – they are in Appendix B of the Specifications.</a:t>
            </a:r>
          </a:p>
          <a:p>
            <a:r>
              <a:rPr lang="en-US" dirty="0"/>
              <a:t>The Specification document is the detailed blueprint for the SEBT eligible student data and the file layout.</a:t>
            </a:r>
          </a:p>
        </p:txBody>
      </p:sp>
      <p:sp>
        <p:nvSpPr>
          <p:cNvPr id="4" name="Slide Number Placeholder 3"/>
          <p:cNvSpPr>
            <a:spLocks noGrp="1"/>
          </p:cNvSpPr>
          <p:nvPr>
            <p:ph type="sldNum" sz="quarter" idx="5"/>
          </p:nvPr>
        </p:nvSpPr>
        <p:spPr/>
        <p:txBody>
          <a:bodyPr/>
          <a:lstStyle/>
          <a:p>
            <a:fld id="{40DDDA28-A9E5-470C-8A90-D17729306CEC}" type="slidenum">
              <a:rPr lang="en-US" smtClean="0"/>
              <a:t>18</a:t>
            </a:fld>
            <a:endParaRPr lang="en-US"/>
          </a:p>
        </p:txBody>
      </p:sp>
    </p:spTree>
    <p:extLst>
      <p:ext uri="{BB962C8B-B14F-4D97-AF65-F5344CB8AC3E}">
        <p14:creationId xmlns:p14="http://schemas.microsoft.com/office/powerpoint/2010/main" val="194447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238125"/>
            <a:ext cx="4387850" cy="2468563"/>
          </a:xfrm>
        </p:spPr>
      </p:sp>
      <p:sp>
        <p:nvSpPr>
          <p:cNvPr id="3" name="Notes Placeholder 2"/>
          <p:cNvSpPr>
            <a:spLocks noGrp="1"/>
          </p:cNvSpPr>
          <p:nvPr>
            <p:ph type="body" idx="1"/>
          </p:nvPr>
        </p:nvSpPr>
        <p:spPr>
          <a:xfrm>
            <a:off x="960120" y="2833483"/>
            <a:ext cx="7680960" cy="3567317"/>
          </a:xfrm>
        </p:spPr>
        <p:txBody>
          <a:bodyPr/>
          <a:lstStyle/>
          <a:p>
            <a:r>
              <a:rPr lang="en-US"/>
              <a:t>Data validation during file creation, verification and BEFORE file submission is the key to error-free successful SEBT data files. The collection window allows time for data stewards and SNP partners to work together to check, edit, and validate the data to assure the Superintendent, VDOE, and VDSS the data is valid and federal benefit payments can be made based on your LEA data file.</a:t>
            </a:r>
          </a:p>
          <a:p>
            <a:endParaRPr lang="en-US"/>
          </a:p>
          <a:p>
            <a:r>
              <a:rPr lang="en-US" b="1"/>
              <a:t>To get benefits to the right person, in the right place, at the right time, accurate timely data is essential.</a:t>
            </a:r>
            <a:r>
              <a:rPr lang="en-US"/>
              <a:t> </a:t>
            </a:r>
          </a:p>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19</a:t>
            </a:fld>
            <a:endParaRPr lang="en-US"/>
          </a:p>
        </p:txBody>
      </p:sp>
    </p:spTree>
    <p:extLst>
      <p:ext uri="{BB962C8B-B14F-4D97-AF65-F5344CB8AC3E}">
        <p14:creationId xmlns:p14="http://schemas.microsoft.com/office/powerpoint/2010/main" val="27600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sz="1400" dirty="0"/>
              <a:t>This Summer EBT SY 2025-2026 webinar will share information on Virginia’s plan for implementation including details on process and responsibilities, student eligibility, SSWS data collection, eligible student file, resources for LEAs, and household communications and readiness plan. When we use the term LEA it means the local education agency participating in the NSLP, whether it’s a public school division or a non-public, non-profit school.</a:t>
            </a:r>
          </a:p>
          <a:p>
            <a:endParaRPr lang="en-US" sz="1400" dirty="0"/>
          </a:p>
          <a:p>
            <a:r>
              <a:rPr lang="en-US" sz="1400" dirty="0"/>
              <a:t>This webinar was designed to provide answers to questions you may have been thinking about already. Please record your questions as we go through the content. There will be an opportunity at the end to ask questions if they remain unanswered by the webinar content. </a:t>
            </a:r>
          </a:p>
        </p:txBody>
      </p:sp>
      <p:sp>
        <p:nvSpPr>
          <p:cNvPr id="4" name="Slide Number Placeholder 3"/>
          <p:cNvSpPr>
            <a:spLocks noGrp="1"/>
          </p:cNvSpPr>
          <p:nvPr>
            <p:ph type="sldNum" sz="quarter" idx="5"/>
          </p:nvPr>
        </p:nvSpPr>
        <p:spPr/>
        <p:txBody>
          <a:bodyPr/>
          <a:lstStyle/>
          <a:p>
            <a:fld id="{40DDDA28-A9E5-470C-8A90-D17729306CEC}" type="slidenum">
              <a:rPr lang="en-US" smtClean="0"/>
              <a:t>2</a:t>
            </a:fld>
            <a:endParaRPr lang="en-US"/>
          </a:p>
        </p:txBody>
      </p:sp>
    </p:spTree>
    <p:extLst>
      <p:ext uri="{BB962C8B-B14F-4D97-AF65-F5344CB8AC3E}">
        <p14:creationId xmlns:p14="http://schemas.microsoft.com/office/powerpoint/2010/main" val="90746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D16AD-6D34-E3A6-E6A1-E9D211FC6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37C50-9AF7-3DC2-BDEF-08A9D964E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61D63-D057-E6CA-A973-7D4F116D11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FF1B33-7544-B270-2134-E4F86C804D74}"/>
              </a:ext>
            </a:extLst>
          </p:cNvPr>
          <p:cNvSpPr>
            <a:spLocks noGrp="1"/>
          </p:cNvSpPr>
          <p:nvPr>
            <p:ph type="sldNum" sz="quarter" idx="10"/>
          </p:nvPr>
        </p:nvSpPr>
        <p:spPr/>
        <p:txBody>
          <a:bodyPr/>
          <a:lstStyle/>
          <a:p>
            <a:fld id="{40DDDA28-A9E5-470C-8A90-D17729306CEC}" type="slidenum">
              <a:rPr lang="en-US" smtClean="0"/>
              <a:t>20</a:t>
            </a:fld>
            <a:endParaRPr lang="en-US" dirty="0"/>
          </a:p>
        </p:txBody>
      </p:sp>
    </p:spTree>
    <p:extLst>
      <p:ext uri="{BB962C8B-B14F-4D97-AF65-F5344CB8AC3E}">
        <p14:creationId xmlns:p14="http://schemas.microsoft.com/office/powerpoint/2010/main" val="4248902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baseline="0" dirty="0"/>
              <a:t>HANDOUT 3 SPECIFICATIONS</a:t>
            </a:r>
          </a:p>
          <a:p>
            <a:pPr defTabSz="949478">
              <a:defRPr/>
            </a:pPr>
            <a:endParaRPr lang="en-US" baseline="0" dirty="0"/>
          </a:p>
          <a:p>
            <a:pPr defTabSz="949478">
              <a:defRPr/>
            </a:pPr>
            <a:r>
              <a:rPr lang="en-US" baseline="0" dirty="0"/>
              <a:t>This slide can be used as a reference or a To Do List.  </a:t>
            </a:r>
          </a:p>
          <a:p>
            <a:pPr defTabSz="949478">
              <a:defRPr/>
            </a:pPr>
            <a:r>
              <a:rPr lang="en-US" baseline="0" dirty="0"/>
              <a:t>The steps you will follow start with the to-dos in the orange box to create the file following the specifications, including record types, file elements, and student eligibility. </a:t>
            </a:r>
          </a:p>
          <a:p>
            <a:pPr defTabSz="949478">
              <a:defRPr/>
            </a:pPr>
            <a:endParaRPr lang="en-US" baseline="0" dirty="0"/>
          </a:p>
          <a:p>
            <a:pPr defTabSz="949478">
              <a:defRPr/>
            </a:pPr>
            <a:r>
              <a:rPr lang="en-US" baseline="0" dirty="0"/>
              <a:t>We’ll move to the SSWS application process and finalize your submission after the file elements and descriptions.</a:t>
            </a:r>
          </a:p>
          <a:p>
            <a:pPr defTabSz="949478">
              <a:defRPr/>
            </a:pPr>
            <a:endParaRPr lang="en-US" baseline="0" dirty="0"/>
          </a:p>
          <a:p>
            <a:pPr defTabSz="949478">
              <a:defRPr/>
            </a:pPr>
            <a:r>
              <a:rPr lang="en-US" baseline="0" dirty="0"/>
              <a:t>The next section of the webinar follows the blueprint in the specifications to build the file of eligible SEBT students.</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21</a:t>
            </a:fld>
            <a:endParaRPr lang="en-US"/>
          </a:p>
        </p:txBody>
      </p:sp>
    </p:spTree>
    <p:extLst>
      <p:ext uri="{BB962C8B-B14F-4D97-AF65-F5344CB8AC3E}">
        <p14:creationId xmlns:p14="http://schemas.microsoft.com/office/powerpoint/2010/main" val="46963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6A56-86C3-D66C-DBFA-A7378F806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547FB-AB7B-7EA6-F098-0D8A584BE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F69D3-013B-35A9-0F33-E50FE35738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SEBT Eligible Student file consists of four record types: the Header Record, A record, B record, and Trailer Record. First is the header record. </a:t>
            </a:r>
          </a:p>
          <a:p>
            <a:br>
              <a:rPr lang="en-US" baseline="0" dirty="0"/>
            </a:br>
            <a:r>
              <a:rPr lang="en-US" sz="1200" kern="1200" dirty="0">
                <a:solidFill>
                  <a:schemeClr val="tx1"/>
                </a:solidFill>
                <a:effectLst/>
                <a:latin typeface="+mn-lt"/>
                <a:ea typeface="+mn-ea"/>
                <a:cs typeface="+mn-cs"/>
              </a:rPr>
              <a:t>The purpose of this record is to identify the: </a:t>
            </a:r>
          </a:p>
          <a:p>
            <a:pPr lvl="0"/>
            <a:r>
              <a:rPr lang="en-US" sz="1200" kern="1200" dirty="0">
                <a:solidFill>
                  <a:schemeClr val="tx1"/>
                </a:solidFill>
                <a:effectLst/>
                <a:latin typeface="+mn-lt"/>
                <a:ea typeface="+mn-ea"/>
                <a:cs typeface="+mn-cs"/>
              </a:rPr>
              <a:t>Division submitting the file. (3- or 4-digit Division Number; leading zeroes may be included)</a:t>
            </a:r>
          </a:p>
          <a:p>
            <a:pPr lvl="0"/>
            <a:r>
              <a:rPr lang="en-US" sz="1200" kern="1200" dirty="0">
                <a:solidFill>
                  <a:schemeClr val="tx1"/>
                </a:solidFill>
                <a:effectLst/>
                <a:latin typeface="+mn-lt"/>
                <a:ea typeface="+mn-ea"/>
                <a:cs typeface="+mn-cs"/>
              </a:rPr>
              <a:t>Create Date of the file (date in MM/DD/YYYY format)</a:t>
            </a:r>
          </a:p>
          <a:p>
            <a:pPr lvl="0"/>
            <a:r>
              <a:rPr lang="en-US" sz="1200" kern="1200" dirty="0">
                <a:solidFill>
                  <a:schemeClr val="tx1"/>
                </a:solidFill>
                <a:effectLst/>
                <a:latin typeface="+mn-lt"/>
                <a:ea typeface="+mn-ea"/>
                <a:cs typeface="+mn-cs"/>
              </a:rPr>
              <a:t>Create Time of the file (time in HH:MM:SS format)</a:t>
            </a:r>
          </a:p>
          <a:p>
            <a:pPr lvl="0"/>
            <a:r>
              <a:rPr lang="en-US" sz="1200" kern="1200" dirty="0">
                <a:solidFill>
                  <a:schemeClr val="tx1"/>
                </a:solidFill>
                <a:effectLst/>
                <a:latin typeface="+mn-lt"/>
                <a:ea typeface="+mn-ea"/>
                <a:cs typeface="+mn-cs"/>
              </a:rPr>
              <a:t>Email of the sender submitting the file</a:t>
            </a:r>
          </a:p>
          <a:p>
            <a:r>
              <a:rPr lang="en-US" sz="1200" kern="1200" dirty="0">
                <a:solidFill>
                  <a:schemeClr val="tx1"/>
                </a:solidFill>
                <a:effectLst/>
                <a:latin typeface="+mn-lt"/>
                <a:ea typeface="+mn-ea"/>
                <a:cs typeface="+mn-cs"/>
              </a:rPr>
              <a:t>Data Type of the file (SEBT)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EXAMPLE-this is an example of a correctly formatted Header Record with the required data. The email address submitted in the Header Record will receive all system generated emails from the SEBT application.</a:t>
            </a:r>
          </a:p>
          <a:p>
            <a:endParaRPr lang="en-US" sz="1200" kern="1200" baseline="0" dirty="0">
              <a:solidFill>
                <a:schemeClr val="tx1"/>
              </a:solidFill>
              <a:effectLst/>
              <a:latin typeface="+mn-lt"/>
              <a:ea typeface="+mn-ea"/>
              <a:cs typeface="+mn-cs"/>
            </a:endParaRPr>
          </a:p>
          <a:p>
            <a:pPr algn="ctr"/>
            <a:endParaRPr lang="en-US" baseline="0" dirty="0"/>
          </a:p>
        </p:txBody>
      </p:sp>
      <p:sp>
        <p:nvSpPr>
          <p:cNvPr id="4" name="Slide Number Placeholder 3">
            <a:extLst>
              <a:ext uri="{FF2B5EF4-FFF2-40B4-BE49-F238E27FC236}">
                <a16:creationId xmlns:a16="http://schemas.microsoft.com/office/drawing/2014/main" id="{AC2FA162-BCD5-CF86-24E1-2CF87BD915C0}"/>
              </a:ext>
            </a:extLst>
          </p:cNvPr>
          <p:cNvSpPr>
            <a:spLocks noGrp="1"/>
          </p:cNvSpPr>
          <p:nvPr>
            <p:ph type="sldNum" sz="quarter" idx="10"/>
          </p:nvPr>
        </p:nvSpPr>
        <p:spPr/>
        <p:txBody>
          <a:bodyPr/>
          <a:lstStyle/>
          <a:p>
            <a:fld id="{40DDDA28-A9E5-470C-8A90-D17729306CEC}" type="slidenum">
              <a:rPr lang="en-US" smtClean="0"/>
              <a:t>22</a:t>
            </a:fld>
            <a:endParaRPr lang="en-US"/>
          </a:p>
        </p:txBody>
      </p:sp>
    </p:spTree>
    <p:extLst>
      <p:ext uri="{BB962C8B-B14F-4D97-AF65-F5344CB8AC3E}">
        <p14:creationId xmlns:p14="http://schemas.microsoft.com/office/powerpoint/2010/main" val="393658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B6391-44AF-E4B0-FDFC-AC38D5A75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FBFA3-553F-D976-BCBD-C10B8C44F0ED}"/>
              </a:ext>
            </a:extLst>
          </p:cNvPr>
          <p:cNvSpPr>
            <a:spLocks noGrp="1" noRot="1" noChangeAspect="1"/>
          </p:cNvSpPr>
          <p:nvPr>
            <p:ph type="sldImg"/>
          </p:nvPr>
        </p:nvSpPr>
        <p:spPr>
          <a:xfrm>
            <a:off x="2655888" y="187325"/>
            <a:ext cx="4289425" cy="2413000"/>
          </a:xfrm>
        </p:spPr>
      </p:sp>
      <p:sp>
        <p:nvSpPr>
          <p:cNvPr id="3" name="Notes Placeholder 2">
            <a:extLst>
              <a:ext uri="{FF2B5EF4-FFF2-40B4-BE49-F238E27FC236}">
                <a16:creationId xmlns:a16="http://schemas.microsoft.com/office/drawing/2014/main" id="{BF321A57-6CF7-5FF6-E87F-DFF997AF2A3E}"/>
              </a:ext>
            </a:extLst>
          </p:cNvPr>
          <p:cNvSpPr>
            <a:spLocks noGrp="1"/>
          </p:cNvSpPr>
          <p:nvPr>
            <p:ph type="body" idx="1"/>
          </p:nvPr>
        </p:nvSpPr>
        <p:spPr>
          <a:xfrm>
            <a:off x="585046" y="2746904"/>
            <a:ext cx="8431113" cy="4384784"/>
          </a:xfrm>
        </p:spPr>
        <p:txBody>
          <a:bodyPr/>
          <a:lstStyle/>
          <a:p>
            <a:r>
              <a:rPr lang="en-US" baseline="0" dirty="0"/>
              <a:t>Next is the A record.  The A record is different for each submission.  For each collection window, the SEBT File A Record will  contain:</a:t>
            </a:r>
          </a:p>
          <a:p>
            <a:endParaRPr lang="en-US" baseline="0" dirty="0"/>
          </a:p>
          <a:p>
            <a:pPr marL="232943" indent="-232943">
              <a:buAutoNum type="arabicPeriod"/>
            </a:pPr>
            <a:r>
              <a:rPr lang="en-US" baseline="0" dirty="0"/>
              <a:t>An A for the record type</a:t>
            </a:r>
          </a:p>
          <a:p>
            <a:pPr marL="232943" indent="-232943">
              <a:buAutoNum type="arabicPeriod"/>
            </a:pPr>
            <a:r>
              <a:rPr lang="en-US" baseline="0" dirty="0"/>
              <a:t>The File Submission Type Code. </a:t>
            </a:r>
          </a:p>
          <a:p>
            <a:pPr marL="232943" indent="-232943">
              <a:buAutoNum type="arabicPeriod"/>
            </a:pPr>
            <a:r>
              <a:rPr lang="en-US" baseline="0" dirty="0"/>
              <a:t>The beginning year of the current school year: 2025</a:t>
            </a:r>
          </a:p>
          <a:p>
            <a:pPr marL="232943" indent="-232943">
              <a:buAutoNum type="arabicPeriod"/>
            </a:pPr>
            <a:r>
              <a:rPr lang="en-US" baseline="0" dirty="0"/>
              <a:t>And your three or four digit division number</a:t>
            </a:r>
          </a:p>
          <a:p>
            <a:endParaRPr lang="en-US" dirty="0"/>
          </a:p>
        </p:txBody>
      </p:sp>
      <p:sp>
        <p:nvSpPr>
          <p:cNvPr id="4" name="Slide Number Placeholder 3">
            <a:extLst>
              <a:ext uri="{FF2B5EF4-FFF2-40B4-BE49-F238E27FC236}">
                <a16:creationId xmlns:a16="http://schemas.microsoft.com/office/drawing/2014/main" id="{78D829AD-55CA-EF22-2227-08EF9871FAA2}"/>
              </a:ext>
            </a:extLst>
          </p:cNvPr>
          <p:cNvSpPr>
            <a:spLocks noGrp="1"/>
          </p:cNvSpPr>
          <p:nvPr>
            <p:ph type="sldNum" sz="quarter" idx="5"/>
          </p:nvPr>
        </p:nvSpPr>
        <p:spPr/>
        <p:txBody>
          <a:bodyPr/>
          <a:lstStyle/>
          <a:p>
            <a:fld id="{40DDDA28-A9E5-470C-8A90-D17729306CEC}" type="slidenum">
              <a:rPr lang="en-US" smtClean="0"/>
              <a:t>23</a:t>
            </a:fld>
            <a:endParaRPr lang="en-US"/>
          </a:p>
        </p:txBody>
      </p:sp>
    </p:spTree>
    <p:extLst>
      <p:ext uri="{BB962C8B-B14F-4D97-AF65-F5344CB8AC3E}">
        <p14:creationId xmlns:p14="http://schemas.microsoft.com/office/powerpoint/2010/main" val="53852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codes for file submission type will remain constant for each new school year SEBT collection. The dates of the collection windows will change. It is a coincidence the SEBT file submission type codes include 25 and 26 – they are not related to the school year. They are codes used in the programming to identify the collection window of the records.</a:t>
            </a:r>
          </a:p>
          <a:p>
            <a:endParaRPr lang="en-US" baseline="0" dirty="0"/>
          </a:p>
          <a:p>
            <a:r>
              <a:rPr lang="en-US" baseline="0" dirty="0"/>
              <a:t>EXAMPLE-this is an example of an A record for the first collection (25)in SY2025-2026 (2025) with the xxx representing a public school divisions DIV number.</a:t>
            </a:r>
          </a:p>
        </p:txBody>
      </p:sp>
      <p:sp>
        <p:nvSpPr>
          <p:cNvPr id="4" name="Slide Number Placeholder 3"/>
          <p:cNvSpPr>
            <a:spLocks noGrp="1"/>
          </p:cNvSpPr>
          <p:nvPr>
            <p:ph type="sldNum" sz="quarter" idx="10"/>
          </p:nvPr>
        </p:nvSpPr>
        <p:spPr/>
        <p:txBody>
          <a:bodyPr/>
          <a:lstStyle/>
          <a:p>
            <a:fld id="{40DDDA28-A9E5-470C-8A90-D17729306CEC}" type="slidenum">
              <a:rPr lang="en-US" smtClean="0"/>
              <a:t>24</a:t>
            </a:fld>
            <a:endParaRPr lang="en-US"/>
          </a:p>
        </p:txBody>
      </p:sp>
    </p:spTree>
    <p:extLst>
      <p:ext uri="{BB962C8B-B14F-4D97-AF65-F5344CB8AC3E}">
        <p14:creationId xmlns:p14="http://schemas.microsoft.com/office/powerpoint/2010/main" val="421695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F214-5F0F-B7FF-851A-95B652E2D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FCCFE-345F-8759-C282-69B291925E3A}"/>
              </a:ext>
            </a:extLst>
          </p:cNvPr>
          <p:cNvSpPr>
            <a:spLocks noGrp="1" noRot="1" noChangeAspect="1"/>
          </p:cNvSpPr>
          <p:nvPr>
            <p:ph type="sldImg"/>
          </p:nvPr>
        </p:nvSpPr>
        <p:spPr>
          <a:xfrm>
            <a:off x="2655888" y="187325"/>
            <a:ext cx="4289425" cy="2413000"/>
          </a:xfrm>
        </p:spPr>
      </p:sp>
      <p:sp>
        <p:nvSpPr>
          <p:cNvPr id="3" name="Notes Placeholder 2">
            <a:extLst>
              <a:ext uri="{FF2B5EF4-FFF2-40B4-BE49-F238E27FC236}">
                <a16:creationId xmlns:a16="http://schemas.microsoft.com/office/drawing/2014/main" id="{8348C322-68A7-7091-6666-4DC70F56AB89}"/>
              </a:ext>
            </a:extLst>
          </p:cNvPr>
          <p:cNvSpPr>
            <a:spLocks noGrp="1"/>
          </p:cNvSpPr>
          <p:nvPr>
            <p:ph type="body" idx="1"/>
          </p:nvPr>
        </p:nvSpPr>
        <p:spPr>
          <a:xfrm>
            <a:off x="585046" y="2746904"/>
            <a:ext cx="8431113" cy="4384784"/>
          </a:xfrm>
        </p:spPr>
        <p:txBody>
          <a:bodyPr/>
          <a:lstStyle/>
          <a:p>
            <a:r>
              <a:rPr lang="en-US" baseline="0" dirty="0"/>
              <a:t>Next in the file layout is the B record.  The B record identifies each student record.</a:t>
            </a:r>
          </a:p>
          <a:p>
            <a:r>
              <a:rPr lang="en-US" baseline="0" dirty="0"/>
              <a:t>Some of you will have hundreds of eligible student B records and others will have tens of thousands of records – all the student data in the B records must be for F/R eligible students only.</a:t>
            </a:r>
          </a:p>
          <a:p>
            <a:endParaRPr lang="en-US" baseline="0" dirty="0"/>
          </a:p>
          <a:p>
            <a:r>
              <a:rPr lang="en-US" dirty="0"/>
              <a:t>Only students who meet SEBT eligibility requirements should be reported. (attends an NSLP school in person with access to at least one meal and has individual student F/R eligibility.)</a:t>
            </a:r>
          </a:p>
          <a:p>
            <a:endParaRPr lang="en-US" dirty="0"/>
          </a:p>
        </p:txBody>
      </p:sp>
      <p:sp>
        <p:nvSpPr>
          <p:cNvPr id="4" name="Slide Number Placeholder 3">
            <a:extLst>
              <a:ext uri="{FF2B5EF4-FFF2-40B4-BE49-F238E27FC236}">
                <a16:creationId xmlns:a16="http://schemas.microsoft.com/office/drawing/2014/main" id="{579702D3-256B-7DD5-0A00-90D36003C09E}"/>
              </a:ext>
            </a:extLst>
          </p:cNvPr>
          <p:cNvSpPr>
            <a:spLocks noGrp="1"/>
          </p:cNvSpPr>
          <p:nvPr>
            <p:ph type="sldNum" sz="quarter" idx="5"/>
          </p:nvPr>
        </p:nvSpPr>
        <p:spPr/>
        <p:txBody>
          <a:bodyPr/>
          <a:lstStyle/>
          <a:p>
            <a:fld id="{40DDDA28-A9E5-470C-8A90-D17729306CEC}" type="slidenum">
              <a:rPr lang="en-US" smtClean="0"/>
              <a:t>25</a:t>
            </a:fld>
            <a:endParaRPr lang="en-US"/>
          </a:p>
        </p:txBody>
      </p:sp>
    </p:spTree>
    <p:extLst>
      <p:ext uri="{BB962C8B-B14F-4D97-AF65-F5344CB8AC3E}">
        <p14:creationId xmlns:p14="http://schemas.microsoft.com/office/powerpoint/2010/main" val="117896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Question: What two requirements are there for a student to be eligible for SEBT and included in your B records? Type your answer in the chat.</a:t>
            </a:r>
          </a:p>
          <a:p>
            <a:endParaRPr lang="en-US" dirty="0"/>
          </a:p>
          <a:p>
            <a:r>
              <a:rPr lang="en-US" dirty="0"/>
              <a:t>Your eligible students must 1-attend an NSLP school in person with access to at least one meal and 2-be determined F/R eligible to be included in the SEBT file.</a:t>
            </a:r>
          </a:p>
          <a:p>
            <a:r>
              <a:rPr lang="en-US" dirty="0"/>
              <a:t>The SNP eligibility software report from the SNP administrator is the source for individually determinations for free and reduced-price eligible students.</a:t>
            </a:r>
          </a:p>
          <a:p>
            <a:endParaRPr lang="en-US" dirty="0"/>
          </a:p>
          <a:p>
            <a:r>
              <a:rPr lang="en-US" dirty="0"/>
              <a:t>BONUS: NSLP free and reduced-price eligibility is year long – currently enrolled students with established eligibility at any time during the current school year up to the cutoff date for each collection are SEBT eligible and reported in that file. New eligibility on July 1, 2026, or after applies to SY 2026-2027 and is not included in any SY 2025-2026 collection window.</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26</a:t>
            </a:fld>
            <a:endParaRPr lang="en-US"/>
          </a:p>
        </p:txBody>
      </p:sp>
    </p:spTree>
    <p:extLst>
      <p:ext uri="{BB962C8B-B14F-4D97-AF65-F5344CB8AC3E}">
        <p14:creationId xmlns:p14="http://schemas.microsoft.com/office/powerpoint/2010/main" val="2946231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1118-0FB0-CAA6-AEB7-3E3EA23B7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238DE-3DCD-640D-754F-B921A1DE6D17}"/>
              </a:ext>
            </a:extLst>
          </p:cNvPr>
          <p:cNvSpPr>
            <a:spLocks noGrp="1" noRot="1" noChangeAspect="1"/>
          </p:cNvSpPr>
          <p:nvPr>
            <p:ph type="sldImg"/>
          </p:nvPr>
        </p:nvSpPr>
        <p:spPr>
          <a:xfrm>
            <a:off x="2655888" y="187325"/>
            <a:ext cx="4289425" cy="2413000"/>
          </a:xfrm>
        </p:spPr>
      </p:sp>
      <p:sp>
        <p:nvSpPr>
          <p:cNvPr id="3" name="Notes Placeholder 2">
            <a:extLst>
              <a:ext uri="{FF2B5EF4-FFF2-40B4-BE49-F238E27FC236}">
                <a16:creationId xmlns:a16="http://schemas.microsoft.com/office/drawing/2014/main" id="{5F63CFF7-DA9A-B9BF-6A36-B9851807E0E2}"/>
              </a:ext>
            </a:extLst>
          </p:cNvPr>
          <p:cNvSpPr>
            <a:spLocks noGrp="1"/>
          </p:cNvSpPr>
          <p:nvPr>
            <p:ph type="body" idx="1"/>
          </p:nvPr>
        </p:nvSpPr>
        <p:spPr>
          <a:xfrm>
            <a:off x="585046" y="2746904"/>
            <a:ext cx="8431113" cy="4384784"/>
          </a:xfrm>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B records provide the data VDOE needs to validate enrollment and eligibility of the student and VDSS needs to deduplicate the record and send the benefits to the responsible adult, by US mail or on an existing EBT card.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Question: Who in the LEA is the keeper of the student data? The data source for the B records is the Student Information System and should align with the most recent Student Record Collection (SRC) submission. SRC and SEBT collections may overlap and VDOE will use the most recent complete submission for validation. </a:t>
            </a:r>
          </a:p>
          <a:p>
            <a:endParaRPr lang="en-US" dirty="0"/>
          </a:p>
        </p:txBody>
      </p:sp>
      <p:sp>
        <p:nvSpPr>
          <p:cNvPr id="4" name="Slide Number Placeholder 3">
            <a:extLst>
              <a:ext uri="{FF2B5EF4-FFF2-40B4-BE49-F238E27FC236}">
                <a16:creationId xmlns:a16="http://schemas.microsoft.com/office/drawing/2014/main" id="{97DF6C34-B6D7-9ACB-2F19-F5FEB7533034}"/>
              </a:ext>
            </a:extLst>
          </p:cNvPr>
          <p:cNvSpPr>
            <a:spLocks noGrp="1"/>
          </p:cNvSpPr>
          <p:nvPr>
            <p:ph type="sldNum" sz="quarter" idx="5"/>
          </p:nvPr>
        </p:nvSpPr>
        <p:spPr/>
        <p:txBody>
          <a:bodyPr/>
          <a:lstStyle/>
          <a:p>
            <a:fld id="{40DDDA28-A9E5-470C-8A90-D17729306CEC}" type="slidenum">
              <a:rPr lang="en-US" smtClean="0"/>
              <a:t>27</a:t>
            </a:fld>
            <a:endParaRPr lang="en-US"/>
          </a:p>
        </p:txBody>
      </p:sp>
    </p:spTree>
    <p:extLst>
      <p:ext uri="{BB962C8B-B14F-4D97-AF65-F5344CB8AC3E}">
        <p14:creationId xmlns:p14="http://schemas.microsoft.com/office/powerpoint/2010/main" val="3118645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29801-1499-1AF7-0BFB-D653C0947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C6972-F145-E329-1394-184B301F7F92}"/>
              </a:ext>
            </a:extLst>
          </p:cNvPr>
          <p:cNvSpPr>
            <a:spLocks noGrp="1" noRot="1" noChangeAspect="1"/>
          </p:cNvSpPr>
          <p:nvPr>
            <p:ph type="sldImg"/>
          </p:nvPr>
        </p:nvSpPr>
        <p:spPr>
          <a:xfrm>
            <a:off x="2655888" y="187325"/>
            <a:ext cx="4289425" cy="2413000"/>
          </a:xfrm>
        </p:spPr>
      </p:sp>
      <p:sp>
        <p:nvSpPr>
          <p:cNvPr id="3" name="Notes Placeholder 2">
            <a:extLst>
              <a:ext uri="{FF2B5EF4-FFF2-40B4-BE49-F238E27FC236}">
                <a16:creationId xmlns:a16="http://schemas.microsoft.com/office/drawing/2014/main" id="{B5C9BEAC-5C2F-0919-741A-1AB38EBB07F8}"/>
              </a:ext>
            </a:extLst>
          </p:cNvPr>
          <p:cNvSpPr>
            <a:spLocks noGrp="1"/>
          </p:cNvSpPr>
          <p:nvPr>
            <p:ph type="body" idx="1"/>
          </p:nvPr>
        </p:nvSpPr>
        <p:spPr>
          <a:xfrm>
            <a:off x="585046" y="2746904"/>
            <a:ext cx="8431113" cy="4384784"/>
          </a:xfrm>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There are two additional elements in the SEBT student information B Record for SY 2025-2026.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State Testing ID and Eligibility Type are used as data integrity and validity metrics for the issuance of monetary federal benefits to households.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10-digit State testing ID will also be used to limit each student to be sent to VDSS only once per SEBT program year. Private, non-profit schools (SFAs) participating in the NSLP will not have State testing ID but must include the blank tab field – all records must have the required number of tab fields.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Eligibility type - The eligibility codes are specific to each type of method of eligibility and are used to document the student’s individual eligibility determination. The codes are another assurance the data is valid and the student is eligible for SEBT. Future enhancements may allow the eligibility type code to be used in deduplication of student records compared to the VDSS data sources. </a:t>
            </a:r>
          </a:p>
          <a:p>
            <a:endParaRPr lang="en-US" dirty="0"/>
          </a:p>
        </p:txBody>
      </p:sp>
      <p:sp>
        <p:nvSpPr>
          <p:cNvPr id="4" name="Slide Number Placeholder 3">
            <a:extLst>
              <a:ext uri="{FF2B5EF4-FFF2-40B4-BE49-F238E27FC236}">
                <a16:creationId xmlns:a16="http://schemas.microsoft.com/office/drawing/2014/main" id="{4F008271-D186-A9A4-27D0-54FDB3F0CE4D}"/>
              </a:ext>
            </a:extLst>
          </p:cNvPr>
          <p:cNvSpPr>
            <a:spLocks noGrp="1"/>
          </p:cNvSpPr>
          <p:nvPr>
            <p:ph type="sldNum" sz="quarter" idx="5"/>
          </p:nvPr>
        </p:nvSpPr>
        <p:spPr/>
        <p:txBody>
          <a:bodyPr/>
          <a:lstStyle/>
          <a:p>
            <a:fld id="{40DDDA28-A9E5-470C-8A90-D17729306CEC}" type="slidenum">
              <a:rPr lang="en-US" smtClean="0"/>
              <a:t>28</a:t>
            </a:fld>
            <a:endParaRPr lang="en-US"/>
          </a:p>
        </p:txBody>
      </p:sp>
    </p:spTree>
    <p:extLst>
      <p:ext uri="{BB962C8B-B14F-4D97-AF65-F5344CB8AC3E}">
        <p14:creationId xmlns:p14="http://schemas.microsoft.com/office/powerpoint/2010/main" val="1254332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70063-4E0F-0F0E-3919-2763CA2AE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0622B-A825-37AA-261C-4D2BB5F51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99DCD-C9EC-5FD2-29A8-16E4866B7EC5}"/>
              </a:ext>
            </a:extLst>
          </p:cNvPr>
          <p:cNvSpPr>
            <a:spLocks noGrp="1"/>
          </p:cNvSpPr>
          <p:nvPr>
            <p:ph type="body" idx="1"/>
          </p:nvPr>
        </p:nvSpPr>
        <p:spPr/>
        <p:txBody>
          <a:bodyPr/>
          <a:lstStyle/>
          <a:p>
            <a:r>
              <a:rPr lang="en-US" baseline="0" dirty="0"/>
              <a:t>These are the required eligibility codes. These codes are also requested to be used in the April 1 ISP report backup documentation and should be generated as part of the F/R eligibility report from the SNP eligibility determination software. Appendix B in the Specifications document.</a:t>
            </a:r>
          </a:p>
        </p:txBody>
      </p:sp>
      <p:sp>
        <p:nvSpPr>
          <p:cNvPr id="4" name="Slide Number Placeholder 3">
            <a:extLst>
              <a:ext uri="{FF2B5EF4-FFF2-40B4-BE49-F238E27FC236}">
                <a16:creationId xmlns:a16="http://schemas.microsoft.com/office/drawing/2014/main" id="{C61A802D-CACB-B9C7-E9C5-9ECBEF1A8676}"/>
              </a:ext>
            </a:extLst>
          </p:cNvPr>
          <p:cNvSpPr>
            <a:spLocks noGrp="1"/>
          </p:cNvSpPr>
          <p:nvPr>
            <p:ph type="sldNum" sz="quarter" idx="10"/>
          </p:nvPr>
        </p:nvSpPr>
        <p:spPr/>
        <p:txBody>
          <a:bodyPr/>
          <a:lstStyle/>
          <a:p>
            <a:fld id="{40DDDA28-A9E5-470C-8A90-D17729306CEC}" type="slidenum">
              <a:rPr lang="en-US" smtClean="0"/>
              <a:t>29</a:t>
            </a:fld>
            <a:endParaRPr lang="en-US"/>
          </a:p>
        </p:txBody>
      </p:sp>
    </p:spTree>
    <p:extLst>
      <p:ext uri="{BB962C8B-B14F-4D97-AF65-F5344CB8AC3E}">
        <p14:creationId xmlns:p14="http://schemas.microsoft.com/office/powerpoint/2010/main" val="344337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a:t>
            </a:fld>
            <a:endParaRPr lang="en-US" dirty="0"/>
          </a:p>
        </p:txBody>
      </p:sp>
    </p:spTree>
    <p:extLst>
      <p:ext uri="{BB962C8B-B14F-4D97-AF65-F5344CB8AC3E}">
        <p14:creationId xmlns:p14="http://schemas.microsoft.com/office/powerpoint/2010/main" val="247504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FCC6-EC6F-951E-A6C0-F92CEAEB0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C61FD-52A3-9250-1648-5B74AD34E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71CDD-E809-311A-197B-40B241BF3671}"/>
              </a:ext>
            </a:extLst>
          </p:cNvPr>
          <p:cNvSpPr>
            <a:spLocks noGrp="1"/>
          </p:cNvSpPr>
          <p:nvPr>
            <p:ph type="body" idx="1"/>
          </p:nvPr>
        </p:nvSpPr>
        <p:spPr/>
        <p:txBody>
          <a:bodyPr/>
          <a:lstStyle/>
          <a:p>
            <a:r>
              <a:rPr lang="en-US" b="1" baseline="0" dirty="0"/>
              <a:t>HANDOUT 4 DATA FILE TEMPLATE</a:t>
            </a:r>
            <a:br>
              <a:rPr lang="en-US" b="1" baseline="0" dirty="0"/>
            </a:br>
            <a:endParaRPr lang="en-US" b="1" baseline="0" dirty="0"/>
          </a:p>
          <a:p>
            <a:r>
              <a:rPr lang="en-US" b="0" baseline="0" dirty="0"/>
              <a:t>The fourth and final record type in the SEBT eligible student data file is the trailer record. The trailer record provides the total record count for the file – the A record plus all B records. The record count in the Trailer record can be found in the Verification Report – about midway through – and is the number that should be compared to the DOE estimated number of SEBT eligible students for the LEA.</a:t>
            </a:r>
            <a:br>
              <a:rPr lang="en-US" b="0" baseline="0" dirty="0"/>
            </a:br>
            <a:endParaRPr lang="en-US" b="0" baseline="0" dirty="0"/>
          </a:p>
          <a:p>
            <a:endParaRPr lang="en-US" b="1" baseline="0" dirty="0"/>
          </a:p>
        </p:txBody>
      </p:sp>
      <p:sp>
        <p:nvSpPr>
          <p:cNvPr id="4" name="Slide Number Placeholder 3">
            <a:extLst>
              <a:ext uri="{FF2B5EF4-FFF2-40B4-BE49-F238E27FC236}">
                <a16:creationId xmlns:a16="http://schemas.microsoft.com/office/drawing/2014/main" id="{A02D52F6-E34C-90C5-2CD6-ECEF73DA8787}"/>
              </a:ext>
            </a:extLst>
          </p:cNvPr>
          <p:cNvSpPr>
            <a:spLocks noGrp="1"/>
          </p:cNvSpPr>
          <p:nvPr>
            <p:ph type="sldNum" sz="quarter" idx="10"/>
          </p:nvPr>
        </p:nvSpPr>
        <p:spPr/>
        <p:txBody>
          <a:bodyPr/>
          <a:lstStyle/>
          <a:p>
            <a:fld id="{40DDDA28-A9E5-470C-8A90-D17729306CEC}" type="slidenum">
              <a:rPr lang="en-US" smtClean="0"/>
              <a:t>30</a:t>
            </a:fld>
            <a:endParaRPr lang="en-US"/>
          </a:p>
        </p:txBody>
      </p:sp>
    </p:spTree>
    <p:extLst>
      <p:ext uri="{BB962C8B-B14F-4D97-AF65-F5344CB8AC3E}">
        <p14:creationId xmlns:p14="http://schemas.microsoft.com/office/powerpoint/2010/main" val="480243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17057-704A-0D71-9C86-710F04D6C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38A82-9529-F688-7144-94A9BCA63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20200-D967-A8DB-AC24-FF096F850BF8}"/>
              </a:ext>
            </a:extLst>
          </p:cNvPr>
          <p:cNvSpPr>
            <a:spLocks noGrp="1"/>
          </p:cNvSpPr>
          <p:nvPr>
            <p:ph type="body" idx="1"/>
          </p:nvPr>
        </p:nvSpPr>
        <p:spPr/>
        <p:txBody>
          <a:bodyPr/>
          <a:lstStyle/>
          <a:p>
            <a:pPr defTabSz="949478">
              <a:defRPr/>
            </a:pPr>
            <a:r>
              <a:rPr lang="en-US" baseline="0"/>
              <a:t>The To Do List steps within the SSWS SEBT application are next to finalize and submit your file.</a:t>
            </a:r>
          </a:p>
          <a:p>
            <a:pPr defTabSz="949478">
              <a:defRPr/>
            </a:pPr>
            <a:endParaRPr lang="en-US" baseline="0"/>
          </a:p>
          <a:p>
            <a:pPr defTabSz="949478">
              <a:defRPr/>
            </a:pPr>
            <a:r>
              <a:rPr lang="en-US" baseline="0"/>
              <a:t>After you upload the data file, resolve all issues, and review the verification report, the submitter will submit the file for local approval, by clicking the link within SSWS. </a:t>
            </a:r>
          </a:p>
          <a:p>
            <a:pPr defTabSz="949478">
              <a:defRPr/>
            </a:pPr>
            <a:r>
              <a:rPr lang="en-US" baseline="0"/>
              <a:t>This will submit the file to the Local SRC Data Approver and the Local SNP Administrator Approver for their verification and approval. This includes validating the number of records in the file compared to previous NSLP eligibility submissions and VDOE estimates. </a:t>
            </a:r>
          </a:p>
          <a:p>
            <a:pPr defTabSz="949478">
              <a:defRPr/>
            </a:pPr>
            <a:endParaRPr lang="en-US" baseline="0"/>
          </a:p>
          <a:p>
            <a:pPr defTabSz="949478">
              <a:defRPr/>
            </a:pPr>
            <a:r>
              <a:rPr lang="en-US" baseline="0"/>
              <a:t>After local approvals, the Collection Manager will submit the report for Verification, which will send the file to the Superintendent for final verification approval.  Please remember only the SEBT Collection manager will have links in SSWS to send the file for final verification and final verification must be completed before the end of the collection window. </a:t>
            </a:r>
            <a:endParaRPr lang="en-US"/>
          </a:p>
          <a:p>
            <a:endParaRPr lang="en-US"/>
          </a:p>
        </p:txBody>
      </p:sp>
      <p:sp>
        <p:nvSpPr>
          <p:cNvPr id="4" name="Slide Number Placeholder 3">
            <a:extLst>
              <a:ext uri="{FF2B5EF4-FFF2-40B4-BE49-F238E27FC236}">
                <a16:creationId xmlns:a16="http://schemas.microsoft.com/office/drawing/2014/main" id="{FAA7C7A7-4C05-8E03-5FFB-08CB88EF9BCB}"/>
              </a:ext>
            </a:extLst>
          </p:cNvPr>
          <p:cNvSpPr>
            <a:spLocks noGrp="1"/>
          </p:cNvSpPr>
          <p:nvPr>
            <p:ph type="sldNum" sz="quarter" idx="10"/>
          </p:nvPr>
        </p:nvSpPr>
        <p:spPr/>
        <p:txBody>
          <a:bodyPr/>
          <a:lstStyle/>
          <a:p>
            <a:fld id="{8571A650-665F-B049-BFDF-C141BB58E043}" type="slidenum">
              <a:rPr lang="en-US" smtClean="0"/>
              <a:pPr/>
              <a:t>31</a:t>
            </a:fld>
            <a:endParaRPr lang="en-US"/>
          </a:p>
        </p:txBody>
      </p:sp>
    </p:spTree>
    <p:extLst>
      <p:ext uri="{BB962C8B-B14F-4D97-AF65-F5344CB8AC3E}">
        <p14:creationId xmlns:p14="http://schemas.microsoft.com/office/powerpoint/2010/main" val="187661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32</a:t>
            </a:fld>
            <a:endParaRPr lang="en-US"/>
          </a:p>
        </p:txBody>
      </p:sp>
    </p:spTree>
    <p:extLst>
      <p:ext uri="{BB962C8B-B14F-4D97-AF65-F5344CB8AC3E}">
        <p14:creationId xmlns:p14="http://schemas.microsoft.com/office/powerpoint/2010/main" val="2870978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5 – ERROR TYPES AND DESCRIPTIONS</a:t>
            </a:r>
          </a:p>
          <a:p>
            <a:endParaRPr lang="en-US" b="1" dirty="0"/>
          </a:p>
          <a:p>
            <a:r>
              <a:rPr lang="en-US" dirty="0"/>
              <a:t>All steps in the data file preparation and review process outside of SSWS must be robustly completed and reviewed before the person with upload data permission (we’ll call them the submitter) begins the upload process in the SEBT application by selecting the Upload Data link.</a:t>
            </a:r>
          </a:p>
          <a:p>
            <a:endParaRPr lang="en-US" dirty="0"/>
          </a:p>
          <a:p>
            <a:r>
              <a:rPr lang="en-US" dirty="0"/>
              <a:t>The Submitter is the first person to receive feedback and editing information from the SEBT application on file layout and individual student records. There are two types of errors that must be reviewed and resolved before the file can progress to the next steps.</a:t>
            </a:r>
            <a:br>
              <a:rPr lang="en-US" dirty="0"/>
            </a:br>
            <a:r>
              <a:rPr lang="en-US" dirty="0"/>
              <a:t>Warning errors are for questionable data that needs to be verified for accuracy and validity.</a:t>
            </a:r>
          </a:p>
          <a:p>
            <a:r>
              <a:rPr lang="en-US" dirty="0"/>
              <a:t>Fatal errors stop the record and the from going forward. </a:t>
            </a:r>
          </a:p>
          <a:p>
            <a:r>
              <a:rPr lang="en-US" dirty="0"/>
              <a:t>The complete list of error types is in Handout 5 and Appendix C of the Specifications document.</a:t>
            </a:r>
            <a:br>
              <a:rPr lang="en-US" dirty="0"/>
            </a:br>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33</a:t>
            </a:fld>
            <a:endParaRPr lang="en-US"/>
          </a:p>
        </p:txBody>
      </p:sp>
    </p:spTree>
    <p:extLst>
      <p:ext uri="{BB962C8B-B14F-4D97-AF65-F5344CB8AC3E}">
        <p14:creationId xmlns:p14="http://schemas.microsoft.com/office/powerpoint/2010/main" val="621747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49AB-B0B2-2970-B2D4-B1F026735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1D71A-A30C-0402-957A-0A37E3DD0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A0F91-E61B-3626-F2C2-51341AE5C0CE}"/>
              </a:ext>
            </a:extLst>
          </p:cNvPr>
          <p:cNvSpPr>
            <a:spLocks noGrp="1"/>
          </p:cNvSpPr>
          <p:nvPr>
            <p:ph type="body" idx="1"/>
          </p:nvPr>
        </p:nvSpPr>
        <p:spPr/>
        <p:txBody>
          <a:bodyPr/>
          <a:lstStyle/>
          <a:p>
            <a:r>
              <a:rPr lang="en-US" dirty="0"/>
              <a:t>Click choose file to find the prepared file for the current data collection window (no required file name-suggested elements are in the collection dates chart)</a:t>
            </a:r>
          </a:p>
          <a:p>
            <a:r>
              <a:rPr lang="en-US" dirty="0"/>
              <a:t>When the correct file is in the File Name field, click Submit File to DOE. This uploads the data in the file to the application to begin the editing and review process.</a:t>
            </a:r>
          </a:p>
        </p:txBody>
      </p:sp>
      <p:sp>
        <p:nvSpPr>
          <p:cNvPr id="4" name="Slide Number Placeholder 3">
            <a:extLst>
              <a:ext uri="{FF2B5EF4-FFF2-40B4-BE49-F238E27FC236}">
                <a16:creationId xmlns:a16="http://schemas.microsoft.com/office/drawing/2014/main" id="{15477B37-3647-7841-CA65-DB380F0B2AA5}"/>
              </a:ext>
            </a:extLst>
          </p:cNvPr>
          <p:cNvSpPr>
            <a:spLocks noGrp="1"/>
          </p:cNvSpPr>
          <p:nvPr>
            <p:ph type="sldNum" sz="quarter" idx="5"/>
          </p:nvPr>
        </p:nvSpPr>
        <p:spPr/>
        <p:txBody>
          <a:bodyPr/>
          <a:lstStyle/>
          <a:p>
            <a:fld id="{40DDDA28-A9E5-470C-8A90-D17729306CEC}" type="slidenum">
              <a:rPr lang="en-US" smtClean="0"/>
              <a:t>34</a:t>
            </a:fld>
            <a:endParaRPr lang="en-US"/>
          </a:p>
        </p:txBody>
      </p:sp>
    </p:spTree>
    <p:extLst>
      <p:ext uri="{BB962C8B-B14F-4D97-AF65-F5344CB8AC3E}">
        <p14:creationId xmlns:p14="http://schemas.microsoft.com/office/powerpoint/2010/main" val="302751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steps for each local approver – SRC and SNP. All steps are critically important to data integrity and validity.</a:t>
            </a:r>
          </a:p>
          <a:p>
            <a:r>
              <a:rPr lang="en-US" dirty="0"/>
              <a:t>(Static screenshot)</a:t>
            </a:r>
          </a:p>
          <a:p>
            <a:r>
              <a:rPr lang="en-US" dirty="0"/>
              <a:t>1. Log into the SEBT application, click the Verification Report, and review the data submitted</a:t>
            </a:r>
          </a:p>
          <a:p>
            <a:r>
              <a:rPr lang="en-US" dirty="0"/>
              <a:t>	No errors, number of records compares to DOE estimate, information is complete </a:t>
            </a:r>
            <a:r>
              <a:rPr lang="en-US" b="1" dirty="0"/>
              <a:t>HANDOUT 6 ELIGIBLE STUDENT ESTIMATES DOE</a:t>
            </a:r>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35</a:t>
            </a:fld>
            <a:endParaRPr lang="en-US"/>
          </a:p>
        </p:txBody>
      </p:sp>
    </p:spTree>
    <p:extLst>
      <p:ext uri="{BB962C8B-B14F-4D97-AF65-F5344CB8AC3E}">
        <p14:creationId xmlns:p14="http://schemas.microsoft.com/office/powerpoint/2010/main" val="1670112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94E9-958C-183E-8012-C7FC40060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6CE26-1976-1B36-85FC-7EB9983BB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AE665-7855-EBE7-ED84-BF75A0B723B1}"/>
              </a:ext>
            </a:extLst>
          </p:cNvPr>
          <p:cNvSpPr>
            <a:spLocks noGrp="1"/>
          </p:cNvSpPr>
          <p:nvPr>
            <p:ph type="body" idx="1"/>
          </p:nvPr>
        </p:nvSpPr>
        <p:spPr/>
        <p:txBody>
          <a:bodyPr/>
          <a:lstStyle/>
          <a:p>
            <a:r>
              <a:rPr lang="en-US" dirty="0"/>
              <a:t>2. View verification report status.</a:t>
            </a:r>
          </a:p>
          <a:p>
            <a:r>
              <a:rPr lang="en-US" dirty="0"/>
              <a:t>(CLICK-Approve/Reject button)</a:t>
            </a:r>
          </a:p>
          <a:p>
            <a:r>
              <a:rPr lang="en-US" dirty="0"/>
              <a:t>3. Approve or reject. </a:t>
            </a:r>
          </a:p>
          <a:p>
            <a:r>
              <a:rPr lang="en-US" dirty="0"/>
              <a:t>(CLICK-Status in splash page) Status message on approver splash page.</a:t>
            </a:r>
          </a:p>
          <a:p>
            <a:r>
              <a:rPr lang="en-US" dirty="0"/>
              <a:t>When each local approver completes review and approves or rejects, a system generated email will go to the Sender’s email address in the file Header Record.</a:t>
            </a:r>
          </a:p>
        </p:txBody>
      </p:sp>
      <p:sp>
        <p:nvSpPr>
          <p:cNvPr id="4" name="Slide Number Placeholder 3">
            <a:extLst>
              <a:ext uri="{FF2B5EF4-FFF2-40B4-BE49-F238E27FC236}">
                <a16:creationId xmlns:a16="http://schemas.microsoft.com/office/drawing/2014/main" id="{508B9DFE-5D98-1D42-6112-C75EEB1EDA8D}"/>
              </a:ext>
            </a:extLst>
          </p:cNvPr>
          <p:cNvSpPr>
            <a:spLocks noGrp="1"/>
          </p:cNvSpPr>
          <p:nvPr>
            <p:ph type="sldNum" sz="quarter" idx="5"/>
          </p:nvPr>
        </p:nvSpPr>
        <p:spPr/>
        <p:txBody>
          <a:bodyPr/>
          <a:lstStyle/>
          <a:p>
            <a:fld id="{40DDDA28-A9E5-470C-8A90-D17729306CEC}" type="slidenum">
              <a:rPr lang="en-US" smtClean="0"/>
              <a:t>36</a:t>
            </a:fld>
            <a:endParaRPr lang="en-US"/>
          </a:p>
        </p:txBody>
      </p:sp>
    </p:spTree>
    <p:extLst>
      <p:ext uri="{BB962C8B-B14F-4D97-AF65-F5344CB8AC3E}">
        <p14:creationId xmlns:p14="http://schemas.microsoft.com/office/powerpoint/2010/main" val="3221616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5FD2-E864-4B56-AB7C-9C33F5224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ABCFC-A432-BB4F-0D12-A19C3A975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66E57-2AC3-B4F3-F1AC-8A635CC1DC8D}"/>
              </a:ext>
            </a:extLst>
          </p:cNvPr>
          <p:cNvSpPr>
            <a:spLocks noGrp="1"/>
          </p:cNvSpPr>
          <p:nvPr>
            <p:ph type="body" idx="1"/>
          </p:nvPr>
        </p:nvSpPr>
        <p:spPr/>
        <p:txBody>
          <a:bodyPr/>
          <a:lstStyle/>
          <a:p>
            <a:r>
              <a:rPr lang="en-US" dirty="0"/>
              <a:t>3. Approve or reject. </a:t>
            </a:r>
          </a:p>
          <a:p>
            <a:r>
              <a:rPr lang="en-US" dirty="0"/>
              <a:t>(CLICK-Status in splash page) Status message on approver splash page.</a:t>
            </a:r>
          </a:p>
          <a:p>
            <a:r>
              <a:rPr lang="en-US" dirty="0"/>
              <a:t>When each local approver completes review and approves or rejects, a system generated email will go to the Sender’s email address in the file Header Record.</a:t>
            </a:r>
          </a:p>
        </p:txBody>
      </p:sp>
      <p:sp>
        <p:nvSpPr>
          <p:cNvPr id="4" name="Slide Number Placeholder 3">
            <a:extLst>
              <a:ext uri="{FF2B5EF4-FFF2-40B4-BE49-F238E27FC236}">
                <a16:creationId xmlns:a16="http://schemas.microsoft.com/office/drawing/2014/main" id="{114DD871-4C46-C397-662E-AA5F676C1874}"/>
              </a:ext>
            </a:extLst>
          </p:cNvPr>
          <p:cNvSpPr>
            <a:spLocks noGrp="1"/>
          </p:cNvSpPr>
          <p:nvPr>
            <p:ph type="sldNum" sz="quarter" idx="5"/>
          </p:nvPr>
        </p:nvSpPr>
        <p:spPr/>
        <p:txBody>
          <a:bodyPr/>
          <a:lstStyle/>
          <a:p>
            <a:fld id="{40DDDA28-A9E5-470C-8A90-D17729306CEC}" type="slidenum">
              <a:rPr lang="en-US" smtClean="0"/>
              <a:t>37</a:t>
            </a:fld>
            <a:endParaRPr lang="en-US"/>
          </a:p>
        </p:txBody>
      </p:sp>
    </p:spTree>
    <p:extLst>
      <p:ext uri="{BB962C8B-B14F-4D97-AF65-F5344CB8AC3E}">
        <p14:creationId xmlns:p14="http://schemas.microsoft.com/office/powerpoint/2010/main" val="1601744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8B51A-7C18-3D2C-1BE5-23E29BB7B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FBFE7-39BC-275B-F884-70093805D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E718A-7BEF-111A-2CA9-C3A33A353328}"/>
              </a:ext>
            </a:extLst>
          </p:cNvPr>
          <p:cNvSpPr>
            <a:spLocks noGrp="1"/>
          </p:cNvSpPr>
          <p:nvPr>
            <p:ph type="body" idx="1"/>
          </p:nvPr>
        </p:nvSpPr>
        <p:spPr/>
        <p:txBody>
          <a:bodyPr/>
          <a:lstStyle/>
          <a:p>
            <a:r>
              <a:rPr lang="en-US" dirty="0"/>
              <a:t>After approval, this status message will appear on the Approver’s main page.</a:t>
            </a:r>
          </a:p>
          <a:p>
            <a:r>
              <a:rPr lang="en-US" dirty="0"/>
              <a:t>When each local approver completes review and approves or rejects, a system generated email will go to the Sender’s email address in the file Header Record.</a:t>
            </a:r>
          </a:p>
        </p:txBody>
      </p:sp>
      <p:sp>
        <p:nvSpPr>
          <p:cNvPr id="4" name="Slide Number Placeholder 3">
            <a:extLst>
              <a:ext uri="{FF2B5EF4-FFF2-40B4-BE49-F238E27FC236}">
                <a16:creationId xmlns:a16="http://schemas.microsoft.com/office/drawing/2014/main" id="{04250846-5963-FD13-88A1-15FBDBC3B42F}"/>
              </a:ext>
            </a:extLst>
          </p:cNvPr>
          <p:cNvSpPr>
            <a:spLocks noGrp="1"/>
          </p:cNvSpPr>
          <p:nvPr>
            <p:ph type="sldNum" sz="quarter" idx="5"/>
          </p:nvPr>
        </p:nvSpPr>
        <p:spPr/>
        <p:txBody>
          <a:bodyPr/>
          <a:lstStyle/>
          <a:p>
            <a:fld id="{40DDDA28-A9E5-470C-8A90-D17729306CEC}" type="slidenum">
              <a:rPr lang="en-US" smtClean="0"/>
              <a:t>38</a:t>
            </a:fld>
            <a:endParaRPr lang="en-US"/>
          </a:p>
        </p:txBody>
      </p:sp>
    </p:spTree>
    <p:extLst>
      <p:ext uri="{BB962C8B-B14F-4D97-AF65-F5344CB8AC3E}">
        <p14:creationId xmlns:p14="http://schemas.microsoft.com/office/powerpoint/2010/main" val="1396919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collection manager is truly the gatekeeper for monitoring the LEA’s progress, timely submission, and data integrity. The collection manager is also the person responsible for confirming the file has been thoroughly reviewed and is error free before it moves to the Superintendent for verification and final submission to VDOE. </a:t>
            </a:r>
          </a:p>
          <a:p>
            <a:r>
              <a:rPr lang="en-US" dirty="0"/>
              <a:t>REMINDER: Submitted data will go forward to DSS to issue the federal SEBT nutrition assistance payments to households</a:t>
            </a:r>
          </a:p>
        </p:txBody>
      </p:sp>
      <p:sp>
        <p:nvSpPr>
          <p:cNvPr id="4" name="Slide Number Placeholder 3"/>
          <p:cNvSpPr>
            <a:spLocks noGrp="1"/>
          </p:cNvSpPr>
          <p:nvPr>
            <p:ph type="sldNum" sz="quarter" idx="5"/>
          </p:nvPr>
        </p:nvSpPr>
        <p:spPr/>
        <p:txBody>
          <a:bodyPr/>
          <a:lstStyle/>
          <a:p>
            <a:fld id="{40DDDA28-A9E5-470C-8A90-D17729306CEC}" type="slidenum">
              <a:rPr lang="en-US" smtClean="0"/>
              <a:t>39</a:t>
            </a:fld>
            <a:endParaRPr lang="en-US"/>
          </a:p>
        </p:txBody>
      </p:sp>
    </p:spTree>
    <p:extLst>
      <p:ext uri="{BB962C8B-B14F-4D97-AF65-F5344CB8AC3E}">
        <p14:creationId xmlns:p14="http://schemas.microsoft.com/office/powerpoint/2010/main" val="352932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sz="1400"/>
              <a:t>Formally known as the Summer EBT program, and known to households and the public as SUN Bucks, this permanent USDA program is a summer grocery benefit for families of eligible school-aged children. </a:t>
            </a:r>
          </a:p>
          <a:p>
            <a:endParaRPr lang="en-US" sz="1400"/>
          </a:p>
          <a:p>
            <a:r>
              <a:rPr lang="en-US" sz="1400"/>
              <a:t>The lead agency for Virginia SUN Bucks is the Virginia Department of Social Services, with responsibility for management and issuance of benefits.. VDOE, local school divisions and private schools are partners with VDSS and play key roles as streamlined data providers and direct communication channels to households.</a:t>
            </a:r>
          </a:p>
          <a:p>
            <a:endParaRPr lang="en-US" sz="1400"/>
          </a:p>
          <a:p>
            <a:r>
              <a:rPr lang="en-US" sz="1400"/>
              <a:t>In the first two years of SUN Bucks, more than 1.25 million school-aged children received the benefit with more than $150 million added to Virginia’s economy through grocery and farmers market purchases.</a:t>
            </a:r>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4</a:t>
            </a:fld>
            <a:endParaRPr lang="en-US"/>
          </a:p>
        </p:txBody>
      </p:sp>
    </p:spTree>
    <p:extLst>
      <p:ext uri="{BB962C8B-B14F-4D97-AF65-F5344CB8AC3E}">
        <p14:creationId xmlns:p14="http://schemas.microsoft.com/office/powerpoint/2010/main" val="1929030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5E51D-8AF8-7793-4F19-29FF04932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CB05B-7681-FE1E-C67A-1EC9557A0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CBA15-01F5-590E-C22E-76404331D61F}"/>
              </a:ext>
            </a:extLst>
          </p:cNvPr>
          <p:cNvSpPr>
            <a:spLocks noGrp="1"/>
          </p:cNvSpPr>
          <p:nvPr>
            <p:ph type="body" idx="1"/>
          </p:nvPr>
        </p:nvSpPr>
        <p:spPr/>
        <p:txBody>
          <a:bodyPr/>
          <a:lstStyle/>
          <a:p>
            <a:r>
              <a:rPr lang="en-US" dirty="0"/>
              <a:t>The collection manager is truly the gatekeeper for monitoring the LEA’s progress, timely submission, and data integrity. The collection manager is also the person responsible for confirming the file has been thoroughly reviewed and is error free before it moves to the Superintendent for verification and final submission to VDOE. </a:t>
            </a:r>
          </a:p>
          <a:p>
            <a:r>
              <a:rPr lang="en-US" dirty="0"/>
              <a:t>REMINDER: Submitted data will go forward to DSS to issue the federal SEBT nutrition assistance payments to households</a:t>
            </a:r>
          </a:p>
        </p:txBody>
      </p:sp>
      <p:sp>
        <p:nvSpPr>
          <p:cNvPr id="4" name="Slide Number Placeholder 3">
            <a:extLst>
              <a:ext uri="{FF2B5EF4-FFF2-40B4-BE49-F238E27FC236}">
                <a16:creationId xmlns:a16="http://schemas.microsoft.com/office/drawing/2014/main" id="{D93A104C-8FB8-EC1D-23AE-396FB842DD1A}"/>
              </a:ext>
            </a:extLst>
          </p:cNvPr>
          <p:cNvSpPr>
            <a:spLocks noGrp="1"/>
          </p:cNvSpPr>
          <p:nvPr>
            <p:ph type="sldNum" sz="quarter" idx="5"/>
          </p:nvPr>
        </p:nvSpPr>
        <p:spPr/>
        <p:txBody>
          <a:bodyPr/>
          <a:lstStyle/>
          <a:p>
            <a:fld id="{40DDDA28-A9E5-470C-8A90-D17729306CEC}" type="slidenum">
              <a:rPr lang="en-US" smtClean="0"/>
              <a:t>40</a:t>
            </a:fld>
            <a:endParaRPr lang="en-US"/>
          </a:p>
        </p:txBody>
      </p:sp>
    </p:spTree>
    <p:extLst>
      <p:ext uri="{BB962C8B-B14F-4D97-AF65-F5344CB8AC3E}">
        <p14:creationId xmlns:p14="http://schemas.microsoft.com/office/powerpoint/2010/main" val="1224119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27DA-B21A-3F24-EE73-2E764013F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2E00A-B63C-99C5-86E9-4213A951F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0780B-1B5C-A4F1-BA08-9E66D78F897A}"/>
              </a:ext>
            </a:extLst>
          </p:cNvPr>
          <p:cNvSpPr>
            <a:spLocks noGrp="1"/>
          </p:cNvSpPr>
          <p:nvPr>
            <p:ph type="body" idx="1"/>
          </p:nvPr>
        </p:nvSpPr>
        <p:spPr/>
        <p:txBody>
          <a:bodyPr/>
          <a:lstStyle/>
          <a:p>
            <a:r>
              <a:rPr lang="en-US" dirty="0"/>
              <a:t>The collection manager is truly the gatekeeper for monitoring the LEA’s progress, timely submission, and data integrity. The collection manager is also the person responsible for confirming the file has been thoroughly reviewed and is error free before it moves to the Superintendent for verification and final submission to VDOE. </a:t>
            </a:r>
          </a:p>
          <a:p>
            <a:r>
              <a:rPr lang="en-US" dirty="0"/>
              <a:t>REMINDER: Submitted data will go forward to DSS to issue the federal SEBT nutrition assistance payments to households</a:t>
            </a:r>
          </a:p>
        </p:txBody>
      </p:sp>
      <p:sp>
        <p:nvSpPr>
          <p:cNvPr id="4" name="Slide Number Placeholder 3">
            <a:extLst>
              <a:ext uri="{FF2B5EF4-FFF2-40B4-BE49-F238E27FC236}">
                <a16:creationId xmlns:a16="http://schemas.microsoft.com/office/drawing/2014/main" id="{9D575A43-2168-A166-7A09-4847F624AFD9}"/>
              </a:ext>
            </a:extLst>
          </p:cNvPr>
          <p:cNvSpPr>
            <a:spLocks noGrp="1"/>
          </p:cNvSpPr>
          <p:nvPr>
            <p:ph type="sldNum" sz="quarter" idx="5"/>
          </p:nvPr>
        </p:nvSpPr>
        <p:spPr/>
        <p:txBody>
          <a:bodyPr/>
          <a:lstStyle/>
          <a:p>
            <a:fld id="{40DDDA28-A9E5-470C-8A90-D17729306CEC}" type="slidenum">
              <a:rPr lang="en-US" smtClean="0"/>
              <a:t>41</a:t>
            </a:fld>
            <a:endParaRPr lang="en-US"/>
          </a:p>
        </p:txBody>
      </p:sp>
    </p:spTree>
    <p:extLst>
      <p:ext uri="{BB962C8B-B14F-4D97-AF65-F5344CB8AC3E}">
        <p14:creationId xmlns:p14="http://schemas.microsoft.com/office/powerpoint/2010/main" val="1101400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826E-EC6E-4926-9DBD-50086C9E4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A6BB6-4394-8094-D64B-F2D7EBCD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E859-B3AF-7CCD-E59B-1033C68DE55E}"/>
              </a:ext>
            </a:extLst>
          </p:cNvPr>
          <p:cNvSpPr>
            <a:spLocks noGrp="1"/>
          </p:cNvSpPr>
          <p:nvPr>
            <p:ph type="body" idx="1"/>
          </p:nvPr>
        </p:nvSpPr>
        <p:spPr/>
        <p:txBody>
          <a:bodyPr/>
          <a:lstStyle/>
          <a:p>
            <a:r>
              <a:rPr lang="en-US" dirty="0"/>
              <a:t>The collection manager is truly the gatekeeper for monitoring the LEA’s progress, timely submission, and data integrity. The collection manager is also the person responsible for confirming the file has been thoroughly reviewed and is error free before it moves to the Superintendent for verification and final submission to VDOE. </a:t>
            </a:r>
          </a:p>
          <a:p>
            <a:r>
              <a:rPr lang="en-US" dirty="0"/>
              <a:t>REMINDER: Submitted data will go forward to DSS to issue the federal SEBT nutrition assistance payments to households</a:t>
            </a:r>
          </a:p>
        </p:txBody>
      </p:sp>
      <p:sp>
        <p:nvSpPr>
          <p:cNvPr id="4" name="Slide Number Placeholder 3">
            <a:extLst>
              <a:ext uri="{FF2B5EF4-FFF2-40B4-BE49-F238E27FC236}">
                <a16:creationId xmlns:a16="http://schemas.microsoft.com/office/drawing/2014/main" id="{B18EE2AD-4497-FA34-7620-F7C8BEE45033}"/>
              </a:ext>
            </a:extLst>
          </p:cNvPr>
          <p:cNvSpPr>
            <a:spLocks noGrp="1"/>
          </p:cNvSpPr>
          <p:nvPr>
            <p:ph type="sldNum" sz="quarter" idx="5"/>
          </p:nvPr>
        </p:nvSpPr>
        <p:spPr/>
        <p:txBody>
          <a:bodyPr/>
          <a:lstStyle/>
          <a:p>
            <a:fld id="{40DDDA28-A9E5-470C-8A90-D17729306CEC}" type="slidenum">
              <a:rPr lang="en-US" smtClean="0"/>
              <a:t>42</a:t>
            </a:fld>
            <a:endParaRPr lang="en-US"/>
          </a:p>
        </p:txBody>
      </p:sp>
    </p:spTree>
    <p:extLst>
      <p:ext uri="{BB962C8B-B14F-4D97-AF65-F5344CB8AC3E}">
        <p14:creationId xmlns:p14="http://schemas.microsoft.com/office/powerpoint/2010/main" val="1898700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7FF7-B16E-99D9-D513-8DE4CC3A3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CB83C-6AD1-9F7C-B0AC-CD2B99D55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FFFC7-53E8-7A07-4BEC-144E6CD5D5FF}"/>
              </a:ext>
            </a:extLst>
          </p:cNvPr>
          <p:cNvSpPr>
            <a:spLocks noGrp="1"/>
          </p:cNvSpPr>
          <p:nvPr>
            <p:ph type="body" idx="1"/>
          </p:nvPr>
        </p:nvSpPr>
        <p:spPr/>
        <p:txBody>
          <a:bodyPr/>
          <a:lstStyle/>
          <a:p>
            <a:r>
              <a:rPr lang="en-US" dirty="0"/>
              <a:t>SDCA - Superintendent Data Collection Approval SEBT application must be added by SSWS account manager.</a:t>
            </a:r>
          </a:p>
          <a:p>
            <a:endParaRPr lang="en-US" dirty="0"/>
          </a:p>
          <a:p>
            <a:r>
              <a:rPr lang="en-US" dirty="0"/>
              <a:t>The superintendent is responsible for verification of all LEA data collections submitted to VDOE. They will be relying on the submitter, local approvers, and collection manager to assure all processes and reviews have been completed with accuracy and integrity before they arrive in the SDCA for final verification and approval. </a:t>
            </a:r>
          </a:p>
        </p:txBody>
      </p:sp>
      <p:sp>
        <p:nvSpPr>
          <p:cNvPr id="4" name="Slide Number Placeholder 3">
            <a:extLst>
              <a:ext uri="{FF2B5EF4-FFF2-40B4-BE49-F238E27FC236}">
                <a16:creationId xmlns:a16="http://schemas.microsoft.com/office/drawing/2014/main" id="{1C983142-93A1-CE91-A92E-85DBC4EC4F82}"/>
              </a:ext>
            </a:extLst>
          </p:cNvPr>
          <p:cNvSpPr>
            <a:spLocks noGrp="1"/>
          </p:cNvSpPr>
          <p:nvPr>
            <p:ph type="sldNum" sz="quarter" idx="5"/>
          </p:nvPr>
        </p:nvSpPr>
        <p:spPr/>
        <p:txBody>
          <a:bodyPr/>
          <a:lstStyle/>
          <a:p>
            <a:fld id="{40DDDA28-A9E5-470C-8A90-D17729306CEC}" type="slidenum">
              <a:rPr lang="en-US" smtClean="0"/>
              <a:t>43</a:t>
            </a:fld>
            <a:endParaRPr lang="en-US"/>
          </a:p>
        </p:txBody>
      </p:sp>
    </p:spTree>
    <p:extLst>
      <p:ext uri="{BB962C8B-B14F-4D97-AF65-F5344CB8AC3E}">
        <p14:creationId xmlns:p14="http://schemas.microsoft.com/office/powerpoint/2010/main" val="151584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EF81-DE81-880A-804C-4683DDB04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D49A6-787C-41E2-FF5A-1264F188F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06740-BACE-FB90-8E9C-E0F9FAA6B44E}"/>
              </a:ext>
            </a:extLst>
          </p:cNvPr>
          <p:cNvSpPr>
            <a:spLocks noGrp="1"/>
          </p:cNvSpPr>
          <p:nvPr>
            <p:ph type="body" idx="1"/>
          </p:nvPr>
        </p:nvSpPr>
        <p:spPr/>
        <p:txBody>
          <a:bodyPr/>
          <a:lstStyle/>
          <a:p>
            <a:r>
              <a:rPr lang="en-US" dirty="0"/>
              <a:t>The Superintendent may approve or disapprove the verification report for the SEBT collection. </a:t>
            </a:r>
          </a:p>
          <a:p>
            <a:r>
              <a:rPr lang="en-US" dirty="0"/>
              <a:t>REMINDER: Approval will verify the data can move forward in the submission process and be used for the issuance of federal nutrition assistance. </a:t>
            </a:r>
          </a:p>
        </p:txBody>
      </p:sp>
      <p:sp>
        <p:nvSpPr>
          <p:cNvPr id="4" name="Slide Number Placeholder 3">
            <a:extLst>
              <a:ext uri="{FF2B5EF4-FFF2-40B4-BE49-F238E27FC236}">
                <a16:creationId xmlns:a16="http://schemas.microsoft.com/office/drawing/2014/main" id="{4CDFE892-E0A2-ED05-620A-81A37A1C7253}"/>
              </a:ext>
            </a:extLst>
          </p:cNvPr>
          <p:cNvSpPr>
            <a:spLocks noGrp="1"/>
          </p:cNvSpPr>
          <p:nvPr>
            <p:ph type="sldNum" sz="quarter" idx="5"/>
          </p:nvPr>
        </p:nvSpPr>
        <p:spPr/>
        <p:txBody>
          <a:bodyPr/>
          <a:lstStyle/>
          <a:p>
            <a:fld id="{40DDDA28-A9E5-470C-8A90-D17729306CEC}" type="slidenum">
              <a:rPr lang="en-US" smtClean="0"/>
              <a:t>44</a:t>
            </a:fld>
            <a:endParaRPr lang="en-US"/>
          </a:p>
        </p:txBody>
      </p:sp>
    </p:spTree>
    <p:extLst>
      <p:ext uri="{BB962C8B-B14F-4D97-AF65-F5344CB8AC3E}">
        <p14:creationId xmlns:p14="http://schemas.microsoft.com/office/powerpoint/2010/main" val="3535013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407988"/>
            <a:ext cx="4387850" cy="2468562"/>
          </a:xfrm>
        </p:spPr>
      </p:sp>
      <p:sp>
        <p:nvSpPr>
          <p:cNvPr id="3" name="Notes Placeholder 2"/>
          <p:cNvSpPr>
            <a:spLocks noGrp="1"/>
          </p:cNvSpPr>
          <p:nvPr>
            <p:ph type="body" idx="1"/>
          </p:nvPr>
        </p:nvSpPr>
        <p:spPr>
          <a:xfrm>
            <a:off x="926810" y="3245082"/>
            <a:ext cx="7277390" cy="3409718"/>
          </a:xfrm>
        </p:spPr>
        <p:txBody>
          <a:bodyPr/>
          <a:lstStyle/>
          <a:p>
            <a:r>
              <a:rPr lang="en-US" dirty="0"/>
              <a:t>A link to the new SEBT Eligible Student Collection resources will be in the list of Data Collections on the VDOE website at this link as soon as it goes live.</a:t>
            </a:r>
            <a:br>
              <a:rPr lang="en-US" dirty="0"/>
            </a:br>
            <a:r>
              <a:rPr lang="en-US" dirty="0"/>
              <a:t>The SEBT webpage will have all the resources listed on Slide 18 of this PP deck that were uploaded to the chat for you today. A pdf of the webinar slides and presenter notes will be added. There will also be a recording of the slide deck contents posted to the VDOE YouTube channel shortly. Data stewards and SNP partners will be notified via the Tuesday Telegram and SCNP Director’s email.  </a:t>
            </a:r>
            <a:br>
              <a:rPr lang="en-US" dirty="0"/>
            </a:br>
            <a:endParaRPr lang="en-US" baseline="0" dirty="0"/>
          </a:p>
          <a:p>
            <a:r>
              <a:rPr lang="en-US" baseline="0" dirty="0"/>
              <a:t>Our VDOE partners in the Office of Data Services will receive your SEBT questions through the ResultsHelp mailbox and direct them to staff to help. SCNP and Data Services are seeking approval to recruit a part-time staff person to support the SEBT collection in partnership with the SCNP and Data Services teams.</a:t>
            </a:r>
          </a:p>
          <a:p>
            <a:endParaRPr lang="en-US" baseline="0" dirty="0"/>
          </a:p>
          <a:p>
            <a:r>
              <a:rPr lang="en-US" baseline="0" dirty="0"/>
              <a:t>If you have questions about the Summer SBT program requirements or student eligibility, please submit them to Results Help until then.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45</a:t>
            </a:fld>
            <a:endParaRPr lang="en-US"/>
          </a:p>
        </p:txBody>
      </p:sp>
    </p:spTree>
    <p:extLst>
      <p:ext uri="{BB962C8B-B14F-4D97-AF65-F5344CB8AC3E}">
        <p14:creationId xmlns:p14="http://schemas.microsoft.com/office/powerpoint/2010/main" val="1765663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DFA46-D11C-BAD9-1028-4641E6674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4A93-75F8-E66E-C660-73DE2566D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E826D-E34C-1E32-1208-F6A1ABB20432}"/>
              </a:ext>
            </a:extLst>
          </p:cNvPr>
          <p:cNvSpPr>
            <a:spLocks noGrp="1"/>
          </p:cNvSpPr>
          <p:nvPr>
            <p:ph type="body" idx="1"/>
          </p:nvPr>
        </p:nvSpPr>
        <p:spPr/>
        <p:txBody>
          <a:bodyPr/>
          <a:lstStyle/>
          <a:p>
            <a:r>
              <a:rPr lang="en-US" dirty="0"/>
              <a:t>After your SEBT file is verified by the superintendent, the post submission process begins.</a:t>
            </a:r>
          </a:p>
          <a:p>
            <a:r>
              <a:rPr lang="en-US" dirty="0"/>
              <a:t>Earlier we talked about the role of the SSWS account manager or backup manager in assigning permissions for the SEBT application. The account manager also a</a:t>
            </a:r>
            <a:r>
              <a:rPr lang="en-US" sz="1200" kern="1200" dirty="0">
                <a:solidFill>
                  <a:schemeClr val="tx1"/>
                </a:solidFill>
                <a:effectLst/>
                <a:latin typeface="+mn-lt"/>
                <a:ea typeface="+mn-ea"/>
                <a:cs typeface="+mn-cs"/>
              </a:rPr>
              <a:t>ssigns the SEBT application contact in ERA</a:t>
            </a:r>
          </a:p>
          <a:p>
            <a:r>
              <a:rPr lang="en-US" sz="1200" kern="1200" dirty="0">
                <a:solidFill>
                  <a:schemeClr val="tx1"/>
                </a:solidFill>
                <a:effectLst/>
                <a:latin typeface="+mn-lt"/>
                <a:ea typeface="+mn-ea"/>
                <a:cs typeface="+mn-cs"/>
              </a:rPr>
              <a:t>Getting that right is critical for VDOE to be able to contact the correct person with important SEBT collection updates.</a:t>
            </a:r>
          </a:p>
          <a:p>
            <a:endParaRPr lang="en-US" dirty="0"/>
          </a:p>
        </p:txBody>
      </p:sp>
      <p:sp>
        <p:nvSpPr>
          <p:cNvPr id="4" name="Slide Number Placeholder 3">
            <a:extLst>
              <a:ext uri="{FF2B5EF4-FFF2-40B4-BE49-F238E27FC236}">
                <a16:creationId xmlns:a16="http://schemas.microsoft.com/office/drawing/2014/main" id="{0D2404D1-83A1-871E-F23E-18B02827EF2F}"/>
              </a:ext>
            </a:extLst>
          </p:cNvPr>
          <p:cNvSpPr>
            <a:spLocks noGrp="1"/>
          </p:cNvSpPr>
          <p:nvPr>
            <p:ph type="sldNum" sz="quarter" idx="10"/>
          </p:nvPr>
        </p:nvSpPr>
        <p:spPr/>
        <p:txBody>
          <a:bodyPr/>
          <a:lstStyle/>
          <a:p>
            <a:fld id="{40DDDA28-A9E5-470C-8A90-D17729306CEC}" type="slidenum">
              <a:rPr lang="en-US" smtClean="0"/>
              <a:t>46</a:t>
            </a:fld>
            <a:endParaRPr lang="en-US"/>
          </a:p>
        </p:txBody>
      </p:sp>
    </p:spTree>
    <p:extLst>
      <p:ext uri="{BB962C8B-B14F-4D97-AF65-F5344CB8AC3E}">
        <p14:creationId xmlns:p14="http://schemas.microsoft.com/office/powerpoint/2010/main" val="1142527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D9549-994E-38BC-1056-A8A1308FA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5BD75-E44A-B0C9-6669-AF2CB32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9D74B-4848-6083-28AD-D0DD2C1A0BF9}"/>
              </a:ext>
            </a:extLst>
          </p:cNvPr>
          <p:cNvSpPr>
            <a:spLocks noGrp="1"/>
          </p:cNvSpPr>
          <p:nvPr>
            <p:ph type="body" idx="1"/>
          </p:nvPr>
        </p:nvSpPr>
        <p:spPr/>
        <p:txBody>
          <a:bodyPr/>
          <a:lstStyle/>
          <a:p>
            <a:r>
              <a:rPr lang="en-US" dirty="0"/>
              <a:t>What happens to your data after successful submission?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VDOE will consolidate LEA data into a statewide file and transmit it to VDSS for cleansing. VDOE incorporated edits into the SEBT application to align with the VDSS data cleansing process. Your verification report will show fatal errors or warning errors for any data that did not align with SEBT requirements as outlined in the file layout and specifications. Fatal errors had to be corrected before the file could progress.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VDSS does find errors during the cleansing process that were not identified earlier, those edits and corresponding error messages will be added to the SEBT application for future collection windows.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VDSS identifies errors that cannot be corrected by VDOE with available data or formatting, the LEA contact for the SEBT application will be notified. If the ERR report must be sent to the LEA, it will be sent via the secure SSWS dropbox to the LEA contact identified by the SSWS account manager in the ERA – make sure it is the correct person who can receive critical information about the SEBT collection and take timely action, as needed.</a:t>
            </a:r>
          </a:p>
          <a:p>
            <a:pPr marL="171450" indent="-171450">
              <a:buFont typeface="Arial" panose="020B0604020202020204" pitchFamily="34" charset="0"/>
              <a:buChar char="•"/>
            </a:pPr>
            <a:endParaRPr lang="en-US" dirty="0"/>
          </a:p>
          <a:p>
            <a:r>
              <a:rPr lang="en-US" dirty="0"/>
              <a:t> </a:t>
            </a:r>
            <a:endParaRPr lang="en-US" baseline="0" dirty="0"/>
          </a:p>
        </p:txBody>
      </p:sp>
      <p:sp>
        <p:nvSpPr>
          <p:cNvPr id="4" name="Slide Number Placeholder 3">
            <a:extLst>
              <a:ext uri="{FF2B5EF4-FFF2-40B4-BE49-F238E27FC236}">
                <a16:creationId xmlns:a16="http://schemas.microsoft.com/office/drawing/2014/main" id="{7927451E-01EE-D0D5-1FBA-E02931804E81}"/>
              </a:ext>
            </a:extLst>
          </p:cNvPr>
          <p:cNvSpPr>
            <a:spLocks noGrp="1"/>
          </p:cNvSpPr>
          <p:nvPr>
            <p:ph type="sldNum" sz="quarter" idx="10"/>
          </p:nvPr>
        </p:nvSpPr>
        <p:spPr/>
        <p:txBody>
          <a:bodyPr/>
          <a:lstStyle/>
          <a:p>
            <a:fld id="{40DDDA28-A9E5-470C-8A90-D17729306CEC}" type="slidenum">
              <a:rPr lang="en-US" smtClean="0"/>
              <a:t>47</a:t>
            </a:fld>
            <a:endParaRPr lang="en-US"/>
          </a:p>
        </p:txBody>
      </p:sp>
    </p:spTree>
    <p:extLst>
      <p:ext uri="{BB962C8B-B14F-4D97-AF65-F5344CB8AC3E}">
        <p14:creationId xmlns:p14="http://schemas.microsoft.com/office/powerpoint/2010/main" val="3746074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During the FIRST collection window, April 15-28, every file LEAs submit will be consolidated with all other LEA records and transmitted to VDSS.</a:t>
            </a:r>
          </a:p>
          <a:p>
            <a:endParaRPr lang="en-US" dirty="0"/>
          </a:p>
          <a:p>
            <a:r>
              <a:rPr lang="en-US" dirty="0"/>
              <a:t>VDSS will conduct data cleansing and return a consolidated ERR report to VDOE. Any errors that cannot be corrected by VDOE will be referred to the LEA. </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date for VDSS acceptance of VDOE data has not passed, VDOE will re-open the LEA’s collection window. The LEA will edit the errored data and make a resubmission. The VDOE post submission cycle will restart.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date for VDSS acceptance of VDOE data has passed, individual student errored records will be corrected by the LEA and included in the LEA file for the next collection window. Those errored records will not receive benefits on the issuance date for the First collection.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48</a:t>
            </a:fld>
            <a:endParaRPr lang="en-US"/>
          </a:p>
        </p:txBody>
      </p:sp>
    </p:spTree>
    <p:extLst>
      <p:ext uri="{BB962C8B-B14F-4D97-AF65-F5344CB8AC3E}">
        <p14:creationId xmlns:p14="http://schemas.microsoft.com/office/powerpoint/2010/main" val="2153147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What’s the plan- how do I get started?</a:t>
            </a:r>
          </a:p>
          <a:p>
            <a:endParaRPr lang="en-US" dirty="0"/>
          </a:p>
          <a:p>
            <a:r>
              <a:rPr lang="en-US" dirty="0"/>
              <a:t>Here are some ideas for what you can do now to be ready for SEBT file creation and SEBT success.</a:t>
            </a:r>
          </a:p>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49</a:t>
            </a:fld>
            <a:endParaRPr lang="en-US"/>
          </a:p>
        </p:txBody>
      </p:sp>
    </p:spTree>
    <p:extLst>
      <p:ext uri="{BB962C8B-B14F-4D97-AF65-F5344CB8AC3E}">
        <p14:creationId xmlns:p14="http://schemas.microsoft.com/office/powerpoint/2010/main" val="333801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Summer EBT Eligible Student Collection was created to:</a:t>
            </a:r>
          </a:p>
          <a:p>
            <a:pPr lvl="1"/>
            <a:r>
              <a:rPr lang="en-US" dirty="0"/>
              <a:t>Streamline data collection, align with VDOE data collections</a:t>
            </a:r>
          </a:p>
          <a:p>
            <a:pPr lvl="1"/>
            <a:endParaRPr lang="en-US" dirty="0"/>
          </a:p>
          <a:p>
            <a:pPr lvl="0"/>
            <a:r>
              <a:rPr lang="en-US" dirty="0"/>
              <a:t>This is your data story.</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Your data story is read by others, and as it is read, decisions are made on a local, state-wide, and even federal level. There are so many others who need your datasets including parents, taxpayers, other school divisions, and companies, to name a few.  </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578169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312738"/>
            <a:ext cx="4391025" cy="2470150"/>
          </a:xfrm>
        </p:spPr>
      </p:sp>
      <p:sp>
        <p:nvSpPr>
          <p:cNvPr id="3" name="Notes Placeholder 2"/>
          <p:cNvSpPr>
            <a:spLocks noGrp="1"/>
          </p:cNvSpPr>
          <p:nvPr>
            <p:ph type="body" idx="1"/>
          </p:nvPr>
        </p:nvSpPr>
        <p:spPr>
          <a:xfrm>
            <a:off x="960120" y="2861264"/>
            <a:ext cx="7680960" cy="3539538"/>
          </a:xfrm>
        </p:spPr>
        <p:txBody>
          <a:bodyPr/>
          <a:lstStyle/>
          <a:p>
            <a:r>
              <a:rPr lang="en-US" dirty="0"/>
              <a:t>Engage your partners at school and in the community to support SUN </a:t>
            </a:r>
            <a:r>
              <a:rPr lang="en-US" dirty="0" err="1"/>
              <a:t>Bucks.</a:t>
            </a:r>
            <a:r>
              <a:rPr lang="en-US" dirty="0"/>
              <a:t> Frequent communication about SUN Bucks with LEA and school staff, parents, guardians and community partners will help awareness and readiness for SEBT data collection and all that happens after. </a:t>
            </a:r>
          </a:p>
          <a:p>
            <a:r>
              <a:rPr lang="en-US" dirty="0"/>
              <a:t>SUN Meals and SUN Bucks work hand in hand to provide nutritious meals and food to children during the summer, a time food insecurity usually increases. Creating energy and excitement for all SUN programs can help to reduce hunger and improve student outcomes.</a:t>
            </a:r>
          </a:p>
        </p:txBody>
      </p:sp>
      <p:sp>
        <p:nvSpPr>
          <p:cNvPr id="4" name="Slide Number Placeholder 3"/>
          <p:cNvSpPr>
            <a:spLocks noGrp="1"/>
          </p:cNvSpPr>
          <p:nvPr>
            <p:ph type="sldNum" sz="quarter" idx="10"/>
          </p:nvPr>
        </p:nvSpPr>
        <p:spPr/>
        <p:txBody>
          <a:bodyPr/>
          <a:lstStyle/>
          <a:p>
            <a:fld id="{40DDDA28-A9E5-470C-8A90-D17729306CEC}" type="slidenum">
              <a:rPr lang="en-US" smtClean="0"/>
              <a:t>50</a:t>
            </a:fld>
            <a:endParaRPr lang="en-US"/>
          </a:p>
        </p:txBody>
      </p:sp>
    </p:spTree>
    <p:extLst>
      <p:ext uri="{BB962C8B-B14F-4D97-AF65-F5344CB8AC3E}">
        <p14:creationId xmlns:p14="http://schemas.microsoft.com/office/powerpoint/2010/main" val="3554755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303213"/>
            <a:ext cx="4387850" cy="2468562"/>
          </a:xfrm>
        </p:spPr>
      </p:sp>
      <p:sp>
        <p:nvSpPr>
          <p:cNvPr id="3" name="Notes Placeholder 2"/>
          <p:cNvSpPr>
            <a:spLocks noGrp="1"/>
          </p:cNvSpPr>
          <p:nvPr>
            <p:ph type="body" idx="1"/>
          </p:nvPr>
        </p:nvSpPr>
        <p:spPr>
          <a:xfrm>
            <a:off x="960120" y="3037198"/>
            <a:ext cx="7680960" cy="3363604"/>
          </a:xfrm>
        </p:spPr>
        <p:txBody>
          <a:bodyPr/>
          <a:lstStyle/>
          <a:p>
            <a:r>
              <a:rPr lang="en-US" dirty="0"/>
              <a:t>LEAs have shared these ideas for what they did to improve data quality, increase awareness, and reduce phone calls to schools and other contacts about SUN Bucks concerns. </a:t>
            </a:r>
          </a:p>
        </p:txBody>
      </p:sp>
      <p:sp>
        <p:nvSpPr>
          <p:cNvPr id="4" name="Slide Number Placeholder 3"/>
          <p:cNvSpPr>
            <a:spLocks noGrp="1"/>
          </p:cNvSpPr>
          <p:nvPr>
            <p:ph type="sldNum" sz="quarter" idx="5"/>
          </p:nvPr>
        </p:nvSpPr>
        <p:spPr/>
        <p:txBody>
          <a:bodyPr/>
          <a:lstStyle/>
          <a:p>
            <a:fld id="{40DDDA28-A9E5-470C-8A90-D17729306CEC}" type="slidenum">
              <a:rPr lang="en-US" smtClean="0"/>
              <a:t>51</a:t>
            </a:fld>
            <a:endParaRPr lang="en-US"/>
          </a:p>
        </p:txBody>
      </p:sp>
    </p:spTree>
    <p:extLst>
      <p:ext uri="{BB962C8B-B14F-4D97-AF65-F5344CB8AC3E}">
        <p14:creationId xmlns:p14="http://schemas.microsoft.com/office/powerpoint/2010/main" val="583324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This slide is a summary of FAQs about SUN Bucks and benefit related concerns – how much, where the benefit will be issued, and when. </a:t>
            </a:r>
          </a:p>
          <a:p>
            <a:r>
              <a:rPr lang="en-US" dirty="0"/>
              <a:t>All household and community questions should be directed to VDSS – SUN Bucks website is now live year-round with FAQs and a link for households to submit questions. The downloadable SEBT application form is available on the website and a new, online SEBT application may be available to households in May, stay tuned. </a:t>
            </a:r>
          </a:p>
          <a:p>
            <a:endParaRPr lang="en-US" dirty="0"/>
          </a:p>
          <a:p>
            <a:r>
              <a:rPr lang="en-US" dirty="0"/>
              <a:t>The call center will open in mid-June to take SEBT applications by phone and answer household questions. The local DSS offices (LDSS) will also receive broadcast messages from VDSS about Virginia SUN Bucks and should be prepared to answer household questions. </a:t>
            </a:r>
          </a:p>
          <a:p>
            <a:endParaRPr lang="en-US" dirty="0"/>
          </a:p>
          <a:p>
            <a:r>
              <a:rPr lang="en-US" dirty="0"/>
              <a:t>Schools and school divisions do not have the information or the responsibility to answer questions about SUN Bucks benefits for eligible households. </a:t>
            </a:r>
          </a:p>
        </p:txBody>
      </p:sp>
      <p:sp>
        <p:nvSpPr>
          <p:cNvPr id="4" name="Slide Number Placeholder 3"/>
          <p:cNvSpPr>
            <a:spLocks noGrp="1"/>
          </p:cNvSpPr>
          <p:nvPr>
            <p:ph type="sldNum" sz="quarter" idx="5"/>
          </p:nvPr>
        </p:nvSpPr>
        <p:spPr/>
        <p:txBody>
          <a:bodyPr/>
          <a:lstStyle/>
          <a:p>
            <a:fld id="{40DDDA28-A9E5-470C-8A90-D17729306CEC}" type="slidenum">
              <a:rPr lang="en-US" smtClean="0"/>
              <a:t>52</a:t>
            </a:fld>
            <a:endParaRPr lang="en-US"/>
          </a:p>
        </p:txBody>
      </p:sp>
    </p:spTree>
    <p:extLst>
      <p:ext uri="{BB962C8B-B14F-4D97-AF65-F5344CB8AC3E}">
        <p14:creationId xmlns:p14="http://schemas.microsoft.com/office/powerpoint/2010/main" val="670865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How can LEAs get information to VDSS about specific household issues after benefits are issued - The SEBT LEA inquiry mailbox for LEAs only will be active beginning in May/June for the period after benefits are first issued to households in June through the end of the SY 2025-2026 operational period.</a:t>
            </a:r>
          </a:p>
          <a:p>
            <a:r>
              <a:rPr lang="en-US" dirty="0"/>
              <a:t>Only LEA staff with responsibility for answering questions from households or providing information like address or parent/guardian name correction should use this email address. If a household contacts you, had a change of address and didn’t receive their SUN Bucks card, this is the email for the school division SNP administrator to use to notify VDSS so they can make a correction. Changes to a parent/guardian submitted for a specific child can also be reported to VDSS </a:t>
            </a:r>
            <a:r>
              <a:rPr lang="en-US" dirty="0" err="1"/>
              <a:t>va</a:t>
            </a:r>
            <a:r>
              <a:rPr lang="en-US" dirty="0"/>
              <a:t> this mailbox.</a:t>
            </a:r>
          </a:p>
          <a:p>
            <a:r>
              <a:rPr lang="en-US" dirty="0"/>
              <a:t>Questions about the SEBT Eligible Student Data Collection process and file should NOT be sent to this VDSS email account. </a:t>
            </a:r>
            <a:br>
              <a:rPr lang="en-US" dirty="0"/>
            </a:br>
            <a:r>
              <a:rPr lang="en-US" dirty="0"/>
              <a:t>Contact VDOE at ResultsHelp@doe.virginia.gov for file creation, submission, and file error questions.</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53</a:t>
            </a:fld>
            <a:endParaRPr lang="en-US"/>
          </a:p>
        </p:txBody>
      </p:sp>
    </p:spTree>
    <p:extLst>
      <p:ext uri="{BB962C8B-B14F-4D97-AF65-F5344CB8AC3E}">
        <p14:creationId xmlns:p14="http://schemas.microsoft.com/office/powerpoint/2010/main" val="1172433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1413" y="276225"/>
            <a:ext cx="4387850" cy="2468563"/>
          </a:xfrm>
        </p:spPr>
      </p:sp>
      <p:sp>
        <p:nvSpPr>
          <p:cNvPr id="3" name="Notes Placeholder 2"/>
          <p:cNvSpPr>
            <a:spLocks noGrp="1"/>
          </p:cNvSpPr>
          <p:nvPr>
            <p:ph type="body" idx="1"/>
          </p:nvPr>
        </p:nvSpPr>
        <p:spPr>
          <a:xfrm>
            <a:off x="765667" y="2744361"/>
            <a:ext cx="7875416" cy="3656443"/>
          </a:xfrm>
        </p:spPr>
        <p:txBody>
          <a:bodyPr/>
          <a:lstStyle/>
          <a:p>
            <a:r>
              <a:rPr lang="en-US" dirty="0"/>
              <a:t>This list of tools for SEBT communication is another resource for LEAs in successful promotion of SUN Bucks </a:t>
            </a:r>
          </a:p>
        </p:txBody>
      </p:sp>
      <p:sp>
        <p:nvSpPr>
          <p:cNvPr id="4" name="Slide Number Placeholder 3"/>
          <p:cNvSpPr>
            <a:spLocks noGrp="1"/>
          </p:cNvSpPr>
          <p:nvPr>
            <p:ph type="sldNum" sz="quarter" idx="5"/>
          </p:nvPr>
        </p:nvSpPr>
        <p:spPr/>
        <p:txBody>
          <a:bodyPr/>
          <a:lstStyle/>
          <a:p>
            <a:fld id="{40DDDA28-A9E5-470C-8A90-D17729306CEC}" type="slidenum">
              <a:rPr lang="en-US" smtClean="0"/>
              <a:t>54</a:t>
            </a:fld>
            <a:endParaRPr lang="en-US"/>
          </a:p>
        </p:txBody>
      </p:sp>
    </p:spTree>
    <p:extLst>
      <p:ext uri="{BB962C8B-B14F-4D97-AF65-F5344CB8AC3E}">
        <p14:creationId xmlns:p14="http://schemas.microsoft.com/office/powerpoint/2010/main" val="3482046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A3A2-AFD8-A48B-342A-11DEAA60B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1A6F4-615B-5E91-9D87-42B95327CAC3}"/>
              </a:ext>
            </a:extLst>
          </p:cNvPr>
          <p:cNvSpPr>
            <a:spLocks noGrp="1" noRot="1" noChangeAspect="1"/>
          </p:cNvSpPr>
          <p:nvPr>
            <p:ph type="sldImg"/>
          </p:nvPr>
        </p:nvSpPr>
        <p:spPr>
          <a:xfrm>
            <a:off x="2582863" y="368300"/>
            <a:ext cx="4387850" cy="2468563"/>
          </a:xfrm>
        </p:spPr>
      </p:sp>
      <p:sp>
        <p:nvSpPr>
          <p:cNvPr id="3" name="Notes Placeholder 2">
            <a:extLst>
              <a:ext uri="{FF2B5EF4-FFF2-40B4-BE49-F238E27FC236}">
                <a16:creationId xmlns:a16="http://schemas.microsoft.com/office/drawing/2014/main" id="{E3272E6A-2B75-BA1E-9723-E61576A12222}"/>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59E7B423-5046-B26C-8CED-F99DB6C09314}"/>
              </a:ext>
            </a:extLst>
          </p:cNvPr>
          <p:cNvSpPr>
            <a:spLocks noGrp="1"/>
          </p:cNvSpPr>
          <p:nvPr>
            <p:ph type="sldNum" sz="quarter" idx="10"/>
          </p:nvPr>
        </p:nvSpPr>
        <p:spPr/>
        <p:txBody>
          <a:bodyPr/>
          <a:lstStyle/>
          <a:p>
            <a:fld id="{40DDDA28-A9E5-470C-8A90-D17729306CEC}" type="slidenum">
              <a:rPr lang="en-US" smtClean="0"/>
              <a:t>55</a:t>
            </a:fld>
            <a:endParaRPr lang="en-US"/>
          </a:p>
        </p:txBody>
      </p:sp>
    </p:spTree>
    <p:extLst>
      <p:ext uri="{BB962C8B-B14F-4D97-AF65-F5344CB8AC3E}">
        <p14:creationId xmlns:p14="http://schemas.microsoft.com/office/powerpoint/2010/main" val="2328277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Action Items:</a:t>
            </a:r>
          </a:p>
          <a:p>
            <a:endParaRPr lang="en-US" dirty="0"/>
          </a:p>
          <a:p>
            <a:r>
              <a:rPr lang="en-US" dirty="0"/>
              <a:t>Review resources.</a:t>
            </a:r>
          </a:p>
          <a:p>
            <a:r>
              <a:rPr lang="en-US" dirty="0"/>
              <a:t>Submit SEBT addendum. – SNP administrator download the SY2025-2026 addendum to the Agreement from SNPWeb&gt;Download Forms&gt;Addendums. Route to Superintendent for signature. Upload </a:t>
            </a:r>
            <a:r>
              <a:rPr lang="en-US" dirty="0" err="1"/>
              <a:t>igned</a:t>
            </a:r>
            <a:r>
              <a:rPr lang="en-US" dirty="0"/>
              <a:t> SBET addendum SY2025-2026 Application Packet, Attachments List. </a:t>
            </a:r>
          </a:p>
          <a:p>
            <a:r>
              <a:rPr lang="en-US" dirty="0"/>
              <a:t>Get your SSWS permissions</a:t>
            </a:r>
          </a:p>
          <a:p>
            <a:r>
              <a:rPr lang="en-US" dirty="0"/>
              <a:t>Lock in dates on your calendar for file development, editing, and data validation.</a:t>
            </a:r>
          </a:p>
          <a:p>
            <a:r>
              <a:rPr lang="en-US" dirty="0"/>
              <a:t>Submit first Summer EBT SY 2025-2026 data file when the window opens April 15.</a:t>
            </a:r>
          </a:p>
          <a:p>
            <a:r>
              <a:rPr lang="en-US" dirty="0"/>
              <a:t>Final, error free records must be submitted to VDOE by COB April 28 for review and transmission to VDSS May 1. Benefit issuance will begin June 22. .</a:t>
            </a:r>
          </a:p>
          <a:p>
            <a:endParaRPr lang="en-US" dirty="0"/>
          </a:p>
          <a:p>
            <a:r>
              <a:rPr lang="en-US" dirty="0"/>
              <a:t>Put up your feet, get a drink of water, and congratulate yourselves for a job well done.</a:t>
            </a:r>
          </a:p>
        </p:txBody>
      </p:sp>
      <p:sp>
        <p:nvSpPr>
          <p:cNvPr id="4" name="Slide Number Placeholder 3"/>
          <p:cNvSpPr>
            <a:spLocks noGrp="1"/>
          </p:cNvSpPr>
          <p:nvPr>
            <p:ph type="sldNum" sz="quarter" idx="5"/>
          </p:nvPr>
        </p:nvSpPr>
        <p:spPr/>
        <p:txBody>
          <a:bodyPr/>
          <a:lstStyle/>
          <a:p>
            <a:fld id="{40DDDA28-A9E5-470C-8A90-D17729306CEC}" type="slidenum">
              <a:rPr lang="en-US" smtClean="0"/>
              <a:t>56</a:t>
            </a:fld>
            <a:endParaRPr lang="en-US"/>
          </a:p>
        </p:txBody>
      </p:sp>
    </p:spTree>
    <p:extLst>
      <p:ext uri="{BB962C8B-B14F-4D97-AF65-F5344CB8AC3E}">
        <p14:creationId xmlns:p14="http://schemas.microsoft.com/office/powerpoint/2010/main" val="2675942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r>
              <a:rPr lang="en-US" dirty="0"/>
              <a:t>Please type any remaining questions in the Q&amp;A box…</a:t>
            </a:r>
          </a:p>
        </p:txBody>
      </p:sp>
      <p:sp>
        <p:nvSpPr>
          <p:cNvPr id="4" name="Slide Number Placeholder 3"/>
          <p:cNvSpPr>
            <a:spLocks noGrp="1"/>
          </p:cNvSpPr>
          <p:nvPr>
            <p:ph type="sldNum" sz="quarter" idx="10"/>
          </p:nvPr>
        </p:nvSpPr>
        <p:spPr/>
        <p:txBody>
          <a:bodyPr/>
          <a:lstStyle/>
          <a:p>
            <a:fld id="{40DDDA28-A9E5-470C-8A90-D17729306CEC}" type="slidenum">
              <a:rPr lang="en-US" smtClean="0"/>
              <a:t>57</a:t>
            </a:fld>
            <a:endParaRPr lang="en-US"/>
          </a:p>
        </p:txBody>
      </p:sp>
    </p:spTree>
    <p:extLst>
      <p:ext uri="{BB962C8B-B14F-4D97-AF65-F5344CB8AC3E}">
        <p14:creationId xmlns:p14="http://schemas.microsoft.com/office/powerpoint/2010/main" val="1042303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DDA28-A9E5-470C-8A90-D17729306C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385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368300"/>
            <a:ext cx="43878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554">
              <a:defRPr/>
            </a:pPr>
            <a:fld id="{40DDDA28-A9E5-470C-8A90-D17729306CEC}" type="slidenum">
              <a:rPr lang="en-US">
                <a:solidFill>
                  <a:prstClr val="black"/>
                </a:solidFill>
                <a:latin typeface="Calibri" panose="020F0502020204030204"/>
              </a:rPr>
              <a:pPr defTabSz="966554">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27116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C23B-EF9F-6730-BF29-B1E54451E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B69E6-3E68-D4C5-8407-767138E5DF59}"/>
              </a:ext>
            </a:extLst>
          </p:cNvPr>
          <p:cNvSpPr>
            <a:spLocks noGrp="1" noRot="1" noChangeAspect="1"/>
          </p:cNvSpPr>
          <p:nvPr>
            <p:ph type="sldImg"/>
          </p:nvPr>
        </p:nvSpPr>
        <p:spPr>
          <a:xfrm>
            <a:off x="2582863" y="368300"/>
            <a:ext cx="4387850" cy="2468563"/>
          </a:xfrm>
        </p:spPr>
      </p:sp>
      <p:sp>
        <p:nvSpPr>
          <p:cNvPr id="3" name="Notes Placeholder 2">
            <a:extLst>
              <a:ext uri="{FF2B5EF4-FFF2-40B4-BE49-F238E27FC236}">
                <a16:creationId xmlns:a16="http://schemas.microsoft.com/office/drawing/2014/main" id="{5AFB4C58-4594-E5EC-F9AE-FB592DECF6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A1D18F-CACE-ADDE-1186-2755EFA924BB}"/>
              </a:ext>
            </a:extLst>
          </p:cNvPr>
          <p:cNvSpPr>
            <a:spLocks noGrp="1"/>
          </p:cNvSpPr>
          <p:nvPr>
            <p:ph type="sldNum" sz="quarter" idx="5"/>
          </p:nvPr>
        </p:nvSpPr>
        <p:spPr/>
        <p:txBody>
          <a:bodyPr/>
          <a:lstStyle/>
          <a:p>
            <a:fld id="{40DDDA28-A9E5-470C-8A90-D17729306CEC}" type="slidenum">
              <a:rPr lang="en-US" smtClean="0"/>
              <a:t>6</a:t>
            </a:fld>
            <a:endParaRPr lang="en-US"/>
          </a:p>
        </p:txBody>
      </p:sp>
    </p:spTree>
    <p:extLst>
      <p:ext uri="{BB962C8B-B14F-4D97-AF65-F5344CB8AC3E}">
        <p14:creationId xmlns:p14="http://schemas.microsoft.com/office/powerpoint/2010/main" val="42704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1ADD1-CB92-BC54-5270-9FA429A09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2A7B5-AC01-4ACB-ED32-62B3393D8990}"/>
              </a:ext>
            </a:extLst>
          </p:cNvPr>
          <p:cNvSpPr>
            <a:spLocks noGrp="1" noRot="1" noChangeAspect="1"/>
          </p:cNvSpPr>
          <p:nvPr>
            <p:ph type="sldImg"/>
          </p:nvPr>
        </p:nvSpPr>
        <p:spPr>
          <a:xfrm>
            <a:off x="2582863" y="368300"/>
            <a:ext cx="4387850" cy="2468563"/>
          </a:xfrm>
        </p:spPr>
      </p:sp>
      <p:sp>
        <p:nvSpPr>
          <p:cNvPr id="3" name="Notes Placeholder 2">
            <a:extLst>
              <a:ext uri="{FF2B5EF4-FFF2-40B4-BE49-F238E27FC236}">
                <a16:creationId xmlns:a16="http://schemas.microsoft.com/office/drawing/2014/main" id="{2AF08784-2162-42EB-C7AD-96087B27F3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92BAFB-58CC-FD36-DA0A-68B3DEE3665B}"/>
              </a:ext>
            </a:extLst>
          </p:cNvPr>
          <p:cNvSpPr>
            <a:spLocks noGrp="1"/>
          </p:cNvSpPr>
          <p:nvPr>
            <p:ph type="sldNum" sz="quarter" idx="5"/>
          </p:nvPr>
        </p:nvSpPr>
        <p:spPr/>
        <p:txBody>
          <a:bodyPr/>
          <a:lstStyle/>
          <a:p>
            <a:fld id="{40DDDA28-A9E5-470C-8A90-D17729306CEC}" type="slidenum">
              <a:rPr lang="en-US" smtClean="0"/>
              <a:t>7</a:t>
            </a:fld>
            <a:endParaRPr lang="en-US"/>
          </a:p>
        </p:txBody>
      </p:sp>
    </p:spTree>
    <p:extLst>
      <p:ext uri="{BB962C8B-B14F-4D97-AF65-F5344CB8AC3E}">
        <p14:creationId xmlns:p14="http://schemas.microsoft.com/office/powerpoint/2010/main" val="165820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Access to the Application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your local SSWS Account or back-up Account Manager if you need assistance with the following:</a:t>
            </a:r>
          </a:p>
          <a:p>
            <a:r>
              <a:rPr lang="en-US" sz="1200" kern="1200" dirty="0">
                <a:solidFill>
                  <a:schemeClr val="tx1"/>
                </a:solidFill>
                <a:effectLst/>
                <a:latin typeface="+mn-lt"/>
                <a:ea typeface="+mn-ea"/>
                <a:cs typeface="+mn-cs"/>
              </a:rPr>
              <a:t>1. Assigning the SEBT application contact in ERA</a:t>
            </a:r>
          </a:p>
          <a:p>
            <a:r>
              <a:rPr lang="en-US" sz="1200" kern="1200" dirty="0">
                <a:solidFill>
                  <a:schemeClr val="tx1"/>
                </a:solidFill>
                <a:effectLst/>
                <a:latin typeface="+mn-lt"/>
                <a:ea typeface="+mn-ea"/>
                <a:cs typeface="+mn-cs"/>
              </a:rPr>
              <a:t>a)       This is critical for VDOE to contact the correct person with important updates</a:t>
            </a:r>
          </a:p>
          <a:p>
            <a:r>
              <a:rPr lang="en-US" sz="1200" kern="1200" dirty="0">
                <a:solidFill>
                  <a:schemeClr val="tx1"/>
                </a:solidFill>
                <a:effectLst/>
                <a:latin typeface="+mn-lt"/>
                <a:ea typeface="+mn-ea"/>
                <a:cs typeface="+mn-cs"/>
              </a:rPr>
              <a:t>2. Determining rights and privileges to the SEBT application</a:t>
            </a:r>
          </a:p>
          <a:p>
            <a:r>
              <a:rPr lang="en-US" sz="1200" kern="1200" dirty="0">
                <a:solidFill>
                  <a:schemeClr val="tx1"/>
                </a:solidFill>
                <a:effectLst/>
                <a:latin typeface="+mn-lt"/>
                <a:ea typeface="+mn-ea"/>
                <a:cs typeface="+mn-cs"/>
              </a:rPr>
              <a:t>a)       This includes setting up the SEBT collection managers, local approvers, and rights to submit the data or access reports</a:t>
            </a:r>
          </a:p>
          <a:p>
            <a:r>
              <a:rPr lang="en-US" sz="1200" kern="1200" dirty="0">
                <a:solidFill>
                  <a:schemeClr val="tx1"/>
                </a:solidFill>
                <a:effectLst/>
                <a:latin typeface="+mn-lt"/>
                <a:ea typeface="+mn-ea"/>
                <a:cs typeface="+mn-cs"/>
              </a:rPr>
              <a:t>3. Establishing Superintendent Data Collection Approval (SDCA) account for Superintendent or Director</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a:p>
        </p:txBody>
      </p:sp>
    </p:spTree>
    <p:extLst>
      <p:ext uri="{BB962C8B-B14F-4D97-AF65-F5344CB8AC3E}">
        <p14:creationId xmlns:p14="http://schemas.microsoft.com/office/powerpoint/2010/main" val="295981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of various SEBT partners in each LEA. This is an LEA data collection, not a school nutrition program collection. </a:t>
            </a:r>
          </a:p>
          <a:p>
            <a:r>
              <a:rPr lang="en-US" dirty="0"/>
              <a:t>It requires leadership and file development by the data stewards to align with other student data submitted to DOE, such as the SRC. </a:t>
            </a:r>
          </a:p>
        </p:txBody>
      </p:sp>
      <p:sp>
        <p:nvSpPr>
          <p:cNvPr id="4" name="Slide Number Placeholder 3"/>
          <p:cNvSpPr>
            <a:spLocks noGrp="1"/>
          </p:cNvSpPr>
          <p:nvPr>
            <p:ph type="sldNum" sz="quarter" idx="5"/>
          </p:nvPr>
        </p:nvSpPr>
        <p:spPr/>
        <p:txBody>
          <a:bodyPr/>
          <a:lstStyle/>
          <a:p>
            <a:fld id="{40DDDA28-A9E5-470C-8A90-D17729306CEC}" type="slidenum">
              <a:rPr lang="en-US" smtClean="0"/>
              <a:t>9</a:t>
            </a:fld>
            <a:endParaRPr lang="en-US"/>
          </a:p>
        </p:txBody>
      </p:sp>
    </p:spTree>
    <p:extLst>
      <p:ext uri="{BB962C8B-B14F-4D97-AF65-F5344CB8AC3E}">
        <p14:creationId xmlns:p14="http://schemas.microsoft.com/office/powerpoint/2010/main" val="303529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57081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20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1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1484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36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53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6572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21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28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0361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144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29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70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62170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22.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2.emf"/><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emf"/></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61.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61.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hyperlink" Target="mailto:Lynne.Fellin@doe.virginia.gov" TargetMode="External"/><Relationship Id="rId4" Type="http://schemas.openxmlformats.org/officeDocument/2006/relationships/hyperlink" Target="mailto:resultshelp@doe.virginia.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73.sv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slides/_rels/slide5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diagramColors" Target="../diagrams/colors12.xml"/><Relationship Id="rId11" Type="http://schemas.openxmlformats.org/officeDocument/2006/relationships/image" Target="../media/image83.jpeg"/><Relationship Id="rId5" Type="http://schemas.openxmlformats.org/officeDocument/2006/relationships/diagramQuickStyle" Target="../diagrams/quickStyle12.xml"/><Relationship Id="rId10" Type="http://schemas.openxmlformats.org/officeDocument/2006/relationships/image" Target="../media/image82.png"/><Relationship Id="rId4" Type="http://schemas.openxmlformats.org/officeDocument/2006/relationships/diagramLayout" Target="../diagrams/layout12.xml"/><Relationship Id="rId9" Type="http://schemas.openxmlformats.org/officeDocument/2006/relationships/image" Target="../media/image85.svg"/></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mailto:sebtleainquiry@dss.virginia.gov"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virginiasunbucks.com/" TargetMode="External"/><Relationship Id="rId7"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8.sv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90.svg"/></Relationships>
</file>

<file path=ppt/slides/_rels/slide56.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5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58.xml"/><Relationship Id="rId7" Type="http://schemas.openxmlformats.org/officeDocument/2006/relationships/image" Target="../media/image94.sv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0" Type="http://schemas.openxmlformats.org/officeDocument/2006/relationships/image" Target="../media/image97.svg"/><Relationship Id="rId4" Type="http://schemas.openxmlformats.org/officeDocument/2006/relationships/image" Target="../media/image91.png"/><Relationship Id="rId9" Type="http://schemas.openxmlformats.org/officeDocument/2006/relationships/image" Target="../media/image9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3980"/>
            <a:ext cx="5576278" cy="3326791"/>
          </a:xfrm>
        </p:spPr>
        <p:txBody>
          <a:bodyPr>
            <a:normAutofit/>
          </a:bodyPr>
          <a:lstStyle/>
          <a:p>
            <a:pPr algn="l">
              <a:lnSpc>
                <a:spcPct val="80000"/>
              </a:lnSpc>
            </a:pPr>
            <a:r>
              <a:rPr lang="en-US" dirty="0"/>
              <a:t>Summer EBT </a:t>
            </a:r>
            <a:br>
              <a:rPr lang="en-US" dirty="0"/>
            </a:br>
            <a:r>
              <a:rPr lang="en-US" dirty="0"/>
              <a:t>SY </a:t>
            </a:r>
            <a:r>
              <a:rPr lang="en-US" b="1" dirty="0"/>
              <a:t>2025-2026</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
        <p:nvSpPr>
          <p:cNvPr id="5" name="Title 1">
            <a:extLst>
              <a:ext uri="{FF2B5EF4-FFF2-40B4-BE49-F238E27FC236}">
                <a16:creationId xmlns:a16="http://schemas.microsoft.com/office/drawing/2014/main" id="{0EE6BA0B-2088-377A-C658-715F770A1509}"/>
              </a:ext>
            </a:extLst>
          </p:cNvPr>
          <p:cNvSpPr txBox="1">
            <a:spLocks/>
          </p:cNvSpPr>
          <p:nvPr/>
        </p:nvSpPr>
        <p:spPr>
          <a:xfrm>
            <a:off x="838200" y="1130909"/>
            <a:ext cx="6662737"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small" baseline="0">
                <a:solidFill>
                  <a:schemeClr val="tx1"/>
                </a:solidFill>
                <a:latin typeface="+mj-lt"/>
                <a:ea typeface="+mj-ea"/>
                <a:cs typeface="+mj-cs"/>
              </a:defRPr>
            </a:lvl1pPr>
          </a:lstStyle>
          <a:p>
            <a:endParaRPr lang="en-US">
              <a:solidFill>
                <a:schemeClr val="accent1"/>
              </a:solidFill>
            </a:endParaRPr>
          </a:p>
        </p:txBody>
      </p:sp>
      <p:sp>
        <p:nvSpPr>
          <p:cNvPr id="6" name="Slide Number Placeholder 3">
            <a:extLst>
              <a:ext uri="{FF2B5EF4-FFF2-40B4-BE49-F238E27FC236}">
                <a16:creationId xmlns:a16="http://schemas.microsoft.com/office/drawing/2014/main" id="{1DB0BA98-B0F2-DF5C-0D3B-8000762D84A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02BAA-C61A-4A39-BDF1-4340D572B82C}" type="slidenum">
              <a:rPr lang="en-US" smtClean="0">
                <a:solidFill>
                  <a:schemeClr val="accent1"/>
                </a:solidFill>
              </a:rPr>
              <a:pPr/>
              <a:t>1</a:t>
            </a:fld>
            <a:endParaRPr lang="en-US">
              <a:solidFill>
                <a:schemeClr val="accent1"/>
              </a:solidFill>
            </a:endParaRPr>
          </a:p>
        </p:txBody>
      </p:sp>
      <p:pic>
        <p:nvPicPr>
          <p:cNvPr id="8" name="Picture 7" descr="A picture containing person, child, indoor, child&#10;&#10;AI-generated content may be incorrect.">
            <a:extLst>
              <a:ext uri="{FF2B5EF4-FFF2-40B4-BE49-F238E27FC236}">
                <a16:creationId xmlns:a16="http://schemas.microsoft.com/office/drawing/2014/main" id="{7B7895D8-5C88-C138-0C19-1DC1B0C989A4}"/>
              </a:ext>
            </a:extLst>
          </p:cNvPr>
          <p:cNvPicPr>
            <a:picLocks noChangeAspect="1"/>
          </p:cNvPicPr>
          <p:nvPr/>
        </p:nvPicPr>
        <p:blipFill>
          <a:blip r:embed="rId3">
            <a:alphaModFix amt="50000"/>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6200"/>
                    </a14:imgEffect>
                    <a14:imgEffect>
                      <a14:saturation sat="50000"/>
                    </a14:imgEffect>
                  </a14:imgLayer>
                </a14:imgProps>
              </a:ext>
            </a:extLst>
          </a:blip>
          <a:srcRect l="5499" r="6182"/>
          <a:stretch>
            <a:fillRect/>
          </a:stretch>
        </p:blipFill>
        <p:spPr>
          <a:xfrm>
            <a:off x="5836097" y="0"/>
            <a:ext cx="6350000" cy="6858000"/>
          </a:xfrm>
          <a:prstGeom prst="rect">
            <a:avLst/>
          </a:prstGeom>
        </p:spPr>
      </p:pic>
      <p:pic>
        <p:nvPicPr>
          <p:cNvPr id="9" name="Picture 8">
            <a:extLst>
              <a:ext uri="{FF2B5EF4-FFF2-40B4-BE49-F238E27FC236}">
                <a16:creationId xmlns:a16="http://schemas.microsoft.com/office/drawing/2014/main" id="{E9978973-9BB1-7FCA-A108-0DF2D3D906F4}"/>
              </a:ext>
            </a:extLst>
          </p:cNvPr>
          <p:cNvPicPr>
            <a:picLocks noChangeAspect="1"/>
          </p:cNvPicPr>
          <p:nvPr/>
        </p:nvPicPr>
        <p:blipFill>
          <a:blip r:embed="rId5"/>
          <a:stretch>
            <a:fillRect/>
          </a:stretch>
        </p:blipFill>
        <p:spPr>
          <a:xfrm>
            <a:off x="-142788" y="5829299"/>
            <a:ext cx="3899317" cy="892175"/>
          </a:xfrm>
          <a:prstGeom prst="rect">
            <a:avLst/>
          </a:prstGeom>
        </p:spPr>
      </p:pic>
      <p:sp>
        <p:nvSpPr>
          <p:cNvPr id="10" name="Subtitle 2">
            <a:extLst>
              <a:ext uri="{FF2B5EF4-FFF2-40B4-BE49-F238E27FC236}">
                <a16:creationId xmlns:a16="http://schemas.microsoft.com/office/drawing/2014/main" id="{1C5117AA-C034-CBA6-49C0-943DC51A0A6E}"/>
              </a:ext>
            </a:extLst>
          </p:cNvPr>
          <p:cNvSpPr txBox="1">
            <a:spLocks/>
          </p:cNvSpPr>
          <p:nvPr/>
        </p:nvSpPr>
        <p:spPr>
          <a:xfrm>
            <a:off x="97996" y="4897262"/>
            <a:ext cx="4225119" cy="2253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1"/>
                </a:solidFill>
                <a:cs typeface="Times New Roman" panose="02020603050405020304" pitchFamily="18" charset="0"/>
              </a:rPr>
              <a:t>Lynne A. Fellin, SNS</a:t>
            </a:r>
          </a:p>
          <a:p>
            <a:pPr marL="0" indent="0">
              <a:spcBef>
                <a:spcPts val="0"/>
              </a:spcBef>
              <a:buNone/>
            </a:pPr>
            <a:r>
              <a:rPr lang="en-US" sz="2400" dirty="0">
                <a:solidFill>
                  <a:schemeClr val="tx1"/>
                </a:solidFill>
                <a:cs typeface="Times New Roman" panose="02020603050405020304" pitchFamily="18" charset="0"/>
              </a:rPr>
              <a:t>Associate Director, SCNP </a:t>
            </a:r>
            <a:br>
              <a:rPr lang="en-US" sz="2400" dirty="0">
                <a:solidFill>
                  <a:schemeClr val="tx1"/>
                </a:solidFill>
                <a:cs typeface="Times New Roman" panose="02020603050405020304" pitchFamily="18" charset="0"/>
              </a:rPr>
            </a:br>
            <a:endParaRPr lang="en-US" sz="2400" dirty="0">
              <a:solidFill>
                <a:schemeClr val="tx1"/>
              </a:solidFill>
              <a:cs typeface="Times New Roman" panose="02020603050405020304" pitchFamily="18" charset="0"/>
            </a:endParaRPr>
          </a:p>
        </p:txBody>
      </p:sp>
      <p:pic>
        <p:nvPicPr>
          <p:cNvPr id="3" name="Picture 2">
            <a:extLst>
              <a:ext uri="{FF2B5EF4-FFF2-40B4-BE49-F238E27FC236}">
                <a16:creationId xmlns:a16="http://schemas.microsoft.com/office/drawing/2014/main" id="{59467B93-6C10-5814-5DDB-AD9FD41B8590}"/>
              </a:ext>
            </a:extLst>
          </p:cNvPr>
          <p:cNvPicPr>
            <a:picLocks noChangeAspect="1"/>
          </p:cNvPicPr>
          <p:nvPr/>
        </p:nvPicPr>
        <p:blipFill>
          <a:blip r:embed="rId6"/>
          <a:stretch>
            <a:fillRect/>
          </a:stretch>
        </p:blipFill>
        <p:spPr>
          <a:xfrm>
            <a:off x="3956470" y="5970383"/>
            <a:ext cx="1565588" cy="751092"/>
          </a:xfrm>
          <a:prstGeom prst="rect">
            <a:avLst/>
          </a:prstGeom>
        </p:spPr>
      </p:pic>
    </p:spTree>
    <p:extLst>
      <p:ext uri="{BB962C8B-B14F-4D97-AF65-F5344CB8AC3E}">
        <p14:creationId xmlns:p14="http://schemas.microsoft.com/office/powerpoint/2010/main" val="4697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3347400" y="1870176"/>
            <a:ext cx="8650333" cy="2852737"/>
          </a:xfrm>
        </p:spPr>
        <p:txBody>
          <a:bodyPr>
            <a:normAutofit/>
          </a:bodyPr>
          <a:lstStyle/>
          <a:p>
            <a:r>
              <a:rPr lang="en-US" sz="5400" b="1" dirty="0"/>
              <a:t>Student Eligibility </a:t>
            </a:r>
            <a:br>
              <a:rPr lang="en-US" sz="5400" b="1" dirty="0"/>
            </a:br>
            <a:r>
              <a:rPr lang="en-US" sz="5400" b="1" dirty="0"/>
              <a:t>for Summer EBT</a:t>
            </a:r>
          </a:p>
        </p:txBody>
      </p:sp>
      <p:pic>
        <p:nvPicPr>
          <p:cNvPr id="5" name="Graphic 4" descr="School girl outline">
            <a:extLst>
              <a:ext uri="{FF2B5EF4-FFF2-40B4-BE49-F238E27FC236}">
                <a16:creationId xmlns:a16="http://schemas.microsoft.com/office/drawing/2014/main" id="{F92CB5DC-01FA-8A2D-281C-A8B53F38A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63" y="1266141"/>
            <a:ext cx="4535154" cy="4535154"/>
          </a:xfrm>
          <a:prstGeom prst="rect">
            <a:avLst/>
          </a:prstGeom>
        </p:spPr>
      </p:pic>
    </p:spTree>
    <p:custDataLst>
      <p:tags r:id="rId1"/>
    </p:custDataLst>
    <p:extLst>
      <p:ext uri="{BB962C8B-B14F-4D97-AF65-F5344CB8AC3E}">
        <p14:creationId xmlns:p14="http://schemas.microsoft.com/office/powerpoint/2010/main" val="20616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1DC4-0B10-DFDB-A382-B050BB616CEF}"/>
              </a:ext>
            </a:extLst>
          </p:cNvPr>
          <p:cNvSpPr>
            <a:spLocks noGrp="1"/>
          </p:cNvSpPr>
          <p:nvPr>
            <p:ph type="title"/>
          </p:nvPr>
        </p:nvSpPr>
        <p:spPr/>
        <p:txBody>
          <a:bodyPr/>
          <a:lstStyle/>
          <a:p>
            <a:r>
              <a:rPr lang="en-US"/>
              <a:t>Who Will Receive the Benefit?</a:t>
            </a:r>
          </a:p>
        </p:txBody>
      </p:sp>
      <p:sp>
        <p:nvSpPr>
          <p:cNvPr id="3" name="Slide Number Placeholder 2">
            <a:extLst>
              <a:ext uri="{FF2B5EF4-FFF2-40B4-BE49-F238E27FC236}">
                <a16:creationId xmlns:a16="http://schemas.microsoft.com/office/drawing/2014/main" id="{295894F4-B7D4-39BA-9857-7C6F3C06D217}"/>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4" name="Content Placeholder 3">
            <a:extLst>
              <a:ext uri="{FF2B5EF4-FFF2-40B4-BE49-F238E27FC236}">
                <a16:creationId xmlns:a16="http://schemas.microsoft.com/office/drawing/2014/main" id="{A6AC8CAB-0F8E-06E6-F7B8-2B731D35EEC6}"/>
              </a:ext>
            </a:extLst>
          </p:cNvPr>
          <p:cNvSpPr>
            <a:spLocks noGrp="1"/>
          </p:cNvSpPr>
          <p:nvPr>
            <p:ph idx="1"/>
          </p:nvPr>
        </p:nvSpPr>
        <p:spPr/>
        <p:txBody>
          <a:bodyPr/>
          <a:lstStyle/>
          <a:p>
            <a:pPr>
              <a:lnSpc>
                <a:spcPct val="100000"/>
              </a:lnSpc>
            </a:pPr>
            <a:r>
              <a:rPr lang="en-US">
                <a:solidFill>
                  <a:srgbClr val="1A4480"/>
                </a:solidFill>
              </a:rPr>
              <a:t>Children who applied for and receive any of the benefits listed below:</a:t>
            </a:r>
          </a:p>
          <a:p>
            <a:pPr marL="914400" lvl="1" indent="-457200">
              <a:lnSpc>
                <a:spcPct val="100000"/>
              </a:lnSpc>
              <a:buFont typeface="+mj-lt"/>
              <a:buAutoNum type="arabicPeriod"/>
            </a:pPr>
            <a:r>
              <a:rPr lang="en-US" sz="2800">
                <a:solidFill>
                  <a:srgbClr val="1A4480"/>
                </a:solidFill>
              </a:rPr>
              <a:t>Supplemental Nutrition Assistance Program (SNAP)</a:t>
            </a:r>
          </a:p>
          <a:p>
            <a:pPr marL="914400" lvl="1" indent="-457200">
              <a:lnSpc>
                <a:spcPct val="100000"/>
              </a:lnSpc>
              <a:buFont typeface="+mj-lt"/>
              <a:buAutoNum type="arabicPeriod"/>
            </a:pPr>
            <a:r>
              <a:rPr lang="en-US" sz="2800">
                <a:solidFill>
                  <a:srgbClr val="1A4480"/>
                </a:solidFill>
              </a:rPr>
              <a:t>Temporary Assistance for Needy Families (TANF)</a:t>
            </a:r>
          </a:p>
          <a:p>
            <a:pPr marL="914400" lvl="1" indent="-457200">
              <a:lnSpc>
                <a:spcPct val="100000"/>
              </a:lnSpc>
              <a:buFont typeface="+mj-lt"/>
              <a:buAutoNum type="arabicPeriod"/>
            </a:pPr>
            <a:r>
              <a:rPr lang="en-US" sz="2800">
                <a:solidFill>
                  <a:srgbClr val="1A4480"/>
                </a:solidFill>
              </a:rPr>
              <a:t>Medicaid Income Eligible Free or Reduced-Price</a:t>
            </a:r>
          </a:p>
          <a:p>
            <a:pPr marL="914400" lvl="1" indent="-457200">
              <a:lnSpc>
                <a:spcPct val="100000"/>
              </a:lnSpc>
              <a:buFont typeface="+mj-lt"/>
              <a:buAutoNum type="arabicPeriod"/>
            </a:pPr>
            <a:r>
              <a:rPr lang="en-US" sz="2800">
                <a:solidFill>
                  <a:srgbClr val="1A4480"/>
                </a:solidFill>
              </a:rPr>
              <a:t>Categorical Eligibility: Homeless, Head Start, etc.</a:t>
            </a:r>
          </a:p>
          <a:p>
            <a:pPr marL="914400" lvl="1" indent="-457200">
              <a:lnSpc>
                <a:spcPct val="100000"/>
              </a:lnSpc>
              <a:buFont typeface="+mj-lt"/>
              <a:buAutoNum type="arabicPeriod"/>
            </a:pPr>
            <a:r>
              <a:rPr lang="en-US" sz="2800">
                <a:solidFill>
                  <a:srgbClr val="1A4480"/>
                </a:solidFill>
              </a:rPr>
              <a:t>Free or Reduced-Price Meal Application</a:t>
            </a:r>
          </a:p>
          <a:p>
            <a:pPr marL="457200" lvl="1" indent="0">
              <a:lnSpc>
                <a:spcPct val="100000"/>
              </a:lnSpc>
              <a:buNone/>
            </a:pPr>
            <a:endParaRPr lang="en-US" sz="2800"/>
          </a:p>
        </p:txBody>
      </p:sp>
      <p:sp>
        <p:nvSpPr>
          <p:cNvPr id="5" name="Google Shape;240;p36">
            <a:extLst>
              <a:ext uri="{FF2B5EF4-FFF2-40B4-BE49-F238E27FC236}">
                <a16:creationId xmlns:a16="http://schemas.microsoft.com/office/drawing/2014/main" id="{CC80DEB1-C1D0-9225-FCE5-EC4C8AACAEA5}"/>
              </a:ext>
            </a:extLst>
          </p:cNvPr>
          <p:cNvSpPr txBox="1"/>
          <p:nvPr/>
        </p:nvSpPr>
        <p:spPr>
          <a:xfrm>
            <a:off x="0" y="4687843"/>
            <a:ext cx="12192000" cy="1186138"/>
          </a:xfrm>
          <a:prstGeom prst="rect">
            <a:avLst/>
          </a:prstGeom>
          <a:solidFill>
            <a:schemeClr val="accent2"/>
          </a:solidFill>
          <a:ln>
            <a:noFill/>
          </a:ln>
        </p:spPr>
        <p:txBody>
          <a:bodyPr spcFirstLastPara="1" wrap="square" lIns="822960" tIns="91425" rIns="4206240" bIns="91425" anchor="ctr" anchorCtr="0">
            <a:noAutofit/>
          </a:bodyPr>
          <a:lstStyle/>
          <a:p>
            <a:pPr marL="0" lvl="0" indent="0" rtl="0">
              <a:lnSpc>
                <a:spcPct val="85000"/>
              </a:lnSpc>
              <a:spcBef>
                <a:spcPts val="0"/>
              </a:spcBef>
              <a:spcAft>
                <a:spcPts val="0"/>
              </a:spcAft>
              <a:buNone/>
            </a:pPr>
            <a:r>
              <a:rPr lang="en-US" sz="2400" b="1" i="1">
                <a:solidFill>
                  <a:schemeClr val="bg1"/>
                </a:solidFill>
                <a:ea typeface="Montserrat Medium"/>
                <a:cs typeface="Montserrat Medium"/>
                <a:sym typeface="Montserrat Medium"/>
              </a:rPr>
              <a:t>Students enrolled in an NSLP school who are not determined eligible by one of these methods will have an alternative way to apply for SEBT through the VDSS.</a:t>
            </a:r>
            <a:endParaRPr sz="2400" b="1" i="1">
              <a:solidFill>
                <a:schemeClr val="bg1"/>
              </a:solidFill>
              <a:ea typeface="Montserrat Medium"/>
              <a:cs typeface="Montserrat Medium"/>
              <a:sym typeface="Montserrat Medium"/>
            </a:endParaRPr>
          </a:p>
        </p:txBody>
      </p:sp>
      <p:pic>
        <p:nvPicPr>
          <p:cNvPr id="10" name="Picture 9" descr="Mother and child picking apples">
            <a:extLst>
              <a:ext uri="{FF2B5EF4-FFF2-40B4-BE49-F238E27FC236}">
                <a16:creationId xmlns:a16="http://schemas.microsoft.com/office/drawing/2014/main" id="{1949E766-27BC-2841-8E3B-0DD2273179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20" r="14148"/>
          <a:stretch/>
        </p:blipFill>
        <p:spPr>
          <a:xfrm>
            <a:off x="8610600" y="3269516"/>
            <a:ext cx="3380490" cy="3269396"/>
          </a:xfrm>
          <a:prstGeom prst="ellipse">
            <a:avLst/>
          </a:prstGeom>
        </p:spPr>
      </p:pic>
    </p:spTree>
    <p:extLst>
      <p:ext uri="{BB962C8B-B14F-4D97-AF65-F5344CB8AC3E}">
        <p14:creationId xmlns:p14="http://schemas.microsoft.com/office/powerpoint/2010/main" val="261117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060326-C01E-1FBF-2E5D-83D4A999185E}"/>
              </a:ext>
            </a:extLst>
          </p:cNvPr>
          <p:cNvSpPr>
            <a:spLocks noGrp="1"/>
          </p:cNvSpPr>
          <p:nvPr>
            <p:ph type="title"/>
          </p:nvPr>
        </p:nvSpPr>
        <p:spPr/>
        <p:txBody>
          <a:bodyPr/>
          <a:lstStyle/>
          <a:p>
            <a:r>
              <a:rPr lang="en-US"/>
              <a:t>Student Eligibility</a:t>
            </a:r>
          </a:p>
        </p:txBody>
      </p:sp>
      <p:sp>
        <p:nvSpPr>
          <p:cNvPr id="6" name="Text Placeholder 5">
            <a:extLst>
              <a:ext uri="{FF2B5EF4-FFF2-40B4-BE49-F238E27FC236}">
                <a16:creationId xmlns:a16="http://schemas.microsoft.com/office/drawing/2014/main" id="{34D5EB54-A553-32D9-5B24-5A1186AFE938}"/>
              </a:ext>
            </a:extLst>
          </p:cNvPr>
          <p:cNvSpPr>
            <a:spLocks noGrp="1"/>
          </p:cNvSpPr>
          <p:nvPr>
            <p:ph type="body" idx="1"/>
          </p:nvPr>
        </p:nvSpPr>
        <p:spPr>
          <a:xfrm>
            <a:off x="638355" y="1507197"/>
            <a:ext cx="5157787" cy="659736"/>
          </a:xfrm>
        </p:spPr>
        <p:txBody>
          <a:bodyPr>
            <a:normAutofit/>
          </a:bodyPr>
          <a:lstStyle/>
          <a:p>
            <a:r>
              <a:rPr lang="en-US" sz="3600"/>
              <a:t>CEP Schools</a:t>
            </a:r>
          </a:p>
        </p:txBody>
      </p:sp>
      <p:sp>
        <p:nvSpPr>
          <p:cNvPr id="7" name="Content Placeholder 6">
            <a:extLst>
              <a:ext uri="{FF2B5EF4-FFF2-40B4-BE49-F238E27FC236}">
                <a16:creationId xmlns:a16="http://schemas.microsoft.com/office/drawing/2014/main" id="{8DF04BA3-EAF8-8725-C97D-99F608D8EC10}"/>
              </a:ext>
            </a:extLst>
          </p:cNvPr>
          <p:cNvSpPr>
            <a:spLocks noGrp="1"/>
          </p:cNvSpPr>
          <p:nvPr>
            <p:ph sz="half" idx="2"/>
          </p:nvPr>
        </p:nvSpPr>
        <p:spPr>
          <a:xfrm>
            <a:off x="638355" y="2166933"/>
            <a:ext cx="5796951" cy="3685227"/>
          </a:xfrm>
        </p:spPr>
        <p:txBody>
          <a:bodyPr>
            <a:normAutofit lnSpcReduction="10000"/>
          </a:bodyPr>
          <a:lstStyle/>
          <a:p>
            <a:r>
              <a:rPr lang="en-US" b="1" dirty="0">
                <a:solidFill>
                  <a:srgbClr val="1A4480"/>
                </a:solidFill>
              </a:rPr>
              <a:t>Students determined free eligible </a:t>
            </a:r>
            <a:r>
              <a:rPr lang="en-US" sz="1800" b="1" dirty="0">
                <a:solidFill>
                  <a:srgbClr val="1A4480"/>
                </a:solidFill>
              </a:rPr>
              <a:t>(</a:t>
            </a:r>
            <a:r>
              <a:rPr lang="en-US" sz="1800" b="1" i="1" dirty="0">
                <a:solidFill>
                  <a:srgbClr val="1A4480"/>
                </a:solidFill>
              </a:rPr>
              <a:t>identified students)</a:t>
            </a:r>
          </a:p>
          <a:p>
            <a:pPr lvl="1"/>
            <a:r>
              <a:rPr lang="en-US" dirty="0">
                <a:solidFill>
                  <a:srgbClr val="1A4480"/>
                </a:solidFill>
              </a:rPr>
              <a:t>Free by direct certification</a:t>
            </a:r>
          </a:p>
          <a:p>
            <a:pPr lvl="1"/>
            <a:r>
              <a:rPr lang="en-US" dirty="0">
                <a:solidFill>
                  <a:srgbClr val="1A4480"/>
                </a:solidFill>
              </a:rPr>
              <a:t>Free by categorical eligibility</a:t>
            </a:r>
          </a:p>
          <a:p>
            <a:pPr lvl="2"/>
            <a:r>
              <a:rPr lang="en-US" dirty="0">
                <a:solidFill>
                  <a:srgbClr val="1A4480"/>
                </a:solidFill>
              </a:rPr>
              <a:t>Homeless, migrant, runaway, foster care, and certain Head Start</a:t>
            </a:r>
          </a:p>
          <a:p>
            <a:r>
              <a:rPr lang="en-US" b="1" dirty="0">
                <a:solidFill>
                  <a:srgbClr val="1A4480"/>
                </a:solidFill>
              </a:rPr>
              <a:t>Students determined reduced-price  eligible</a:t>
            </a:r>
            <a:endParaRPr lang="en-US" b="1" i="1" dirty="0">
              <a:solidFill>
                <a:srgbClr val="1A4480"/>
              </a:solidFill>
            </a:endParaRPr>
          </a:p>
          <a:p>
            <a:pPr lvl="1"/>
            <a:r>
              <a:rPr lang="en-US" dirty="0">
                <a:solidFill>
                  <a:srgbClr val="1A4480"/>
                </a:solidFill>
              </a:rPr>
              <a:t>Reduced-price by direct certification (Medicaid Reduced-price)</a:t>
            </a:r>
          </a:p>
        </p:txBody>
      </p:sp>
      <p:sp>
        <p:nvSpPr>
          <p:cNvPr id="8" name="Text Placeholder 7">
            <a:extLst>
              <a:ext uri="{FF2B5EF4-FFF2-40B4-BE49-F238E27FC236}">
                <a16:creationId xmlns:a16="http://schemas.microsoft.com/office/drawing/2014/main" id="{D6AA1986-5B5D-EBFE-843E-D9AD7F91A8F5}"/>
              </a:ext>
            </a:extLst>
          </p:cNvPr>
          <p:cNvSpPr>
            <a:spLocks noGrp="1"/>
          </p:cNvSpPr>
          <p:nvPr>
            <p:ph type="body" sz="quarter" idx="3"/>
          </p:nvPr>
        </p:nvSpPr>
        <p:spPr>
          <a:xfrm>
            <a:off x="6689785" y="1507197"/>
            <a:ext cx="5183188" cy="659736"/>
          </a:xfrm>
        </p:spPr>
        <p:txBody>
          <a:bodyPr>
            <a:normAutofit/>
          </a:bodyPr>
          <a:lstStyle/>
          <a:p>
            <a:r>
              <a:rPr lang="en-US" sz="3600"/>
              <a:t>Non-CEP Schools</a:t>
            </a:r>
          </a:p>
        </p:txBody>
      </p:sp>
      <p:sp>
        <p:nvSpPr>
          <p:cNvPr id="9" name="Content Placeholder 8">
            <a:extLst>
              <a:ext uri="{FF2B5EF4-FFF2-40B4-BE49-F238E27FC236}">
                <a16:creationId xmlns:a16="http://schemas.microsoft.com/office/drawing/2014/main" id="{41AA895D-E89C-9B50-27BF-37450A90B78A}"/>
              </a:ext>
            </a:extLst>
          </p:cNvPr>
          <p:cNvSpPr>
            <a:spLocks noGrp="1"/>
          </p:cNvSpPr>
          <p:nvPr>
            <p:ph sz="quarter" idx="4"/>
          </p:nvPr>
        </p:nvSpPr>
        <p:spPr>
          <a:xfrm>
            <a:off x="6453997" y="2166933"/>
            <a:ext cx="5183188" cy="3406543"/>
          </a:xfrm>
        </p:spPr>
        <p:txBody>
          <a:bodyPr/>
          <a:lstStyle/>
          <a:p>
            <a:r>
              <a:rPr lang="en-US" b="1" dirty="0">
                <a:solidFill>
                  <a:srgbClr val="1A4480"/>
                </a:solidFill>
              </a:rPr>
              <a:t>Students determined free or reduced-price eligible</a:t>
            </a:r>
          </a:p>
          <a:p>
            <a:pPr lvl="1"/>
            <a:r>
              <a:rPr lang="en-US" dirty="0">
                <a:solidFill>
                  <a:srgbClr val="1A4480"/>
                </a:solidFill>
              </a:rPr>
              <a:t>Direct certification – free </a:t>
            </a:r>
            <a:r>
              <a:rPr lang="en-US" b="1" dirty="0">
                <a:solidFill>
                  <a:srgbClr val="1A4480"/>
                </a:solidFill>
              </a:rPr>
              <a:t>and</a:t>
            </a:r>
            <a:r>
              <a:rPr lang="en-US" dirty="0">
                <a:solidFill>
                  <a:srgbClr val="1A4480"/>
                </a:solidFill>
              </a:rPr>
              <a:t> reduced-price</a:t>
            </a:r>
          </a:p>
          <a:p>
            <a:pPr lvl="1"/>
            <a:r>
              <a:rPr lang="en-US" dirty="0">
                <a:solidFill>
                  <a:srgbClr val="1A4480"/>
                </a:solidFill>
              </a:rPr>
              <a:t>Free categorical eligibility</a:t>
            </a:r>
          </a:p>
          <a:p>
            <a:pPr lvl="1"/>
            <a:r>
              <a:rPr lang="en-US" dirty="0">
                <a:solidFill>
                  <a:srgbClr val="1A4480"/>
                </a:solidFill>
              </a:rPr>
              <a:t>Meal applications – free and reduced-price by income or case number</a:t>
            </a:r>
          </a:p>
        </p:txBody>
      </p:sp>
      <p:sp>
        <p:nvSpPr>
          <p:cNvPr id="3" name="Slide Number Placeholder 2">
            <a:extLst>
              <a:ext uri="{FF2B5EF4-FFF2-40B4-BE49-F238E27FC236}">
                <a16:creationId xmlns:a16="http://schemas.microsoft.com/office/drawing/2014/main" id="{95853ABA-7281-29E5-C649-9D5D77D33904}"/>
              </a:ext>
            </a:extLst>
          </p:cNvPr>
          <p:cNvSpPr>
            <a:spLocks noGrp="1"/>
          </p:cNvSpPr>
          <p:nvPr>
            <p:ph type="sldNum" sz="quarter" idx="12"/>
          </p:nvPr>
        </p:nvSpPr>
        <p:spPr/>
        <p:txBody>
          <a:bodyPr/>
          <a:lstStyle/>
          <a:p>
            <a:fld id="{B2102BAA-C61A-4A39-BDF1-4340D572B82C}" type="slidenum">
              <a:rPr lang="en-US" smtClean="0"/>
              <a:t>12</a:t>
            </a:fld>
            <a:endParaRPr lang="en-US"/>
          </a:p>
        </p:txBody>
      </p:sp>
      <p:sp>
        <p:nvSpPr>
          <p:cNvPr id="10" name="Google Shape;240;p36">
            <a:extLst>
              <a:ext uri="{FF2B5EF4-FFF2-40B4-BE49-F238E27FC236}">
                <a16:creationId xmlns:a16="http://schemas.microsoft.com/office/drawing/2014/main" id="{0146104B-7F64-8D3A-F86F-678D22D703BD}"/>
              </a:ext>
            </a:extLst>
          </p:cNvPr>
          <p:cNvSpPr txBox="1"/>
          <p:nvPr/>
        </p:nvSpPr>
        <p:spPr>
          <a:xfrm>
            <a:off x="-1" y="6053384"/>
            <a:ext cx="12192001" cy="804615"/>
          </a:xfrm>
          <a:prstGeom prst="rect">
            <a:avLst/>
          </a:prstGeom>
          <a:solidFill>
            <a:schemeClr val="accent2"/>
          </a:solidFill>
          <a:ln>
            <a:noFill/>
          </a:ln>
        </p:spPr>
        <p:txBody>
          <a:bodyPr spcFirstLastPara="1" wrap="none" lIns="365760" tIns="91425" rIns="914400" bIns="91425" anchor="ctr" anchorCtr="0">
            <a:noAutofit/>
          </a:bodyPr>
          <a:lstStyle/>
          <a:p>
            <a:pPr marL="0" lvl="0" indent="0" algn="just" rtl="0">
              <a:lnSpc>
                <a:spcPct val="85000"/>
              </a:lnSpc>
              <a:spcBef>
                <a:spcPts val="0"/>
              </a:spcBef>
              <a:spcAft>
                <a:spcPts val="0"/>
              </a:spcAft>
              <a:buNone/>
            </a:pPr>
            <a:r>
              <a:rPr lang="en-US" sz="2400" b="1">
                <a:solidFill>
                  <a:schemeClr val="bg1"/>
                </a:solidFill>
                <a:ea typeface="Montserrat Medium"/>
                <a:cs typeface="Montserrat Medium"/>
                <a:sym typeface="Montserrat Medium"/>
              </a:rPr>
              <a:t>Data Source: </a:t>
            </a:r>
            <a:r>
              <a:rPr lang="en-US" sz="2400" b="1" i="1">
                <a:solidFill>
                  <a:schemeClr val="bg1"/>
                </a:solidFill>
                <a:ea typeface="Montserrat Medium"/>
                <a:cs typeface="Montserrat Medium"/>
                <a:sym typeface="Montserrat Medium"/>
              </a:rPr>
              <a:t>School Nutrition Program Free and Reduced-price Eligibility Software</a:t>
            </a:r>
            <a:endParaRPr sz="2400" b="1" i="1">
              <a:solidFill>
                <a:schemeClr val="bg1"/>
              </a:solidFill>
              <a:ea typeface="Montserrat Medium"/>
              <a:cs typeface="Montserrat Medium"/>
              <a:sym typeface="Montserrat Medium"/>
            </a:endParaRPr>
          </a:p>
        </p:txBody>
      </p:sp>
      <p:pic>
        <p:nvPicPr>
          <p:cNvPr id="2" name="Picture 1">
            <a:extLst>
              <a:ext uri="{FF2B5EF4-FFF2-40B4-BE49-F238E27FC236}">
                <a16:creationId xmlns:a16="http://schemas.microsoft.com/office/drawing/2014/main" id="{C3B4EFCD-2C85-0BCB-9B4B-1CFCC5E2EFFF}"/>
              </a:ext>
            </a:extLst>
          </p:cNvPr>
          <p:cNvPicPr>
            <a:picLocks noChangeAspect="1"/>
          </p:cNvPicPr>
          <p:nvPr/>
        </p:nvPicPr>
        <p:blipFill>
          <a:blip r:embed="rId3"/>
          <a:stretch>
            <a:fillRect/>
          </a:stretch>
        </p:blipFill>
        <p:spPr>
          <a:xfrm>
            <a:off x="6689785" y="3920490"/>
            <a:ext cx="4863859" cy="1543050"/>
          </a:xfrm>
          <a:prstGeom prst="rect">
            <a:avLst/>
          </a:prstGeom>
        </p:spPr>
      </p:pic>
    </p:spTree>
    <p:extLst>
      <p:ext uri="{BB962C8B-B14F-4D97-AF65-F5344CB8AC3E}">
        <p14:creationId xmlns:p14="http://schemas.microsoft.com/office/powerpoint/2010/main" val="26434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448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FDFEF6-0B5C-C3AE-B62C-E98DA6ADCDB0}"/>
              </a:ext>
            </a:extLst>
          </p:cNvPr>
          <p:cNvSpPr>
            <a:spLocks noGrp="1"/>
          </p:cNvSpPr>
          <p:nvPr>
            <p:ph type="sldNum" sz="quarter" idx="12"/>
          </p:nvPr>
        </p:nvSpPr>
        <p:spPr/>
        <p:txBody>
          <a:bodyPr/>
          <a:lstStyle/>
          <a:p>
            <a:fld id="{B2102BAA-C61A-4A39-BDF1-4340D572B82C}" type="slidenum">
              <a:rPr lang="en-US" smtClean="0"/>
              <a:t>13</a:t>
            </a:fld>
            <a:endParaRPr lang="en-US"/>
          </a:p>
        </p:txBody>
      </p:sp>
      <p:pic>
        <p:nvPicPr>
          <p:cNvPr id="8" name="Picture 7">
            <a:extLst>
              <a:ext uri="{FF2B5EF4-FFF2-40B4-BE49-F238E27FC236}">
                <a16:creationId xmlns:a16="http://schemas.microsoft.com/office/drawing/2014/main" id="{C8FD14B6-950B-96BF-583D-04B457665612}"/>
              </a:ext>
            </a:extLst>
          </p:cNvPr>
          <p:cNvPicPr>
            <a:picLocks noChangeAspect="1"/>
          </p:cNvPicPr>
          <p:nvPr/>
        </p:nvPicPr>
        <p:blipFill rotWithShape="1">
          <a:blip r:embed="rId3"/>
          <a:srcRect t="2811" b="2924"/>
          <a:stretch/>
        </p:blipFill>
        <p:spPr>
          <a:xfrm>
            <a:off x="0" y="-91440"/>
            <a:ext cx="12192000" cy="6949440"/>
          </a:xfrm>
          <a:prstGeom prst="rect">
            <a:avLst/>
          </a:prstGeom>
        </p:spPr>
      </p:pic>
      <p:sp>
        <p:nvSpPr>
          <p:cNvPr id="2" name="Arrow: Up 1">
            <a:extLst>
              <a:ext uri="{FF2B5EF4-FFF2-40B4-BE49-F238E27FC236}">
                <a16:creationId xmlns:a16="http://schemas.microsoft.com/office/drawing/2014/main" id="{8E4A6DCA-D3D0-F967-A814-CD45D7530765}"/>
              </a:ext>
            </a:extLst>
          </p:cNvPr>
          <p:cNvSpPr/>
          <p:nvPr/>
        </p:nvSpPr>
        <p:spPr>
          <a:xfrm>
            <a:off x="3288903" y="5739794"/>
            <a:ext cx="769038" cy="123311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DFF1C817-A0EF-4E06-E507-4BB24CC83453}"/>
              </a:ext>
            </a:extLst>
          </p:cNvPr>
          <p:cNvSpPr/>
          <p:nvPr/>
        </p:nvSpPr>
        <p:spPr>
          <a:xfrm>
            <a:off x="10450642" y="6538912"/>
            <a:ext cx="769038" cy="123311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ght fixture from a ceiling&#10;&#10;AI-generated content may be incorrect.">
            <a:extLst>
              <a:ext uri="{FF2B5EF4-FFF2-40B4-BE49-F238E27FC236}">
                <a16:creationId xmlns:a16="http://schemas.microsoft.com/office/drawing/2014/main" id="{DF5C7974-9E24-C0F4-2108-C7D4891B139B}"/>
              </a:ext>
            </a:extLst>
          </p:cNvPr>
          <p:cNvPicPr>
            <a:picLocks noChangeAspect="1"/>
          </p:cNvPicPr>
          <p:nvPr/>
        </p:nvPicPr>
        <p:blipFill>
          <a:blip r:embed="rId4"/>
          <a:stretch>
            <a:fillRect/>
          </a:stretch>
        </p:blipFill>
        <p:spPr>
          <a:xfrm rot="540089">
            <a:off x="9581573" y="560877"/>
            <a:ext cx="2194560" cy="2814032"/>
          </a:xfrm>
          <a:prstGeom prst="rect">
            <a:avLst/>
          </a:prstGeom>
        </p:spPr>
      </p:pic>
      <p:sp>
        <p:nvSpPr>
          <p:cNvPr id="9" name="TextBox 8">
            <a:extLst>
              <a:ext uri="{FF2B5EF4-FFF2-40B4-BE49-F238E27FC236}">
                <a16:creationId xmlns:a16="http://schemas.microsoft.com/office/drawing/2014/main" id="{0EA6D89F-05BC-6B32-C3ED-3EEA63656B14}"/>
              </a:ext>
            </a:extLst>
          </p:cNvPr>
          <p:cNvSpPr txBox="1"/>
          <p:nvPr/>
        </p:nvSpPr>
        <p:spPr>
          <a:xfrm rot="641390">
            <a:off x="9657353" y="1165109"/>
            <a:ext cx="2042999" cy="1384995"/>
          </a:xfrm>
          <a:prstGeom prst="rect">
            <a:avLst/>
          </a:prstGeom>
          <a:noFill/>
        </p:spPr>
        <p:txBody>
          <a:bodyPr wrap="square" rtlCol="0" anchor="ctr">
            <a:spAutoFit/>
          </a:bodyPr>
          <a:lstStyle/>
          <a:p>
            <a:pPr algn="ctr"/>
            <a:r>
              <a:rPr lang="en-US" sz="2800" b="1" dirty="0">
                <a:solidFill>
                  <a:srgbClr val="1A4480"/>
                </a:solidFill>
                <a:latin typeface="+mj-lt"/>
                <a:ea typeface="Calibri" panose="020F0502020204030204" pitchFamily="34" charset="0"/>
                <a:cs typeface="Calibri" panose="020F0502020204030204" pitchFamily="34" charset="0"/>
                <a:sym typeface="Montserrat Medium"/>
              </a:rPr>
              <a:t>CEP </a:t>
            </a:r>
          </a:p>
          <a:p>
            <a:pPr algn="ctr"/>
            <a:r>
              <a:rPr lang="en-US" sz="2800" b="1" dirty="0">
                <a:solidFill>
                  <a:srgbClr val="1A4480"/>
                </a:solidFill>
                <a:latin typeface="+mj-lt"/>
                <a:ea typeface="Calibri" panose="020F0502020204030204" pitchFamily="34" charset="0"/>
                <a:cs typeface="Calibri" panose="020F0502020204030204" pitchFamily="34" charset="0"/>
                <a:sym typeface="Montserrat Medium"/>
              </a:rPr>
              <a:t>vs. </a:t>
            </a:r>
          </a:p>
          <a:p>
            <a:pPr algn="ctr"/>
            <a:r>
              <a:rPr lang="en-US" sz="2800" b="1" dirty="0">
                <a:solidFill>
                  <a:srgbClr val="1A4480"/>
                </a:solidFill>
                <a:latin typeface="+mj-lt"/>
                <a:ea typeface="Calibri" panose="020F0502020204030204" pitchFamily="34" charset="0"/>
                <a:cs typeface="Calibri" panose="020F0502020204030204" pitchFamily="34" charset="0"/>
                <a:sym typeface="Montserrat Medium"/>
              </a:rPr>
              <a:t>Non-CEP</a:t>
            </a:r>
          </a:p>
        </p:txBody>
      </p:sp>
      <p:pic>
        <p:nvPicPr>
          <p:cNvPr id="6" name="Picture 5">
            <a:extLst>
              <a:ext uri="{FF2B5EF4-FFF2-40B4-BE49-F238E27FC236}">
                <a16:creationId xmlns:a16="http://schemas.microsoft.com/office/drawing/2014/main" id="{1DF9287C-F0EB-F178-BC12-73C46AA839FF}"/>
              </a:ext>
            </a:extLst>
          </p:cNvPr>
          <p:cNvPicPr>
            <a:picLocks noChangeAspect="1"/>
          </p:cNvPicPr>
          <p:nvPr/>
        </p:nvPicPr>
        <p:blipFill>
          <a:blip r:embed="rId5"/>
          <a:stretch>
            <a:fillRect/>
          </a:stretch>
        </p:blipFill>
        <p:spPr>
          <a:xfrm>
            <a:off x="171451" y="4827640"/>
            <a:ext cx="2410753" cy="912154"/>
          </a:xfrm>
          <a:prstGeom prst="rect">
            <a:avLst/>
          </a:prstGeom>
        </p:spPr>
      </p:pic>
      <p:pic>
        <p:nvPicPr>
          <p:cNvPr id="7" name="Picture 6">
            <a:extLst>
              <a:ext uri="{FF2B5EF4-FFF2-40B4-BE49-F238E27FC236}">
                <a16:creationId xmlns:a16="http://schemas.microsoft.com/office/drawing/2014/main" id="{A245779D-3882-1515-352A-35BBDAD0670C}"/>
              </a:ext>
            </a:extLst>
          </p:cNvPr>
          <p:cNvPicPr>
            <a:picLocks noChangeAspect="1"/>
          </p:cNvPicPr>
          <p:nvPr/>
        </p:nvPicPr>
        <p:blipFill>
          <a:blip r:embed="rId6"/>
          <a:stretch>
            <a:fillRect/>
          </a:stretch>
        </p:blipFill>
        <p:spPr>
          <a:xfrm>
            <a:off x="7346844" y="5792765"/>
            <a:ext cx="2354392" cy="1065236"/>
          </a:xfrm>
          <a:prstGeom prst="rect">
            <a:avLst/>
          </a:prstGeom>
        </p:spPr>
      </p:pic>
      <p:pic>
        <p:nvPicPr>
          <p:cNvPr id="10" name="Picture 9">
            <a:extLst>
              <a:ext uri="{FF2B5EF4-FFF2-40B4-BE49-F238E27FC236}">
                <a16:creationId xmlns:a16="http://schemas.microsoft.com/office/drawing/2014/main" id="{BD4C1713-893D-55AB-879C-4B82DBEFF26B}"/>
              </a:ext>
            </a:extLst>
          </p:cNvPr>
          <p:cNvPicPr>
            <a:picLocks noChangeAspect="1"/>
          </p:cNvPicPr>
          <p:nvPr/>
        </p:nvPicPr>
        <p:blipFill>
          <a:blip r:embed="rId7"/>
          <a:stretch>
            <a:fillRect/>
          </a:stretch>
        </p:blipFill>
        <p:spPr>
          <a:xfrm>
            <a:off x="5136540" y="4827640"/>
            <a:ext cx="2353260" cy="965125"/>
          </a:xfrm>
          <a:prstGeom prst="rect">
            <a:avLst/>
          </a:prstGeom>
        </p:spPr>
      </p:pic>
    </p:spTree>
    <p:extLst>
      <p:ext uri="{BB962C8B-B14F-4D97-AF65-F5344CB8AC3E}">
        <p14:creationId xmlns:p14="http://schemas.microsoft.com/office/powerpoint/2010/main" val="26858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FDFEF6-0B5C-C3AE-B62C-E98DA6ADCDB0}"/>
              </a:ext>
            </a:extLst>
          </p:cNvPr>
          <p:cNvSpPr>
            <a:spLocks noGrp="1"/>
          </p:cNvSpPr>
          <p:nvPr>
            <p:ph type="sldNum" sz="quarter" idx="12"/>
          </p:nvPr>
        </p:nvSpPr>
        <p:spPr/>
        <p:txBody>
          <a:bodyPr/>
          <a:lstStyle/>
          <a:p>
            <a:fld id="{B2102BAA-C61A-4A39-BDF1-4340D572B82C}" type="slidenum">
              <a:rPr lang="en-US" smtClean="0"/>
              <a:t>14</a:t>
            </a:fld>
            <a:endParaRPr lang="en-US"/>
          </a:p>
        </p:txBody>
      </p:sp>
      <p:pic>
        <p:nvPicPr>
          <p:cNvPr id="6" name="Picture 5">
            <a:extLst>
              <a:ext uri="{FF2B5EF4-FFF2-40B4-BE49-F238E27FC236}">
                <a16:creationId xmlns:a16="http://schemas.microsoft.com/office/drawing/2014/main" id="{07938ADC-1F77-0FBD-1446-8F6239DB26ED}"/>
              </a:ext>
            </a:extLst>
          </p:cNvPr>
          <p:cNvPicPr>
            <a:picLocks noChangeAspect="1"/>
          </p:cNvPicPr>
          <p:nvPr/>
        </p:nvPicPr>
        <p:blipFill rotWithShape="1">
          <a:blip r:embed="rId3"/>
          <a:srcRect t="1712" b="2492"/>
          <a:stretch/>
        </p:blipFill>
        <p:spPr>
          <a:xfrm>
            <a:off x="796290" y="444778"/>
            <a:ext cx="11395710" cy="6059527"/>
          </a:xfrm>
          <a:prstGeom prst="rect">
            <a:avLst/>
          </a:prstGeom>
        </p:spPr>
      </p:pic>
      <p:sp>
        <p:nvSpPr>
          <p:cNvPr id="3" name="Oval 2">
            <a:extLst>
              <a:ext uri="{FF2B5EF4-FFF2-40B4-BE49-F238E27FC236}">
                <a16:creationId xmlns:a16="http://schemas.microsoft.com/office/drawing/2014/main" id="{0D9A3D55-51BB-1D79-0949-D4E8887F06D3}"/>
              </a:ext>
            </a:extLst>
          </p:cNvPr>
          <p:cNvSpPr/>
          <p:nvPr/>
        </p:nvSpPr>
        <p:spPr>
          <a:xfrm>
            <a:off x="1040130" y="5299520"/>
            <a:ext cx="3023493" cy="1336865"/>
          </a:xfrm>
          <a:prstGeom prst="ellipse">
            <a:avLst/>
          </a:prstGeom>
          <a:noFill/>
          <a:ln w="635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A light fixture from a ceiling&#10;&#10;AI-generated content may be incorrect.">
            <a:extLst>
              <a:ext uri="{FF2B5EF4-FFF2-40B4-BE49-F238E27FC236}">
                <a16:creationId xmlns:a16="http://schemas.microsoft.com/office/drawing/2014/main" id="{36742327-CB40-460B-A621-5AAD99F10FAD}"/>
              </a:ext>
            </a:extLst>
          </p:cNvPr>
          <p:cNvPicPr>
            <a:picLocks noChangeAspect="1"/>
          </p:cNvPicPr>
          <p:nvPr/>
        </p:nvPicPr>
        <p:blipFill>
          <a:blip r:embed="rId4"/>
          <a:stretch>
            <a:fillRect/>
          </a:stretch>
        </p:blipFill>
        <p:spPr>
          <a:xfrm rot="21039639">
            <a:off x="123930" y="1201564"/>
            <a:ext cx="2080746" cy="2595561"/>
          </a:xfrm>
          <a:prstGeom prst="rect">
            <a:avLst/>
          </a:prstGeom>
        </p:spPr>
      </p:pic>
      <p:sp>
        <p:nvSpPr>
          <p:cNvPr id="9" name="TextBox 8">
            <a:extLst>
              <a:ext uri="{FF2B5EF4-FFF2-40B4-BE49-F238E27FC236}">
                <a16:creationId xmlns:a16="http://schemas.microsoft.com/office/drawing/2014/main" id="{78FADC0F-43E4-DC38-5D17-52044A0B1114}"/>
              </a:ext>
            </a:extLst>
          </p:cNvPr>
          <p:cNvSpPr txBox="1"/>
          <p:nvPr/>
        </p:nvSpPr>
        <p:spPr>
          <a:xfrm rot="21028077">
            <a:off x="222773" y="1638786"/>
            <a:ext cx="1867820" cy="1938992"/>
          </a:xfrm>
          <a:prstGeom prst="rect">
            <a:avLst/>
          </a:prstGeom>
          <a:noFill/>
        </p:spPr>
        <p:txBody>
          <a:bodyPr wrap="square" rtlCol="0" anchor="ctr">
            <a:spAutoFit/>
          </a:bodyPr>
          <a:lstStyle/>
          <a:p>
            <a:pPr algn="ctr"/>
            <a:r>
              <a:rPr lang="en-US" sz="2400" b="1" dirty="0">
                <a:solidFill>
                  <a:srgbClr val="1A4480"/>
                </a:solidFill>
                <a:latin typeface="Aptos" panose="020B0004020202020204" pitchFamily="34" charset="0"/>
              </a:rPr>
              <a:t>Not enrolled or attending an NSLP School</a:t>
            </a:r>
          </a:p>
        </p:txBody>
      </p:sp>
      <p:sp>
        <p:nvSpPr>
          <p:cNvPr id="2" name="Multiplication Sign 1">
            <a:extLst>
              <a:ext uri="{FF2B5EF4-FFF2-40B4-BE49-F238E27FC236}">
                <a16:creationId xmlns:a16="http://schemas.microsoft.com/office/drawing/2014/main" id="{39553F10-02D0-3535-FB6D-DB8A5341F5C3}"/>
              </a:ext>
            </a:extLst>
          </p:cNvPr>
          <p:cNvSpPr/>
          <p:nvPr/>
        </p:nvSpPr>
        <p:spPr>
          <a:xfrm>
            <a:off x="4411980" y="5299520"/>
            <a:ext cx="2514600" cy="1422947"/>
          </a:xfrm>
          <a:prstGeom prst="mathMultiply">
            <a:avLst/>
          </a:prstGeom>
          <a:noFill/>
          <a:ln w="635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0" name="Picture 9">
            <a:extLst>
              <a:ext uri="{FF2B5EF4-FFF2-40B4-BE49-F238E27FC236}">
                <a16:creationId xmlns:a16="http://schemas.microsoft.com/office/drawing/2014/main" id="{2AB77407-F8F8-1399-C189-8177CB106B27}"/>
              </a:ext>
            </a:extLst>
          </p:cNvPr>
          <p:cNvPicPr>
            <a:picLocks noChangeAspect="1"/>
          </p:cNvPicPr>
          <p:nvPr/>
        </p:nvPicPr>
        <p:blipFill>
          <a:blip r:embed="rId5"/>
          <a:stretch>
            <a:fillRect/>
          </a:stretch>
        </p:blipFill>
        <p:spPr>
          <a:xfrm>
            <a:off x="9201844" y="4068269"/>
            <a:ext cx="1560711" cy="1121761"/>
          </a:xfrm>
          <a:prstGeom prst="rect">
            <a:avLst/>
          </a:prstGeom>
        </p:spPr>
      </p:pic>
    </p:spTree>
    <p:extLst>
      <p:ext uri="{BB962C8B-B14F-4D97-AF65-F5344CB8AC3E}">
        <p14:creationId xmlns:p14="http://schemas.microsoft.com/office/powerpoint/2010/main" val="42197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D011C-02EE-7CE7-F8EC-880A7344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1AE88-73BD-7ED0-94FE-B356BF48E198}"/>
              </a:ext>
            </a:extLst>
          </p:cNvPr>
          <p:cNvSpPr>
            <a:spLocks noGrp="1"/>
          </p:cNvSpPr>
          <p:nvPr>
            <p:ph type="title"/>
          </p:nvPr>
        </p:nvSpPr>
        <p:spPr>
          <a:xfrm>
            <a:off x="3190641" y="2002631"/>
            <a:ext cx="10515600" cy="2852737"/>
          </a:xfrm>
        </p:spPr>
        <p:txBody>
          <a:bodyPr>
            <a:normAutofit/>
          </a:bodyPr>
          <a:lstStyle/>
          <a:p>
            <a:r>
              <a:rPr lang="en-US" sz="5400" b="1" dirty="0"/>
              <a:t>SEBT Collection Cycle</a:t>
            </a:r>
            <a:br>
              <a:rPr lang="en-US" sz="5400" b="1" dirty="0"/>
            </a:br>
            <a:r>
              <a:rPr lang="en-US" sz="5400" b="1" dirty="0"/>
              <a:t>and Responsibilities</a:t>
            </a:r>
          </a:p>
        </p:txBody>
      </p:sp>
      <p:sp>
        <p:nvSpPr>
          <p:cNvPr id="4" name="Slide Number Placeholder 3">
            <a:extLst>
              <a:ext uri="{FF2B5EF4-FFF2-40B4-BE49-F238E27FC236}">
                <a16:creationId xmlns:a16="http://schemas.microsoft.com/office/drawing/2014/main" id="{470AD85F-E585-F4C1-6909-C26A451FC753}"/>
              </a:ext>
            </a:extLst>
          </p:cNvPr>
          <p:cNvSpPr>
            <a:spLocks noGrp="1"/>
          </p:cNvSpPr>
          <p:nvPr>
            <p:ph type="sldNum" sz="quarter" idx="12"/>
          </p:nvPr>
        </p:nvSpPr>
        <p:spPr/>
        <p:txBody>
          <a:bodyPr/>
          <a:lstStyle/>
          <a:p>
            <a:fld id="{B2102BAA-C61A-4A39-BDF1-4340D572B82C}" type="slidenum">
              <a:rPr lang="en-US" smtClean="0"/>
              <a:t>15</a:t>
            </a:fld>
            <a:endParaRPr lang="en-US"/>
          </a:p>
        </p:txBody>
      </p:sp>
      <p:pic>
        <p:nvPicPr>
          <p:cNvPr id="5" name="Graphic 4" descr="Checklist outline">
            <a:extLst>
              <a:ext uri="{FF2B5EF4-FFF2-40B4-BE49-F238E27FC236}">
                <a16:creationId xmlns:a16="http://schemas.microsoft.com/office/drawing/2014/main" id="{A6D63D9C-F04B-02EE-5F25-7533B1CE48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869" y="1561968"/>
            <a:ext cx="4395891" cy="4395891"/>
          </a:xfrm>
          <a:prstGeom prst="rect">
            <a:avLst/>
          </a:prstGeom>
        </p:spPr>
      </p:pic>
    </p:spTree>
    <p:extLst>
      <p:ext uri="{BB962C8B-B14F-4D97-AF65-F5344CB8AC3E}">
        <p14:creationId xmlns:p14="http://schemas.microsoft.com/office/powerpoint/2010/main" val="15300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a:xfrm>
            <a:off x="48846" y="102733"/>
            <a:ext cx="3989758" cy="6773085"/>
          </a:xfrm>
        </p:spPr>
        <p:txBody>
          <a:bodyPr vert="horz" lIns="91440" tIns="45720" rIns="91440" bIns="45720" rtlCol="0" anchor="t">
            <a:normAutofit/>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SEBT Reporting Cycle</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SY 2025-2026</a:t>
            </a:r>
          </a:p>
        </p:txBody>
      </p:sp>
      <p:pic>
        <p:nvPicPr>
          <p:cNvPr id="13" name="Picture 12">
            <a:extLst>
              <a:ext uri="{FF2B5EF4-FFF2-40B4-BE49-F238E27FC236}">
                <a16:creationId xmlns:a16="http://schemas.microsoft.com/office/drawing/2014/main" id="{BED64CE3-EB7C-AF30-7A06-1C1C9906D48E}"/>
              </a:ext>
            </a:extLst>
          </p:cNvPr>
          <p:cNvPicPr>
            <a:picLocks noChangeAspect="1"/>
          </p:cNvPicPr>
          <p:nvPr/>
        </p:nvPicPr>
        <p:blipFill>
          <a:blip r:embed="rId3"/>
          <a:srcRect t="1" b="7381"/>
          <a:stretch>
            <a:fillRect/>
          </a:stretch>
        </p:blipFill>
        <p:spPr>
          <a:xfrm>
            <a:off x="4401504" y="167526"/>
            <a:ext cx="7427595" cy="5718333"/>
          </a:xfrm>
          <a:prstGeom prst="rect">
            <a:avLst/>
          </a:prstGeom>
          <a:ln w="25400">
            <a:solidFill>
              <a:schemeClr val="tx1"/>
            </a:solidFill>
          </a:ln>
        </p:spPr>
      </p:pic>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
        <p:nvSpPr>
          <p:cNvPr id="23" name="Google Shape;240;p36">
            <a:extLst>
              <a:ext uri="{FF2B5EF4-FFF2-40B4-BE49-F238E27FC236}">
                <a16:creationId xmlns:a16="http://schemas.microsoft.com/office/drawing/2014/main" id="{D1431516-CB63-11EE-4BCE-E6626AB69EA9}"/>
              </a:ext>
            </a:extLst>
          </p:cNvPr>
          <p:cNvSpPr txBox="1"/>
          <p:nvPr/>
        </p:nvSpPr>
        <p:spPr>
          <a:xfrm>
            <a:off x="-1" y="6053384"/>
            <a:ext cx="12192001" cy="804615"/>
          </a:xfrm>
          <a:prstGeom prst="rect">
            <a:avLst/>
          </a:prstGeom>
          <a:solidFill>
            <a:schemeClr val="accent2"/>
          </a:solidFill>
          <a:ln>
            <a:noFill/>
          </a:ln>
        </p:spPr>
        <p:txBody>
          <a:bodyPr spcFirstLastPara="1" wrap="none" lIns="365760" tIns="91425" rIns="914400" bIns="91425" anchor="ctr" anchorCtr="0">
            <a:noAutofit/>
          </a:bodyPr>
          <a:lstStyle/>
          <a:p>
            <a:pPr marL="0" lvl="0" indent="0" algn="just" rtl="0">
              <a:lnSpc>
                <a:spcPct val="85000"/>
              </a:lnSpc>
              <a:spcBef>
                <a:spcPts val="0"/>
              </a:spcBef>
              <a:spcAft>
                <a:spcPts val="0"/>
              </a:spcAft>
              <a:buNone/>
            </a:pPr>
            <a:r>
              <a:rPr lang="en-US" sz="2400" b="1">
                <a:solidFill>
                  <a:schemeClr val="bg1"/>
                </a:solidFill>
                <a:ea typeface="Montserrat Medium"/>
                <a:cs typeface="Montserrat Medium"/>
                <a:sym typeface="Montserrat Medium"/>
              </a:rPr>
              <a:t>Source: SEBT SY 2025-2026 Specifications, Appendix E </a:t>
            </a:r>
            <a:r>
              <a:rPr lang="en-US" sz="2400" b="1" i="1">
                <a:solidFill>
                  <a:schemeClr val="bg1"/>
                </a:solidFill>
                <a:ea typeface="Montserrat Medium"/>
                <a:cs typeface="Montserrat Medium"/>
                <a:sym typeface="Montserrat Medium"/>
              </a:rPr>
              <a:t>Data Collection Windows</a:t>
            </a:r>
            <a:r>
              <a:rPr lang="en-US" sz="2400" b="1">
                <a:solidFill>
                  <a:schemeClr val="bg1"/>
                </a:solidFill>
                <a:ea typeface="Montserrat Medium"/>
                <a:cs typeface="Montserrat Medium"/>
                <a:sym typeface="Montserrat Medium"/>
              </a:rPr>
              <a:t>…</a:t>
            </a:r>
            <a:endParaRPr sz="2400" b="1" i="1">
              <a:solidFill>
                <a:schemeClr val="bg1"/>
              </a:solidFill>
              <a:ea typeface="Montserrat Medium"/>
              <a:cs typeface="Montserrat Medium"/>
              <a:sym typeface="Montserrat Medium"/>
            </a:endParaRPr>
          </a:p>
        </p:txBody>
      </p:sp>
      <p:pic>
        <p:nvPicPr>
          <p:cNvPr id="25" name="Picture 24">
            <a:extLst>
              <a:ext uri="{FF2B5EF4-FFF2-40B4-BE49-F238E27FC236}">
                <a16:creationId xmlns:a16="http://schemas.microsoft.com/office/drawing/2014/main" id="{03991E84-725D-BE7D-992C-D80D6C9BB407}"/>
              </a:ext>
            </a:extLst>
          </p:cNvPr>
          <p:cNvPicPr>
            <a:picLocks noChangeAspect="1"/>
          </p:cNvPicPr>
          <p:nvPr/>
        </p:nvPicPr>
        <p:blipFill>
          <a:blip r:embed="rId4"/>
          <a:stretch>
            <a:fillRect/>
          </a:stretch>
        </p:blipFill>
        <p:spPr>
          <a:xfrm>
            <a:off x="609308" y="3437909"/>
            <a:ext cx="2286198" cy="2286198"/>
          </a:xfrm>
          <a:prstGeom prst="rect">
            <a:avLst/>
          </a:prstGeom>
        </p:spPr>
      </p:pic>
    </p:spTree>
    <p:extLst>
      <p:ext uri="{BB962C8B-B14F-4D97-AF65-F5344CB8AC3E}">
        <p14:creationId xmlns:p14="http://schemas.microsoft.com/office/powerpoint/2010/main" val="165844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C202-3C0B-2BD0-EE32-2E51BEC18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0A9AD-839D-3282-FE70-B9F8269E3487}"/>
              </a:ext>
            </a:extLst>
          </p:cNvPr>
          <p:cNvSpPr>
            <a:spLocks noGrp="1"/>
          </p:cNvSpPr>
          <p:nvPr>
            <p:ph type="title"/>
          </p:nvPr>
        </p:nvSpPr>
        <p:spPr/>
        <p:txBody>
          <a:bodyPr>
            <a:normAutofit/>
          </a:bodyPr>
          <a:lstStyle/>
          <a:p>
            <a:r>
              <a:rPr lang="en-US"/>
              <a:t>Reporting Guidelines</a:t>
            </a:r>
          </a:p>
        </p:txBody>
      </p:sp>
      <p:sp>
        <p:nvSpPr>
          <p:cNvPr id="3" name="Slide Number Placeholder 2">
            <a:extLst>
              <a:ext uri="{FF2B5EF4-FFF2-40B4-BE49-F238E27FC236}">
                <a16:creationId xmlns:a16="http://schemas.microsoft.com/office/drawing/2014/main" id="{ED7AB9C5-A173-B4F8-41CD-5B1CF2791B90}"/>
              </a:ext>
            </a:extLst>
          </p:cNvPr>
          <p:cNvSpPr>
            <a:spLocks noGrp="1"/>
          </p:cNvSpPr>
          <p:nvPr>
            <p:ph type="sldNum" sz="quarter" idx="12"/>
          </p:nvPr>
        </p:nvSpPr>
        <p:spPr/>
        <p:txBody>
          <a:bodyPr/>
          <a:lstStyle/>
          <a:p>
            <a:fld id="{B2102BAA-C61A-4A39-BDF1-4340D572B82C}" type="slidenum">
              <a:rPr lang="en-US" smtClean="0"/>
              <a:t>17</a:t>
            </a:fld>
            <a:endParaRPr lang="en-US"/>
          </a:p>
        </p:txBody>
      </p:sp>
      <p:sp>
        <p:nvSpPr>
          <p:cNvPr id="4" name="Content Placeholder 3">
            <a:extLst>
              <a:ext uri="{FF2B5EF4-FFF2-40B4-BE49-F238E27FC236}">
                <a16:creationId xmlns:a16="http://schemas.microsoft.com/office/drawing/2014/main" id="{53D9D33F-0216-AC76-0229-D17A8F257A34}"/>
              </a:ext>
            </a:extLst>
          </p:cNvPr>
          <p:cNvSpPr>
            <a:spLocks noGrp="1"/>
          </p:cNvSpPr>
          <p:nvPr>
            <p:ph idx="1"/>
          </p:nvPr>
        </p:nvSpPr>
        <p:spPr>
          <a:xfrm>
            <a:off x="838199" y="1458929"/>
            <a:ext cx="10824713" cy="5077337"/>
          </a:xfrm>
        </p:spPr>
        <p:txBody>
          <a:bodyPr>
            <a:normAutofit/>
          </a:bodyPr>
          <a:lstStyle/>
          <a:p>
            <a:r>
              <a:rPr lang="en-US">
                <a:solidFill>
                  <a:srgbClr val="1A4480"/>
                </a:solidFill>
              </a:rPr>
              <a:t>Report Eligible Students Only</a:t>
            </a:r>
          </a:p>
          <a:p>
            <a:r>
              <a:rPr lang="en-US">
                <a:solidFill>
                  <a:srgbClr val="1A4480"/>
                </a:solidFill>
              </a:rPr>
              <a:t>Follow the SEBT Eligible Student File Layout</a:t>
            </a:r>
          </a:p>
          <a:p>
            <a:pPr lvl="1"/>
            <a:r>
              <a:rPr lang="en-US">
                <a:solidFill>
                  <a:srgbClr val="1A4480"/>
                </a:solidFill>
              </a:rPr>
              <a:t>SEBT Eligible Student Data File Template for tab delimited flat file, if needed.</a:t>
            </a:r>
          </a:p>
          <a:p>
            <a:r>
              <a:rPr lang="en-US">
                <a:solidFill>
                  <a:srgbClr val="1A4480"/>
                </a:solidFill>
              </a:rPr>
              <a:t>SEBT Eligible Student Files Must Include Four Record Types:</a:t>
            </a:r>
          </a:p>
          <a:p>
            <a:pPr lvl="1"/>
            <a:r>
              <a:rPr lang="en-US">
                <a:solidFill>
                  <a:srgbClr val="1A4480"/>
                </a:solidFill>
              </a:rPr>
              <a:t>Header Record</a:t>
            </a:r>
          </a:p>
          <a:p>
            <a:pPr lvl="1"/>
            <a:r>
              <a:rPr lang="en-US">
                <a:solidFill>
                  <a:srgbClr val="1A4480"/>
                </a:solidFill>
              </a:rPr>
              <a:t>A Record</a:t>
            </a:r>
          </a:p>
          <a:p>
            <a:pPr lvl="1"/>
            <a:r>
              <a:rPr lang="en-US">
                <a:solidFill>
                  <a:srgbClr val="1A4480"/>
                </a:solidFill>
              </a:rPr>
              <a:t>B Record</a:t>
            </a:r>
          </a:p>
          <a:p>
            <a:pPr lvl="1"/>
            <a:r>
              <a:rPr lang="en-US">
                <a:solidFill>
                  <a:srgbClr val="1A4480"/>
                </a:solidFill>
              </a:rPr>
              <a:t>Trailer Record </a:t>
            </a:r>
          </a:p>
          <a:p>
            <a:r>
              <a:rPr lang="en-US">
                <a:solidFill>
                  <a:srgbClr val="1A4480"/>
                </a:solidFill>
              </a:rPr>
              <a:t>Review and Resolve File Layout and Individual Student Record Errors</a:t>
            </a:r>
          </a:p>
          <a:p>
            <a:r>
              <a:rPr lang="en-US">
                <a:solidFill>
                  <a:srgbClr val="1A4480"/>
                </a:solidFill>
              </a:rPr>
              <a:t>Validate Number of Records in the File Aligns with Previous NSLP Data Reporting and VDOE Estimates</a:t>
            </a:r>
          </a:p>
        </p:txBody>
      </p:sp>
    </p:spTree>
    <p:extLst>
      <p:ext uri="{BB962C8B-B14F-4D97-AF65-F5344CB8AC3E}">
        <p14:creationId xmlns:p14="http://schemas.microsoft.com/office/powerpoint/2010/main" val="334262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301B3-2752-99BA-1C77-F7B267C445D2}"/>
              </a:ext>
            </a:extLst>
          </p:cNvPr>
          <p:cNvSpPr>
            <a:spLocks noGrp="1"/>
          </p:cNvSpPr>
          <p:nvPr>
            <p:ph type="title"/>
          </p:nvPr>
        </p:nvSpPr>
        <p:spPr>
          <a:xfrm>
            <a:off x="0" y="-16481"/>
            <a:ext cx="12192000" cy="1576445"/>
          </a:xfrm>
        </p:spPr>
        <p:txBody>
          <a:bodyPr vert="horz" lIns="91440" tIns="45720" rIns="91440" bIns="45720" rtlCol="0" anchor="ctr">
            <a:normAutofit/>
          </a:bodyPr>
          <a:lstStyle/>
          <a:p>
            <a:r>
              <a:rPr lang="en-US" sz="4000" kern="1200">
                <a:solidFill>
                  <a:srgbClr val="FFFFFF"/>
                </a:solidFill>
                <a:latin typeface="+mj-lt"/>
                <a:ea typeface="+mj-ea"/>
                <a:cs typeface="+mj-cs"/>
              </a:rPr>
              <a:t>LEA SEBT Supporting Documents</a:t>
            </a:r>
          </a:p>
        </p:txBody>
      </p:sp>
      <p:sp>
        <p:nvSpPr>
          <p:cNvPr id="3" name="Slide Number Placeholder 2">
            <a:extLst>
              <a:ext uri="{FF2B5EF4-FFF2-40B4-BE49-F238E27FC236}">
                <a16:creationId xmlns:a16="http://schemas.microsoft.com/office/drawing/2014/main" id="{C5A61C13-6EB1-C7B2-3862-43A5A2FEFD5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graphicFrame>
        <p:nvGraphicFramePr>
          <p:cNvPr id="7" name="Content Placeholder 3">
            <a:extLst>
              <a:ext uri="{FF2B5EF4-FFF2-40B4-BE49-F238E27FC236}">
                <a16:creationId xmlns:a16="http://schemas.microsoft.com/office/drawing/2014/main" id="{3DD9A21B-F2DC-2CCC-DD90-A73C21766348}"/>
              </a:ext>
            </a:extLst>
          </p:cNvPr>
          <p:cNvGraphicFramePr>
            <a:graphicFrameLocks noGrp="1"/>
          </p:cNvGraphicFramePr>
          <p:nvPr>
            <p:ph idx="1"/>
            <p:extLst>
              <p:ext uri="{D42A27DB-BD31-4B8C-83A1-F6EECF244321}">
                <p14:modId xmlns:p14="http://schemas.microsoft.com/office/powerpoint/2010/main" val="2486731382"/>
              </p:ext>
            </p:extLst>
          </p:nvPr>
        </p:nvGraphicFramePr>
        <p:xfrm>
          <a:off x="644056" y="1592437"/>
          <a:ext cx="10927829" cy="471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240;p36">
            <a:extLst>
              <a:ext uri="{FF2B5EF4-FFF2-40B4-BE49-F238E27FC236}">
                <a16:creationId xmlns:a16="http://schemas.microsoft.com/office/drawing/2014/main" id="{A2D186A1-7F2C-3B61-A7C1-52E17BCE58DC}"/>
              </a:ext>
            </a:extLst>
          </p:cNvPr>
          <p:cNvSpPr txBox="1"/>
          <p:nvPr/>
        </p:nvSpPr>
        <p:spPr>
          <a:xfrm>
            <a:off x="-1" y="6053384"/>
            <a:ext cx="12192001" cy="804615"/>
          </a:xfrm>
          <a:prstGeom prst="rect">
            <a:avLst/>
          </a:prstGeom>
          <a:solidFill>
            <a:schemeClr val="accent2"/>
          </a:solidFill>
          <a:ln>
            <a:noFill/>
          </a:ln>
        </p:spPr>
        <p:txBody>
          <a:bodyPr spcFirstLastPara="1" wrap="none" lIns="365760" tIns="91425" rIns="914400" bIns="91425" anchor="ctr" anchorCtr="0">
            <a:noAutofit/>
          </a:bodyPr>
          <a:lstStyle/>
          <a:p>
            <a:pPr marL="0" lvl="0" indent="0" algn="just" rtl="0">
              <a:lnSpc>
                <a:spcPct val="85000"/>
              </a:lnSpc>
              <a:spcBef>
                <a:spcPts val="0"/>
              </a:spcBef>
              <a:spcAft>
                <a:spcPts val="0"/>
              </a:spcAft>
              <a:buNone/>
            </a:pPr>
            <a:r>
              <a:rPr lang="en-US" sz="2400" b="1" dirty="0">
                <a:solidFill>
                  <a:schemeClr val="bg1"/>
                </a:solidFill>
                <a:ea typeface="Montserrat Medium"/>
                <a:cs typeface="Montserrat Medium"/>
                <a:sym typeface="Montserrat Medium"/>
              </a:rPr>
              <a:t>Source: VDOE Website, Data Collections, SEBT Supporting Documents – </a:t>
            </a:r>
            <a:r>
              <a:rPr lang="en-US" sz="2400" b="1" i="1" dirty="0">
                <a:solidFill>
                  <a:srgbClr val="FFFF00"/>
                </a:solidFill>
                <a:ea typeface="Montserrat Medium"/>
                <a:cs typeface="Montserrat Medium"/>
                <a:sym typeface="Montserrat Medium"/>
              </a:rPr>
              <a:t>COMING SOON</a:t>
            </a:r>
            <a:endParaRPr sz="2400" b="1" i="1" dirty="0">
              <a:solidFill>
                <a:srgbClr val="FFFF00"/>
              </a:solidFill>
              <a:ea typeface="Montserrat Medium"/>
              <a:cs typeface="Montserrat Medium"/>
              <a:sym typeface="Montserrat Medium"/>
            </a:endParaRPr>
          </a:p>
        </p:txBody>
      </p:sp>
      <p:pic>
        <p:nvPicPr>
          <p:cNvPr id="9" name="Picture 8" descr="Children outline">
            <a:extLst>
              <a:ext uri="{FF2B5EF4-FFF2-40B4-BE49-F238E27FC236}">
                <a16:creationId xmlns:a16="http://schemas.microsoft.com/office/drawing/2014/main" id="{12DB456E-97B4-6FBB-11CC-0EF8DCB1C69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95110" y="3119357"/>
            <a:ext cx="906811" cy="731583"/>
          </a:xfrm>
          <a:prstGeom prst="rect">
            <a:avLst/>
          </a:prstGeom>
        </p:spPr>
      </p:pic>
    </p:spTree>
    <p:extLst>
      <p:ext uri="{BB962C8B-B14F-4D97-AF65-F5344CB8AC3E}">
        <p14:creationId xmlns:p14="http://schemas.microsoft.com/office/powerpoint/2010/main" val="365484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p:txBody>
          <a:bodyPr>
            <a:normAutofit/>
          </a:bodyPr>
          <a:lstStyle/>
          <a:p>
            <a:r>
              <a:rPr lang="en-US"/>
              <a:t>Analyze, Edit, and Validate</a:t>
            </a:r>
          </a:p>
        </p:txBody>
      </p:sp>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p:txBody>
          <a:bodyPr/>
          <a:lstStyle/>
          <a:p>
            <a:fld id="{B2102BAA-C61A-4A39-BDF1-4340D572B82C}" type="slidenum">
              <a:rPr lang="en-US" smtClean="0"/>
              <a:t>19</a:t>
            </a:fld>
            <a:endParaRPr lang="en-US"/>
          </a:p>
        </p:txBody>
      </p:sp>
      <p:sp>
        <p:nvSpPr>
          <p:cNvPr id="4" name="Content Placeholder 3">
            <a:extLst>
              <a:ext uri="{FF2B5EF4-FFF2-40B4-BE49-F238E27FC236}">
                <a16:creationId xmlns:a16="http://schemas.microsoft.com/office/drawing/2014/main" id="{0475C60A-FD62-4B12-AF0F-CBE51D428390}"/>
              </a:ext>
            </a:extLst>
          </p:cNvPr>
          <p:cNvSpPr>
            <a:spLocks noGrp="1"/>
          </p:cNvSpPr>
          <p:nvPr>
            <p:ph idx="1"/>
          </p:nvPr>
        </p:nvSpPr>
        <p:spPr>
          <a:xfrm>
            <a:off x="451088" y="1550815"/>
            <a:ext cx="11289822" cy="3011002"/>
          </a:xfrm>
        </p:spPr>
        <p:txBody>
          <a:bodyPr>
            <a:normAutofit lnSpcReduction="10000"/>
          </a:bodyPr>
          <a:lstStyle/>
          <a:p>
            <a:pPr marL="0" indent="0">
              <a:buNone/>
            </a:pPr>
            <a:r>
              <a:rPr lang="en-US">
                <a:solidFill>
                  <a:srgbClr val="1A4480"/>
                </a:solidFill>
              </a:rPr>
              <a:t>Ongoing data evaluation, cleansing, and </a:t>
            </a:r>
            <a:r>
              <a:rPr lang="en-US" i="1">
                <a:solidFill>
                  <a:srgbClr val="1A4480"/>
                </a:solidFill>
              </a:rPr>
              <a:t>validation</a:t>
            </a:r>
            <a:r>
              <a:rPr lang="en-US">
                <a:solidFill>
                  <a:srgbClr val="1A4480"/>
                </a:solidFill>
              </a:rPr>
              <a:t> throughout the process are critical to LEA Summer EBT data integrity.</a:t>
            </a:r>
          </a:p>
          <a:p>
            <a:pPr marL="0" indent="0">
              <a:spcBef>
                <a:spcPts val="1200"/>
              </a:spcBef>
              <a:buNone/>
            </a:pPr>
            <a:r>
              <a:rPr lang="en-US" b="1" i="1">
                <a:solidFill>
                  <a:srgbClr val="F36939"/>
                </a:solidFill>
              </a:rPr>
              <a:t>Eligible Student Analysis and Verification</a:t>
            </a:r>
            <a:r>
              <a:rPr lang="en-US" b="1">
                <a:solidFill>
                  <a:srgbClr val="F36939"/>
                </a:solidFill>
              </a:rPr>
              <a:t>:</a:t>
            </a:r>
          </a:p>
          <a:p>
            <a:r>
              <a:rPr lang="en-US">
                <a:solidFill>
                  <a:srgbClr val="1A4480"/>
                </a:solidFill>
              </a:rPr>
              <a:t>Estimated Eligible Student Projection document compared to SEBT Verification Report Total Records.</a:t>
            </a:r>
          </a:p>
          <a:p>
            <a:r>
              <a:rPr lang="en-US">
                <a:solidFill>
                  <a:srgbClr val="1A4480"/>
                </a:solidFill>
              </a:rPr>
              <a:t>SRC Data Approver, SNP Administrator Approver, Division Superintendent approval (SDCA in SSWS) for submission.</a:t>
            </a:r>
          </a:p>
          <a:p>
            <a:pPr marL="0" indent="0">
              <a:buNone/>
            </a:pPr>
            <a:endParaRPr lang="en-US"/>
          </a:p>
          <a:p>
            <a:pPr marL="0" indent="0">
              <a:buNone/>
            </a:pPr>
            <a:endParaRPr lang="en-US"/>
          </a:p>
        </p:txBody>
      </p:sp>
      <p:sp>
        <p:nvSpPr>
          <p:cNvPr id="5" name="Content Placeholder 3">
            <a:extLst>
              <a:ext uri="{FF2B5EF4-FFF2-40B4-BE49-F238E27FC236}">
                <a16:creationId xmlns:a16="http://schemas.microsoft.com/office/drawing/2014/main" id="{BF04B3AD-D6E2-446D-D426-B42A57870A25}"/>
              </a:ext>
            </a:extLst>
          </p:cNvPr>
          <p:cNvSpPr txBox="1">
            <a:spLocks/>
          </p:cNvSpPr>
          <p:nvPr/>
        </p:nvSpPr>
        <p:spPr>
          <a:xfrm>
            <a:off x="838199" y="4876385"/>
            <a:ext cx="10515600" cy="110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i="1">
                <a:solidFill>
                  <a:srgbClr val="1A4480"/>
                </a:solidFill>
              </a:rPr>
              <a:t>Correct, timely, valid data will get the benefits to the right person, in the right place, at the right time.</a:t>
            </a:r>
          </a:p>
        </p:txBody>
      </p:sp>
      <p:sp>
        <p:nvSpPr>
          <p:cNvPr id="6" name="Oval 5">
            <a:extLst>
              <a:ext uri="{FF2B5EF4-FFF2-40B4-BE49-F238E27FC236}">
                <a16:creationId xmlns:a16="http://schemas.microsoft.com/office/drawing/2014/main" id="{8D18EA9A-8308-EE47-9DB1-7EBA8CFEEFC0}"/>
              </a:ext>
            </a:extLst>
          </p:cNvPr>
          <p:cNvSpPr/>
          <p:nvPr/>
        </p:nvSpPr>
        <p:spPr>
          <a:xfrm>
            <a:off x="408187" y="4994873"/>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Target outline">
            <a:extLst>
              <a:ext uri="{FF2B5EF4-FFF2-40B4-BE49-F238E27FC236}">
                <a16:creationId xmlns:a16="http://schemas.microsoft.com/office/drawing/2014/main" id="{36F8AF80-CB3B-1DB8-44D0-22178FE5DC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187" y="4994873"/>
            <a:ext cx="914400" cy="914400"/>
          </a:xfrm>
          <a:prstGeom prst="rect">
            <a:avLst/>
          </a:prstGeom>
        </p:spPr>
      </p:pic>
      <p:sp>
        <p:nvSpPr>
          <p:cNvPr id="7" name="Google Shape;240;p36">
            <a:extLst>
              <a:ext uri="{FF2B5EF4-FFF2-40B4-BE49-F238E27FC236}">
                <a16:creationId xmlns:a16="http://schemas.microsoft.com/office/drawing/2014/main" id="{27EA24B1-1C84-5DE0-5466-82AD01E78467}"/>
              </a:ext>
            </a:extLst>
          </p:cNvPr>
          <p:cNvSpPr txBox="1"/>
          <p:nvPr/>
        </p:nvSpPr>
        <p:spPr>
          <a:xfrm>
            <a:off x="-1" y="6053384"/>
            <a:ext cx="12192001" cy="804615"/>
          </a:xfrm>
          <a:prstGeom prst="rect">
            <a:avLst/>
          </a:prstGeom>
          <a:solidFill>
            <a:schemeClr val="accent2"/>
          </a:solidFill>
          <a:ln>
            <a:noFill/>
          </a:ln>
        </p:spPr>
        <p:txBody>
          <a:bodyPr spcFirstLastPara="1" wrap="none" lIns="365760" tIns="91425" rIns="914400" bIns="91425" anchor="ctr" anchorCtr="0">
            <a:noAutofit/>
          </a:bodyPr>
          <a:lstStyle/>
          <a:p>
            <a:pPr marL="0" lvl="0" indent="0" algn="just" rtl="0">
              <a:lnSpc>
                <a:spcPct val="85000"/>
              </a:lnSpc>
              <a:spcBef>
                <a:spcPts val="0"/>
              </a:spcBef>
              <a:spcAft>
                <a:spcPts val="0"/>
              </a:spcAft>
              <a:buNone/>
            </a:pPr>
            <a:r>
              <a:rPr lang="en-US" sz="2400" b="1">
                <a:solidFill>
                  <a:schemeClr val="bg1"/>
                </a:solidFill>
                <a:ea typeface="Montserrat Medium"/>
                <a:cs typeface="Montserrat Medium"/>
                <a:sym typeface="Montserrat Medium"/>
              </a:rPr>
              <a:t>Source: VDOE Website, Data Collections, SEBT Supporting Documents Elig Student Projections</a:t>
            </a:r>
            <a:endParaRPr sz="2400" b="1" i="1">
              <a:solidFill>
                <a:schemeClr val="bg1"/>
              </a:solidFill>
              <a:ea typeface="Montserrat Medium"/>
              <a:cs typeface="Montserrat Medium"/>
              <a:sym typeface="Montserrat Medium"/>
            </a:endParaRPr>
          </a:p>
        </p:txBody>
      </p:sp>
    </p:spTree>
    <p:extLst>
      <p:ext uri="{BB962C8B-B14F-4D97-AF65-F5344CB8AC3E}">
        <p14:creationId xmlns:p14="http://schemas.microsoft.com/office/powerpoint/2010/main" val="9679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1787856" y="1458930"/>
            <a:ext cx="9565943" cy="4996461"/>
          </a:xfrm>
        </p:spPr>
        <p:txBody>
          <a:bodyPr>
            <a:normAutofit lnSpcReduction="10000"/>
          </a:bodyPr>
          <a:lstStyle/>
          <a:p>
            <a:pPr marL="0" indent="0">
              <a:lnSpc>
                <a:spcPct val="150000"/>
              </a:lnSpc>
              <a:spcBef>
                <a:spcPts val="1800"/>
              </a:spcBef>
              <a:buNone/>
            </a:pPr>
            <a:r>
              <a:rPr lang="en-US" dirty="0">
                <a:solidFill>
                  <a:srgbClr val="1A4480"/>
                </a:solidFill>
              </a:rPr>
              <a:t>Background and Purpose</a:t>
            </a:r>
          </a:p>
          <a:p>
            <a:pPr marL="0" indent="0">
              <a:lnSpc>
                <a:spcPct val="150000"/>
              </a:lnSpc>
              <a:spcBef>
                <a:spcPts val="1800"/>
              </a:spcBef>
              <a:buNone/>
            </a:pPr>
            <a:r>
              <a:rPr lang="en-US" dirty="0">
                <a:solidFill>
                  <a:srgbClr val="1A4480"/>
                </a:solidFill>
              </a:rPr>
              <a:t>Student Eligibility</a:t>
            </a:r>
          </a:p>
          <a:p>
            <a:pPr marL="0" indent="0">
              <a:lnSpc>
                <a:spcPct val="150000"/>
              </a:lnSpc>
              <a:spcBef>
                <a:spcPts val="1800"/>
              </a:spcBef>
              <a:buNone/>
            </a:pPr>
            <a:r>
              <a:rPr lang="en-US" dirty="0">
                <a:solidFill>
                  <a:srgbClr val="1A4480"/>
                </a:solidFill>
              </a:rPr>
              <a:t>Collection Cycle and Responsibilities</a:t>
            </a:r>
          </a:p>
          <a:p>
            <a:pPr marL="0" indent="0">
              <a:lnSpc>
                <a:spcPct val="150000"/>
              </a:lnSpc>
              <a:spcBef>
                <a:spcPts val="1800"/>
              </a:spcBef>
              <a:buNone/>
            </a:pPr>
            <a:r>
              <a:rPr lang="en-US" dirty="0">
                <a:solidFill>
                  <a:srgbClr val="1A4480"/>
                </a:solidFill>
              </a:rPr>
              <a:t>Eligible Student Data File Elements and Process</a:t>
            </a:r>
          </a:p>
          <a:p>
            <a:pPr marL="0" indent="0">
              <a:lnSpc>
                <a:spcPct val="150000"/>
              </a:lnSpc>
              <a:spcBef>
                <a:spcPts val="1800"/>
              </a:spcBef>
              <a:buNone/>
            </a:pPr>
            <a:r>
              <a:rPr lang="en-US" dirty="0">
                <a:solidFill>
                  <a:srgbClr val="1A4480"/>
                </a:solidFill>
              </a:rPr>
              <a:t>Communications</a:t>
            </a:r>
          </a:p>
          <a:p>
            <a:pPr marL="0" indent="0">
              <a:lnSpc>
                <a:spcPct val="150000"/>
              </a:lnSpc>
              <a:spcBef>
                <a:spcPts val="1800"/>
              </a:spcBef>
              <a:buNone/>
            </a:pPr>
            <a:r>
              <a:rPr lang="en-US" dirty="0">
                <a:solidFill>
                  <a:srgbClr val="1A4480"/>
                </a:solidFill>
              </a:rPr>
              <a:t>Questions</a:t>
            </a:r>
          </a:p>
          <a:p>
            <a:pPr marL="0" indent="0">
              <a:lnSpc>
                <a:spcPct val="150000"/>
              </a:lnSpc>
              <a:spcBef>
                <a:spcPts val="1800"/>
              </a:spcBef>
              <a:buNone/>
            </a:pPr>
            <a:endParaRPr lang="en-US" dirty="0">
              <a:solidFill>
                <a:srgbClr val="1A4480"/>
              </a:solidFill>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12"/>
          </p:nvPr>
        </p:nvSpPr>
        <p:spPr/>
        <p:txBody>
          <a:bodyPr/>
          <a:lstStyle/>
          <a:p>
            <a:fld id="{B2102BAA-C61A-4A39-BDF1-4340D572B82C}" type="slidenum">
              <a:rPr lang="en-US" smtClean="0"/>
              <a:t>2</a:t>
            </a:fld>
            <a:endParaRPr lang="en-US"/>
          </a:p>
        </p:txBody>
      </p:sp>
      <p:pic>
        <p:nvPicPr>
          <p:cNvPr id="6" name="Graphic 5" descr="Folder Search outline">
            <a:extLst>
              <a:ext uri="{FF2B5EF4-FFF2-40B4-BE49-F238E27FC236}">
                <a16:creationId xmlns:a16="http://schemas.microsoft.com/office/drawing/2014/main" id="{DD45ADD9-995A-C091-CDB2-38446072EC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269" y="3993699"/>
            <a:ext cx="731520" cy="731520"/>
          </a:xfrm>
          <a:prstGeom prst="rect">
            <a:avLst/>
          </a:prstGeom>
        </p:spPr>
      </p:pic>
      <p:pic>
        <p:nvPicPr>
          <p:cNvPr id="8" name="Graphic 7" descr="Books on shelf outline">
            <a:extLst>
              <a:ext uri="{FF2B5EF4-FFF2-40B4-BE49-F238E27FC236}">
                <a16:creationId xmlns:a16="http://schemas.microsoft.com/office/drawing/2014/main" id="{F1230CFF-8996-D72B-B219-34D7FCEDA5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269" y="1465644"/>
            <a:ext cx="731520" cy="731520"/>
          </a:xfrm>
          <a:prstGeom prst="rect">
            <a:avLst/>
          </a:prstGeom>
        </p:spPr>
      </p:pic>
      <p:pic>
        <p:nvPicPr>
          <p:cNvPr id="10" name="Graphic 9" descr="Storytelling outline">
            <a:extLst>
              <a:ext uri="{FF2B5EF4-FFF2-40B4-BE49-F238E27FC236}">
                <a16:creationId xmlns:a16="http://schemas.microsoft.com/office/drawing/2014/main" id="{BBCDB07A-564E-2AD8-EC0A-5DEEBE31BA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297" y="5510284"/>
            <a:ext cx="731520" cy="731520"/>
          </a:xfrm>
          <a:prstGeom prst="rect">
            <a:avLst/>
          </a:prstGeom>
        </p:spPr>
      </p:pic>
      <p:pic>
        <p:nvPicPr>
          <p:cNvPr id="12" name="Graphic 11" descr="School girl outline">
            <a:extLst>
              <a:ext uri="{FF2B5EF4-FFF2-40B4-BE49-F238E27FC236}">
                <a16:creationId xmlns:a16="http://schemas.microsoft.com/office/drawing/2014/main" id="{DFD28B5B-CB26-EB84-5B8B-6923E0615E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1" y="2269281"/>
            <a:ext cx="731520" cy="731520"/>
          </a:xfrm>
          <a:prstGeom prst="rect">
            <a:avLst/>
          </a:prstGeom>
        </p:spPr>
      </p:pic>
      <p:pic>
        <p:nvPicPr>
          <p:cNvPr id="14" name="Graphic 13" descr="Megaphone1 outline">
            <a:extLst>
              <a:ext uri="{FF2B5EF4-FFF2-40B4-BE49-F238E27FC236}">
                <a16:creationId xmlns:a16="http://schemas.microsoft.com/office/drawing/2014/main" id="{13BA1AD8-3406-1529-BD62-37A588E1792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47268" y="4692137"/>
            <a:ext cx="731520" cy="731520"/>
          </a:xfrm>
          <a:prstGeom prst="rect">
            <a:avLst/>
          </a:prstGeom>
        </p:spPr>
      </p:pic>
      <p:pic>
        <p:nvPicPr>
          <p:cNvPr id="16" name="Graphic 15" descr="Checklist outline">
            <a:extLst>
              <a:ext uri="{FF2B5EF4-FFF2-40B4-BE49-F238E27FC236}">
                <a16:creationId xmlns:a16="http://schemas.microsoft.com/office/drawing/2014/main" id="{DAE75AE2-07D0-233D-8E2D-CD397A8EE88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6829" y="3142470"/>
            <a:ext cx="731520" cy="731520"/>
          </a:xfrm>
          <a:prstGeom prst="rect">
            <a:avLst/>
          </a:prstGeom>
        </p:spPr>
      </p:pic>
    </p:spTree>
    <p:extLst>
      <p:ext uri="{BB962C8B-B14F-4D97-AF65-F5344CB8AC3E}">
        <p14:creationId xmlns:p14="http://schemas.microsoft.com/office/powerpoint/2010/main" val="74257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29C41-C9EE-B84D-5767-037F5A754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94610-5FC8-DCB1-32F0-2E8C5928F9CD}"/>
              </a:ext>
            </a:extLst>
          </p:cNvPr>
          <p:cNvSpPr>
            <a:spLocks noGrp="1"/>
          </p:cNvSpPr>
          <p:nvPr>
            <p:ph type="title"/>
          </p:nvPr>
        </p:nvSpPr>
        <p:spPr>
          <a:xfrm>
            <a:off x="3995299" y="2002631"/>
            <a:ext cx="7911998" cy="2852737"/>
          </a:xfrm>
        </p:spPr>
        <p:txBody>
          <a:bodyPr>
            <a:noAutofit/>
          </a:bodyPr>
          <a:lstStyle/>
          <a:p>
            <a:r>
              <a:rPr lang="en-US" sz="4800" b="1" dirty="0"/>
              <a:t>Summer EBT </a:t>
            </a:r>
            <a:br>
              <a:rPr lang="en-US" sz="4800" b="1" dirty="0"/>
            </a:br>
            <a:r>
              <a:rPr lang="en-US" sz="4800" b="1" dirty="0"/>
              <a:t>Eligible Student</a:t>
            </a:r>
            <a:br>
              <a:rPr lang="en-US" sz="4800" b="1" dirty="0"/>
            </a:br>
            <a:r>
              <a:rPr lang="en-US" sz="4800" b="1" dirty="0"/>
              <a:t>File Elements and Process</a:t>
            </a:r>
          </a:p>
        </p:txBody>
      </p:sp>
      <p:pic>
        <p:nvPicPr>
          <p:cNvPr id="5" name="Graphic 4" descr="Folder Search outline">
            <a:extLst>
              <a:ext uri="{FF2B5EF4-FFF2-40B4-BE49-F238E27FC236}">
                <a16:creationId xmlns:a16="http://schemas.microsoft.com/office/drawing/2014/main" id="{B81CA321-FEEB-385B-1674-5F85BD2AC7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706" y="1454055"/>
            <a:ext cx="4802436" cy="4802436"/>
          </a:xfrm>
          <a:prstGeom prst="rect">
            <a:avLst/>
          </a:prstGeom>
        </p:spPr>
      </p:pic>
    </p:spTree>
    <p:custDataLst>
      <p:tags r:id="rId1"/>
    </p:custDataLst>
    <p:extLst>
      <p:ext uri="{BB962C8B-B14F-4D97-AF65-F5344CB8AC3E}">
        <p14:creationId xmlns:p14="http://schemas.microsoft.com/office/powerpoint/2010/main" val="307432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21</a:t>
            </a:fld>
            <a:endParaRPr lang="en-US"/>
          </a:p>
        </p:txBody>
      </p:sp>
      <p:graphicFrame>
        <p:nvGraphicFramePr>
          <p:cNvPr id="2" name="Diagram 1"/>
          <p:cNvGraphicFramePr/>
          <p:nvPr>
            <p:extLst>
              <p:ext uri="{D42A27DB-BD31-4B8C-83A1-F6EECF244321}">
                <p14:modId xmlns:p14="http://schemas.microsoft.com/office/powerpoint/2010/main" val="1905864339"/>
              </p:ext>
            </p:extLst>
          </p:nvPr>
        </p:nvGraphicFramePr>
        <p:xfrm>
          <a:off x="4250266" y="293299"/>
          <a:ext cx="7941733" cy="619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79722ACE-46B9-E5C6-7466-E41172C14DC6}"/>
              </a:ext>
            </a:extLst>
          </p:cNvPr>
          <p:cNvGraphicFramePr/>
          <p:nvPr>
            <p:extLst>
              <p:ext uri="{D42A27DB-BD31-4B8C-83A1-F6EECF244321}">
                <p14:modId xmlns:p14="http://schemas.microsoft.com/office/powerpoint/2010/main" val="2942787513"/>
              </p:ext>
            </p:extLst>
          </p:nvPr>
        </p:nvGraphicFramePr>
        <p:xfrm>
          <a:off x="509615" y="1639018"/>
          <a:ext cx="4700740" cy="38991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205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57F29-5DEF-D2E0-F86C-7CFBBA052E7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C3B1A-DEDF-EE37-DCF5-1ED8B4B6A4A8}"/>
              </a:ext>
            </a:extLst>
          </p:cNvPr>
          <p:cNvSpPr>
            <a:spLocks noGrp="1"/>
          </p:cNvSpPr>
          <p:nvPr>
            <p:ph type="sldNum" sz="quarter" idx="12"/>
          </p:nvPr>
        </p:nvSpPr>
        <p:spPr/>
        <p:txBody>
          <a:bodyPr/>
          <a:lstStyle/>
          <a:p>
            <a:fld id="{25E842EE-07A5-BF42-B259-F0753968FB43}" type="slidenum">
              <a:rPr lang="en-US" smtClean="0"/>
              <a:t>22</a:t>
            </a:fld>
            <a:endParaRPr lang="en-US"/>
          </a:p>
        </p:txBody>
      </p:sp>
      <p:sp>
        <p:nvSpPr>
          <p:cNvPr id="5" name="Text Placeholder 4">
            <a:extLst>
              <a:ext uri="{FF2B5EF4-FFF2-40B4-BE49-F238E27FC236}">
                <a16:creationId xmlns:a16="http://schemas.microsoft.com/office/drawing/2014/main" id="{B589431F-B151-C1DD-A968-D4158B9385F8}"/>
              </a:ext>
            </a:extLst>
          </p:cNvPr>
          <p:cNvSpPr>
            <a:spLocks noGrp="1"/>
          </p:cNvSpPr>
          <p:nvPr>
            <p:ph type="body" sz="quarter" idx="13"/>
          </p:nvPr>
        </p:nvSpPr>
        <p:spPr/>
        <p:txBody>
          <a:bodyPr/>
          <a:lstStyle/>
          <a:p>
            <a:r>
              <a:rPr lang="en-US"/>
              <a:t>Data File:  Header Record</a:t>
            </a:r>
          </a:p>
        </p:txBody>
      </p:sp>
      <p:graphicFrame>
        <p:nvGraphicFramePr>
          <p:cNvPr id="2" name="Diagram 1">
            <a:extLst>
              <a:ext uri="{FF2B5EF4-FFF2-40B4-BE49-F238E27FC236}">
                <a16:creationId xmlns:a16="http://schemas.microsoft.com/office/drawing/2014/main" id="{587B020C-72B2-CCE2-222F-56A0138997A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Graphical user interface, text, application, email&#10;&#10;AI-generated content may be incorrect.">
            <a:extLst>
              <a:ext uri="{FF2B5EF4-FFF2-40B4-BE49-F238E27FC236}">
                <a16:creationId xmlns:a16="http://schemas.microsoft.com/office/drawing/2014/main" id="{6B9B116A-C023-C7D3-6792-1FBE0D370316}"/>
              </a:ext>
            </a:extLst>
          </p:cNvPr>
          <p:cNvPicPr>
            <a:picLocks noChangeAspect="1"/>
          </p:cNvPicPr>
          <p:nvPr/>
        </p:nvPicPr>
        <p:blipFill>
          <a:blip r:embed="rId8"/>
          <a:stretch>
            <a:fillRect/>
          </a:stretch>
        </p:blipFill>
        <p:spPr>
          <a:xfrm>
            <a:off x="895088" y="1609763"/>
            <a:ext cx="10173224" cy="2829071"/>
          </a:xfrm>
          <a:prstGeom prst="rect">
            <a:avLst/>
          </a:prstGeom>
        </p:spPr>
      </p:pic>
      <p:sp>
        <p:nvSpPr>
          <p:cNvPr id="6" name="Freeform: Shape 5">
            <a:extLst>
              <a:ext uri="{FF2B5EF4-FFF2-40B4-BE49-F238E27FC236}">
                <a16:creationId xmlns:a16="http://schemas.microsoft.com/office/drawing/2014/main" id="{A8E6B2CA-43AD-4264-4E50-F97BAF31A8D8}"/>
              </a:ext>
            </a:extLst>
          </p:cNvPr>
          <p:cNvSpPr/>
          <p:nvPr/>
        </p:nvSpPr>
        <p:spPr>
          <a:xfrm>
            <a:off x="7143750" y="4126236"/>
            <a:ext cx="4848094" cy="2331566"/>
          </a:xfrm>
          <a:custGeom>
            <a:avLst/>
            <a:gdLst>
              <a:gd name="csX0" fmla="*/ 0 w 8128000"/>
              <a:gd name="csY0" fmla="*/ 259843 h 1559025"/>
              <a:gd name="csX1" fmla="*/ 259843 w 8128000"/>
              <a:gd name="csY1" fmla="*/ 0 h 1559025"/>
              <a:gd name="csX2" fmla="*/ 7868157 w 8128000"/>
              <a:gd name="csY2" fmla="*/ 0 h 1559025"/>
              <a:gd name="csX3" fmla="*/ 8128000 w 8128000"/>
              <a:gd name="csY3" fmla="*/ 259843 h 1559025"/>
              <a:gd name="csX4" fmla="*/ 8128000 w 8128000"/>
              <a:gd name="csY4" fmla="*/ 1299182 h 1559025"/>
              <a:gd name="csX5" fmla="*/ 7868157 w 8128000"/>
              <a:gd name="csY5" fmla="*/ 1559025 h 1559025"/>
              <a:gd name="csX6" fmla="*/ 259843 w 8128000"/>
              <a:gd name="csY6" fmla="*/ 1559025 h 1559025"/>
              <a:gd name="csX7" fmla="*/ 0 w 8128000"/>
              <a:gd name="csY7" fmla="*/ 1299182 h 1559025"/>
              <a:gd name="csX8" fmla="*/ 0 w 8128000"/>
              <a:gd name="csY8" fmla="*/ 259843 h 1559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128000" h="1559025">
                <a:moveTo>
                  <a:pt x="0" y="259843"/>
                </a:moveTo>
                <a:cubicBezTo>
                  <a:pt x="0" y="116336"/>
                  <a:pt x="116336" y="0"/>
                  <a:pt x="259843" y="0"/>
                </a:cubicBezTo>
                <a:lnTo>
                  <a:pt x="7868157" y="0"/>
                </a:lnTo>
                <a:cubicBezTo>
                  <a:pt x="8011664" y="0"/>
                  <a:pt x="8128000" y="116336"/>
                  <a:pt x="8128000" y="259843"/>
                </a:cubicBezTo>
                <a:lnTo>
                  <a:pt x="8128000" y="1299182"/>
                </a:lnTo>
                <a:cubicBezTo>
                  <a:pt x="8128000" y="1442689"/>
                  <a:pt x="8011664" y="1559025"/>
                  <a:pt x="7868157" y="1559025"/>
                </a:cubicBezTo>
                <a:lnTo>
                  <a:pt x="259843" y="1559025"/>
                </a:lnTo>
                <a:cubicBezTo>
                  <a:pt x="116336" y="1559025"/>
                  <a:pt x="0" y="1442689"/>
                  <a:pt x="0" y="1299182"/>
                </a:cubicBezTo>
                <a:lnTo>
                  <a:pt x="0" y="259843"/>
                </a:lnTo>
                <a:close/>
              </a:path>
            </a:pathLst>
          </a:custGeom>
          <a:solidFill>
            <a:srgbClr val="E6752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pPr marL="0" lvl="0" indent="0" algn="ctr" defTabSz="2889250">
              <a:lnSpc>
                <a:spcPct val="90000"/>
              </a:lnSpc>
              <a:spcBef>
                <a:spcPct val="0"/>
              </a:spcBef>
              <a:spcAft>
                <a:spcPct val="35000"/>
              </a:spcAft>
              <a:buNone/>
            </a:pPr>
            <a:endParaRPr lang="en-US" sz="2800" kern="1200" dirty="0"/>
          </a:p>
        </p:txBody>
      </p:sp>
      <p:pic>
        <p:nvPicPr>
          <p:cNvPr id="8" name="Picture 7" descr="Graphical user interface, text, application, email&#10;&#10;AI-generated content may be incorrect.">
            <a:extLst>
              <a:ext uri="{FF2B5EF4-FFF2-40B4-BE49-F238E27FC236}">
                <a16:creationId xmlns:a16="http://schemas.microsoft.com/office/drawing/2014/main" id="{D1428ED6-D6C9-D72E-CFA9-8439A0EE35F0}"/>
              </a:ext>
            </a:extLst>
          </p:cNvPr>
          <p:cNvPicPr>
            <a:picLocks noChangeAspect="1"/>
          </p:cNvPicPr>
          <p:nvPr/>
        </p:nvPicPr>
        <p:blipFill>
          <a:blip r:embed="rId9"/>
          <a:srcRect l="375" t="1922" r="4819" b="3501"/>
          <a:stretch>
            <a:fillRect/>
          </a:stretch>
        </p:blipFill>
        <p:spPr>
          <a:xfrm>
            <a:off x="7276654" y="4297680"/>
            <a:ext cx="4604283" cy="2000387"/>
          </a:xfrm>
          <a:prstGeom prst="rect">
            <a:avLst/>
          </a:prstGeom>
          <a:ln w="38100">
            <a:noFill/>
          </a:ln>
        </p:spPr>
      </p:pic>
      <p:sp>
        <p:nvSpPr>
          <p:cNvPr id="9" name="TextBox 8">
            <a:extLst>
              <a:ext uri="{FF2B5EF4-FFF2-40B4-BE49-F238E27FC236}">
                <a16:creationId xmlns:a16="http://schemas.microsoft.com/office/drawing/2014/main" id="{55C38107-A563-DEE7-2C84-CE911BE009DE}"/>
              </a:ext>
            </a:extLst>
          </p:cNvPr>
          <p:cNvSpPr txBox="1"/>
          <p:nvPr/>
        </p:nvSpPr>
        <p:spPr>
          <a:xfrm>
            <a:off x="5097125" y="5388338"/>
            <a:ext cx="2179529" cy="523220"/>
          </a:xfrm>
          <a:prstGeom prst="rect">
            <a:avLst/>
          </a:prstGeom>
          <a:noFill/>
        </p:spPr>
        <p:txBody>
          <a:bodyPr wrap="square" rtlCol="0">
            <a:spAutoFit/>
          </a:bodyPr>
          <a:lstStyle/>
          <a:p>
            <a:pPr algn="ctr"/>
            <a:r>
              <a:rPr lang="en-US" sz="2800" b="1" dirty="0">
                <a:solidFill>
                  <a:srgbClr val="1A4480"/>
                </a:solidFill>
                <a:latin typeface="Aptos" panose="020B0004020202020204" pitchFamily="34" charset="0"/>
              </a:rPr>
              <a:t>Example</a:t>
            </a:r>
          </a:p>
        </p:txBody>
      </p:sp>
      <p:cxnSp>
        <p:nvCxnSpPr>
          <p:cNvPr id="10" name="Straight Arrow Connector 9">
            <a:extLst>
              <a:ext uri="{FF2B5EF4-FFF2-40B4-BE49-F238E27FC236}">
                <a16:creationId xmlns:a16="http://schemas.microsoft.com/office/drawing/2014/main" id="{C7EFBBAE-F8DA-8C3A-815D-64BFBE3D2287}"/>
              </a:ext>
            </a:extLst>
          </p:cNvPr>
          <p:cNvCxnSpPr>
            <a:cxnSpLocks/>
          </p:cNvCxnSpPr>
          <p:nvPr/>
        </p:nvCxnSpPr>
        <p:spPr>
          <a:xfrm>
            <a:off x="6299287" y="5911558"/>
            <a:ext cx="844463" cy="0"/>
          </a:xfrm>
          <a:prstGeom prst="straightConnector1">
            <a:avLst/>
          </a:prstGeom>
          <a:ln w="76200">
            <a:solidFill>
              <a:srgbClr val="98B32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9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FE93-B6BE-5819-CC2F-165A5EF38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DB2C7-74A4-8B84-E2EE-9E1ACB035988}"/>
              </a:ext>
            </a:extLst>
          </p:cNvPr>
          <p:cNvSpPr>
            <a:spLocks noGrp="1"/>
          </p:cNvSpPr>
          <p:nvPr>
            <p:ph type="title"/>
          </p:nvPr>
        </p:nvSpPr>
        <p:spPr>
          <a:xfrm>
            <a:off x="48846" y="1"/>
            <a:ext cx="3989758" cy="6875818"/>
          </a:xfrm>
        </p:spPr>
        <p:txBody>
          <a:bodyPr vert="horz" lIns="91440" tIns="45720" rIns="91440" bIns="45720" rtlCol="0" anchor="t">
            <a:normAutofit/>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8F46EF4B-DB04-D2A4-FC8C-82DF5763D5F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
        <p:nvSpPr>
          <p:cNvPr id="4" name="Content Placeholder 3">
            <a:extLst>
              <a:ext uri="{FF2B5EF4-FFF2-40B4-BE49-F238E27FC236}">
                <a16:creationId xmlns:a16="http://schemas.microsoft.com/office/drawing/2014/main" id="{6604BAD2-2726-7050-C433-98A6C85DEC85}"/>
              </a:ext>
            </a:extLst>
          </p:cNvPr>
          <p:cNvSpPr txBox="1">
            <a:spLocks/>
          </p:cNvSpPr>
          <p:nvPr/>
        </p:nvSpPr>
        <p:spPr>
          <a:xfrm>
            <a:off x="5497830" y="1298560"/>
            <a:ext cx="5372100" cy="4722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1A4480"/>
                </a:solidFill>
              </a:rPr>
              <a:t>A for Record Type</a:t>
            </a:r>
          </a:p>
          <a:p>
            <a:r>
              <a:rPr lang="en-US" sz="3600" dirty="0">
                <a:solidFill>
                  <a:srgbClr val="1A4480"/>
                </a:solidFill>
              </a:rPr>
              <a:t>File Submission Type Code</a:t>
            </a:r>
          </a:p>
          <a:p>
            <a:r>
              <a:rPr lang="en-US" sz="3600" dirty="0">
                <a:solidFill>
                  <a:srgbClr val="1A4480"/>
                </a:solidFill>
              </a:rPr>
              <a:t>Beginning Year of</a:t>
            </a:r>
            <a:br>
              <a:rPr lang="en-US" sz="3600" dirty="0">
                <a:solidFill>
                  <a:srgbClr val="1A4480"/>
                </a:solidFill>
              </a:rPr>
            </a:br>
            <a:r>
              <a:rPr lang="en-US" sz="3600" dirty="0">
                <a:solidFill>
                  <a:srgbClr val="1A4480"/>
                </a:solidFill>
              </a:rPr>
              <a:t>Current School Year</a:t>
            </a:r>
          </a:p>
          <a:p>
            <a:r>
              <a:rPr lang="en-US" sz="3600" dirty="0">
                <a:solidFill>
                  <a:srgbClr val="1A4480"/>
                </a:solidFill>
              </a:rPr>
              <a:t>Division Number</a:t>
            </a:r>
          </a:p>
          <a:p>
            <a:pPr marL="457200" lvl="1" indent="0">
              <a:buNone/>
            </a:pPr>
            <a:r>
              <a:rPr lang="en-US" sz="3600" dirty="0">
                <a:solidFill>
                  <a:srgbClr val="1A4480"/>
                </a:solidFill>
              </a:rPr>
              <a:t>Three or Four Digit </a:t>
            </a:r>
          </a:p>
        </p:txBody>
      </p:sp>
      <p:pic>
        <p:nvPicPr>
          <p:cNvPr id="5" name="Picture 4">
            <a:extLst>
              <a:ext uri="{FF2B5EF4-FFF2-40B4-BE49-F238E27FC236}">
                <a16:creationId xmlns:a16="http://schemas.microsoft.com/office/drawing/2014/main" id="{879F0DAD-66A0-9AAA-A1B6-29491E2F0EC1}"/>
              </a:ext>
            </a:extLst>
          </p:cNvPr>
          <p:cNvPicPr>
            <a:picLocks noChangeAspect="1"/>
          </p:cNvPicPr>
          <p:nvPr/>
        </p:nvPicPr>
        <p:blipFill>
          <a:blip r:embed="rId3">
            <a:alphaModFix amt="20000"/>
          </a:blip>
          <a:stretch>
            <a:fillRect/>
          </a:stretch>
        </p:blipFill>
        <p:spPr>
          <a:xfrm>
            <a:off x="39625" y="-18797"/>
            <a:ext cx="3989758" cy="6657023"/>
          </a:xfrm>
          <a:prstGeom prst="rect">
            <a:avLst/>
          </a:prstGeom>
        </p:spPr>
      </p:pic>
      <p:sp>
        <p:nvSpPr>
          <p:cNvPr id="6" name="TextBox 5">
            <a:extLst>
              <a:ext uri="{FF2B5EF4-FFF2-40B4-BE49-F238E27FC236}">
                <a16:creationId xmlns:a16="http://schemas.microsoft.com/office/drawing/2014/main" id="{359FB38B-4CEC-7EE9-B941-5C3CD9076CB2}"/>
              </a:ext>
            </a:extLst>
          </p:cNvPr>
          <p:cNvSpPr txBox="1"/>
          <p:nvPr/>
        </p:nvSpPr>
        <p:spPr>
          <a:xfrm>
            <a:off x="102833" y="532824"/>
            <a:ext cx="3863341" cy="2308324"/>
          </a:xfrm>
          <a:prstGeom prst="rect">
            <a:avLst/>
          </a:prstGeom>
          <a:noFill/>
        </p:spPr>
        <p:txBody>
          <a:bodyPr wrap="square" rtlCol="0">
            <a:spAutoFit/>
          </a:bodyPr>
          <a:lstStyle/>
          <a:p>
            <a:r>
              <a:rPr lang="en-US" sz="4800" b="1" dirty="0">
                <a:solidFill>
                  <a:srgbClr val="FFFFFF"/>
                </a:solidFill>
                <a:latin typeface="+mj-lt"/>
              </a:rPr>
              <a:t>DATA FILE:</a:t>
            </a:r>
          </a:p>
          <a:p>
            <a:r>
              <a:rPr lang="en-US" sz="4800" b="1" dirty="0">
                <a:solidFill>
                  <a:srgbClr val="FFFFFF"/>
                </a:solidFill>
                <a:latin typeface="+mj-lt"/>
              </a:rPr>
              <a:t>A RECORD</a:t>
            </a:r>
          </a:p>
        </p:txBody>
      </p:sp>
    </p:spTree>
    <p:extLst>
      <p:ext uri="{BB962C8B-B14F-4D97-AF65-F5344CB8AC3E}">
        <p14:creationId xmlns:p14="http://schemas.microsoft.com/office/powerpoint/2010/main" val="215652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a:p>
        </p:txBody>
      </p:sp>
      <p:sp>
        <p:nvSpPr>
          <p:cNvPr id="5" name="Text Placeholder 4"/>
          <p:cNvSpPr>
            <a:spLocks noGrp="1"/>
          </p:cNvSpPr>
          <p:nvPr>
            <p:ph type="body" sz="quarter" idx="13"/>
          </p:nvPr>
        </p:nvSpPr>
        <p:spPr/>
        <p:txBody>
          <a:bodyPr>
            <a:normAutofit/>
          </a:bodyPr>
          <a:lstStyle/>
          <a:p>
            <a:r>
              <a:rPr lang="en-US" dirty="0"/>
              <a:t>A Record - File Submission Type Codes</a:t>
            </a:r>
          </a:p>
        </p:txBody>
      </p:sp>
      <p:pic>
        <p:nvPicPr>
          <p:cNvPr id="9" name="Picture 8">
            <a:extLst>
              <a:ext uri="{FF2B5EF4-FFF2-40B4-BE49-F238E27FC236}">
                <a16:creationId xmlns:a16="http://schemas.microsoft.com/office/drawing/2014/main" id="{0FA4890B-6502-19F9-E42A-992FBD7E7FCC}"/>
              </a:ext>
            </a:extLst>
          </p:cNvPr>
          <p:cNvPicPr>
            <a:picLocks noChangeAspect="1"/>
          </p:cNvPicPr>
          <p:nvPr/>
        </p:nvPicPr>
        <p:blipFill>
          <a:blip r:embed="rId3"/>
          <a:stretch>
            <a:fillRect/>
          </a:stretch>
        </p:blipFill>
        <p:spPr>
          <a:xfrm>
            <a:off x="153924" y="1323975"/>
            <a:ext cx="11884152" cy="3813048"/>
          </a:xfrm>
          <a:prstGeom prst="rect">
            <a:avLst/>
          </a:prstGeom>
        </p:spPr>
      </p:pic>
      <p:graphicFrame>
        <p:nvGraphicFramePr>
          <p:cNvPr id="2" name="Diagram 1">
            <a:extLst>
              <a:ext uri="{FF2B5EF4-FFF2-40B4-BE49-F238E27FC236}">
                <a16:creationId xmlns:a16="http://schemas.microsoft.com/office/drawing/2014/main" id="{107EB8D0-AD5F-49E9-39C6-91B65E6855DF}"/>
              </a:ext>
            </a:extLst>
          </p:cNvPr>
          <p:cNvGraphicFramePr/>
          <p:nvPr>
            <p:extLst>
              <p:ext uri="{D42A27DB-BD31-4B8C-83A1-F6EECF244321}">
                <p14:modId xmlns:p14="http://schemas.microsoft.com/office/powerpoint/2010/main" val="2077297648"/>
              </p:ext>
            </p:extLst>
          </p:nvPr>
        </p:nvGraphicFramePr>
        <p:xfrm>
          <a:off x="6116320" y="4960622"/>
          <a:ext cx="4959350" cy="990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4C23ECD-7C23-F333-6AEA-0C82D6387343}"/>
              </a:ext>
            </a:extLst>
          </p:cNvPr>
          <p:cNvSpPr txBox="1"/>
          <p:nvPr/>
        </p:nvSpPr>
        <p:spPr>
          <a:xfrm>
            <a:off x="3699301" y="5282545"/>
            <a:ext cx="2179529" cy="523220"/>
          </a:xfrm>
          <a:prstGeom prst="rect">
            <a:avLst/>
          </a:prstGeom>
          <a:noFill/>
        </p:spPr>
        <p:txBody>
          <a:bodyPr wrap="square" rtlCol="0">
            <a:spAutoFit/>
          </a:bodyPr>
          <a:lstStyle/>
          <a:p>
            <a:pPr algn="ctr"/>
            <a:r>
              <a:rPr lang="en-US" sz="2800" b="1" dirty="0">
                <a:solidFill>
                  <a:srgbClr val="F36939"/>
                </a:solidFill>
                <a:latin typeface="Aptos" panose="020B0004020202020204" pitchFamily="34" charset="0"/>
              </a:rPr>
              <a:t>Example</a:t>
            </a:r>
          </a:p>
        </p:txBody>
      </p:sp>
      <p:cxnSp>
        <p:nvCxnSpPr>
          <p:cNvPr id="6" name="Straight Arrow Connector 5">
            <a:extLst>
              <a:ext uri="{FF2B5EF4-FFF2-40B4-BE49-F238E27FC236}">
                <a16:creationId xmlns:a16="http://schemas.microsoft.com/office/drawing/2014/main" id="{87BD5E0A-C0AB-207A-902C-78634F9E1CA6}"/>
              </a:ext>
            </a:extLst>
          </p:cNvPr>
          <p:cNvCxnSpPr>
            <a:cxnSpLocks/>
          </p:cNvCxnSpPr>
          <p:nvPr/>
        </p:nvCxnSpPr>
        <p:spPr>
          <a:xfrm>
            <a:off x="5251537" y="5779163"/>
            <a:ext cx="844463" cy="0"/>
          </a:xfrm>
          <a:prstGeom prst="straightConnector1">
            <a:avLst/>
          </a:prstGeom>
          <a:ln w="76200">
            <a:solidFill>
              <a:srgbClr val="98B32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4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7A10-F06C-A3E7-3C1A-4BEBF6ECF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04D5D-E7B0-F8A7-4545-473D4F7C2B9E}"/>
              </a:ext>
            </a:extLst>
          </p:cNvPr>
          <p:cNvSpPr>
            <a:spLocks noGrp="1"/>
          </p:cNvSpPr>
          <p:nvPr>
            <p:ph type="title"/>
          </p:nvPr>
        </p:nvSpPr>
        <p:spPr>
          <a:xfrm>
            <a:off x="48846" y="1"/>
            <a:ext cx="3989758" cy="6875818"/>
          </a:xfrm>
        </p:spPr>
        <p:txBody>
          <a:bodyPr vert="horz" lIns="91440" tIns="45720" rIns="91440" bIns="45720" rtlCol="0" anchor="t">
            <a:normAutofit/>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A5FF3378-E059-3E96-4564-2B9D2A91723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972C496D-A3E7-E165-49AE-6CB35F78C6E7}"/>
              </a:ext>
            </a:extLst>
          </p:cNvPr>
          <p:cNvPicPr>
            <a:picLocks noChangeAspect="1"/>
          </p:cNvPicPr>
          <p:nvPr/>
        </p:nvPicPr>
        <p:blipFill>
          <a:blip r:embed="rId3">
            <a:alphaModFix amt="20000"/>
          </a:blip>
          <a:stretch>
            <a:fillRect/>
          </a:stretch>
        </p:blipFill>
        <p:spPr>
          <a:xfrm>
            <a:off x="39625" y="-18797"/>
            <a:ext cx="3989758" cy="6657023"/>
          </a:xfrm>
          <a:prstGeom prst="rect">
            <a:avLst/>
          </a:prstGeom>
        </p:spPr>
      </p:pic>
      <p:sp>
        <p:nvSpPr>
          <p:cNvPr id="6" name="TextBox 5">
            <a:extLst>
              <a:ext uri="{FF2B5EF4-FFF2-40B4-BE49-F238E27FC236}">
                <a16:creationId xmlns:a16="http://schemas.microsoft.com/office/drawing/2014/main" id="{F48A58B0-CC88-9AF8-417E-ECCC188DD308}"/>
              </a:ext>
            </a:extLst>
          </p:cNvPr>
          <p:cNvSpPr txBox="1"/>
          <p:nvPr/>
        </p:nvSpPr>
        <p:spPr>
          <a:xfrm>
            <a:off x="102833" y="532824"/>
            <a:ext cx="3863341" cy="2308324"/>
          </a:xfrm>
          <a:prstGeom prst="rect">
            <a:avLst/>
          </a:prstGeom>
          <a:noFill/>
        </p:spPr>
        <p:txBody>
          <a:bodyPr wrap="square" rtlCol="0">
            <a:spAutoFit/>
          </a:bodyPr>
          <a:lstStyle/>
          <a:p>
            <a:r>
              <a:rPr lang="en-US" sz="4800" b="1" dirty="0">
                <a:solidFill>
                  <a:srgbClr val="FFFFFF"/>
                </a:solidFill>
                <a:latin typeface="+mj-lt"/>
              </a:rPr>
              <a:t>DATA FILE:</a:t>
            </a:r>
          </a:p>
          <a:p>
            <a:r>
              <a:rPr lang="en-US" sz="4800" b="1" dirty="0">
                <a:solidFill>
                  <a:srgbClr val="FFFFFF"/>
                </a:solidFill>
                <a:latin typeface="+mj-lt"/>
              </a:rPr>
              <a:t>B RECORD</a:t>
            </a:r>
          </a:p>
        </p:txBody>
      </p:sp>
      <p:pic>
        <p:nvPicPr>
          <p:cNvPr id="7" name="Picture 6">
            <a:extLst>
              <a:ext uri="{FF2B5EF4-FFF2-40B4-BE49-F238E27FC236}">
                <a16:creationId xmlns:a16="http://schemas.microsoft.com/office/drawing/2014/main" id="{1C275A23-B397-D440-8BB2-445AE7B873FC}"/>
              </a:ext>
            </a:extLst>
          </p:cNvPr>
          <p:cNvPicPr>
            <a:picLocks noChangeAspect="1"/>
          </p:cNvPicPr>
          <p:nvPr/>
        </p:nvPicPr>
        <p:blipFill>
          <a:blip r:embed="rId4"/>
          <a:stretch>
            <a:fillRect/>
          </a:stretch>
        </p:blipFill>
        <p:spPr>
          <a:xfrm>
            <a:off x="5577839" y="272371"/>
            <a:ext cx="5750303" cy="6331077"/>
          </a:xfrm>
          <a:prstGeom prst="rect">
            <a:avLst/>
          </a:prstGeom>
          <a:ln w="31750">
            <a:solidFill>
              <a:srgbClr val="1A4480"/>
            </a:solidFill>
          </a:ln>
        </p:spPr>
      </p:pic>
      <p:pic>
        <p:nvPicPr>
          <p:cNvPr id="8" name="Picture 7" descr="A picture containing text, receipt&#10;&#10;AI-generated content may be incorrect.">
            <a:extLst>
              <a:ext uri="{FF2B5EF4-FFF2-40B4-BE49-F238E27FC236}">
                <a16:creationId xmlns:a16="http://schemas.microsoft.com/office/drawing/2014/main" id="{8073F7EC-B6EA-DC90-1A7B-20A5311ABCE6}"/>
              </a:ext>
            </a:extLst>
          </p:cNvPr>
          <p:cNvPicPr>
            <a:picLocks noChangeAspect="1"/>
          </p:cNvPicPr>
          <p:nvPr/>
        </p:nvPicPr>
        <p:blipFill>
          <a:blip r:embed="rId5"/>
          <a:stretch>
            <a:fillRect/>
          </a:stretch>
        </p:blipFill>
        <p:spPr>
          <a:xfrm>
            <a:off x="4790956" y="983820"/>
            <a:ext cx="7066643" cy="5159640"/>
          </a:xfrm>
          <a:prstGeom prst="rect">
            <a:avLst/>
          </a:prstGeom>
          <a:ln w="25400">
            <a:solidFill>
              <a:srgbClr val="1A4480"/>
            </a:solidFill>
          </a:ln>
        </p:spPr>
      </p:pic>
    </p:spTree>
    <p:extLst>
      <p:ext uri="{BB962C8B-B14F-4D97-AF65-F5344CB8AC3E}">
        <p14:creationId xmlns:p14="http://schemas.microsoft.com/office/powerpoint/2010/main" val="14566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p:txBody>
          <a:bodyPr>
            <a:normAutofit/>
          </a:bodyPr>
          <a:lstStyle/>
          <a:p>
            <a:r>
              <a:rPr lang="en-US"/>
              <a:t>SEBT Eligible Student Requirements</a:t>
            </a:r>
          </a:p>
        </p:txBody>
      </p:sp>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p:txBody>
          <a:bodyPr/>
          <a:lstStyle/>
          <a:p>
            <a:fld id="{B2102BAA-C61A-4A39-BDF1-4340D572B82C}" type="slidenum">
              <a:rPr lang="en-US" smtClean="0"/>
              <a:t>26</a:t>
            </a:fld>
            <a:endParaRPr lang="en-US"/>
          </a:p>
        </p:txBody>
      </p:sp>
      <p:sp>
        <p:nvSpPr>
          <p:cNvPr id="4" name="Content Placeholder 3">
            <a:extLst>
              <a:ext uri="{FF2B5EF4-FFF2-40B4-BE49-F238E27FC236}">
                <a16:creationId xmlns:a16="http://schemas.microsoft.com/office/drawing/2014/main" id="{0475C60A-FD62-4B12-AF0F-CBE51D428390}"/>
              </a:ext>
            </a:extLst>
          </p:cNvPr>
          <p:cNvSpPr>
            <a:spLocks noGrp="1"/>
          </p:cNvSpPr>
          <p:nvPr>
            <p:ph idx="1"/>
          </p:nvPr>
        </p:nvSpPr>
        <p:spPr>
          <a:xfrm>
            <a:off x="2023533" y="1668780"/>
            <a:ext cx="8144933" cy="3239770"/>
          </a:xfrm>
        </p:spPr>
        <p:txBody>
          <a:bodyPr>
            <a:normAutofit/>
          </a:bodyPr>
          <a:lstStyle/>
          <a:p>
            <a:pPr marL="0" indent="0">
              <a:buNone/>
            </a:pPr>
            <a:r>
              <a:rPr lang="en-US" sz="2800" dirty="0">
                <a:solidFill>
                  <a:srgbClr val="1A4480"/>
                </a:solidFill>
              </a:rPr>
              <a:t>Attend in person a school that participates in the National School Lunch Program (NSLP)</a:t>
            </a:r>
          </a:p>
          <a:p>
            <a:pPr marL="0" indent="0">
              <a:buNone/>
            </a:pPr>
            <a:endParaRPr lang="en-US" dirty="0">
              <a:solidFill>
                <a:srgbClr val="1A4480"/>
              </a:solidFill>
            </a:endParaRPr>
          </a:p>
          <a:p>
            <a:pPr marL="0" indent="0">
              <a:buNone/>
            </a:pPr>
            <a:r>
              <a:rPr lang="en-US" dirty="0">
                <a:solidFill>
                  <a:srgbClr val="1A4480"/>
                </a:solidFill>
              </a:rPr>
              <a:t>Determined free or reduced-price eligible for NSLP by the LEA</a:t>
            </a:r>
          </a:p>
          <a:p>
            <a:pPr marL="457200" lvl="1" indent="0">
              <a:buNone/>
            </a:pPr>
            <a:r>
              <a:rPr lang="en-US" dirty="0">
                <a:solidFill>
                  <a:srgbClr val="1A4480"/>
                </a:solidFill>
              </a:rPr>
              <a:t>-Data from the School Nutrition Program Administrator</a:t>
            </a:r>
          </a:p>
          <a:p>
            <a:pPr marL="457200" lvl="1" indent="0">
              <a:buNone/>
            </a:pPr>
            <a:r>
              <a:rPr lang="en-US" dirty="0">
                <a:solidFill>
                  <a:srgbClr val="1A4480"/>
                </a:solidFill>
              </a:rPr>
              <a:t>-CEP school students </a:t>
            </a:r>
            <a:r>
              <a:rPr lang="en-US" b="1" i="1" dirty="0">
                <a:solidFill>
                  <a:srgbClr val="1A4480"/>
                </a:solidFill>
              </a:rPr>
              <a:t>are NOT </a:t>
            </a:r>
            <a:r>
              <a:rPr lang="en-US" dirty="0">
                <a:solidFill>
                  <a:srgbClr val="1A4480"/>
                </a:solidFill>
              </a:rPr>
              <a:t>all eligible</a:t>
            </a:r>
          </a:p>
        </p:txBody>
      </p:sp>
      <p:pic>
        <p:nvPicPr>
          <p:cNvPr id="7" name="Picture 6">
            <a:extLst>
              <a:ext uri="{FF2B5EF4-FFF2-40B4-BE49-F238E27FC236}">
                <a16:creationId xmlns:a16="http://schemas.microsoft.com/office/drawing/2014/main" id="{D2E033EB-A3DE-3DAB-11E5-EF9644049BB8}"/>
              </a:ext>
            </a:extLst>
          </p:cNvPr>
          <p:cNvPicPr>
            <a:picLocks noChangeAspect="1"/>
          </p:cNvPicPr>
          <p:nvPr/>
        </p:nvPicPr>
        <p:blipFill>
          <a:blip r:embed="rId3"/>
          <a:stretch>
            <a:fillRect/>
          </a:stretch>
        </p:blipFill>
        <p:spPr>
          <a:xfrm>
            <a:off x="9502821" y="4017932"/>
            <a:ext cx="2689179" cy="2840068"/>
          </a:xfrm>
          <a:prstGeom prst="rect">
            <a:avLst/>
          </a:prstGeom>
        </p:spPr>
      </p:pic>
      <p:pic>
        <p:nvPicPr>
          <p:cNvPr id="5" name="Picture 4" descr="Shape, arrow&#10;&#10;AI-generated content may be incorrect.">
            <a:extLst>
              <a:ext uri="{FF2B5EF4-FFF2-40B4-BE49-F238E27FC236}">
                <a16:creationId xmlns:a16="http://schemas.microsoft.com/office/drawing/2014/main" id="{E713C271-7164-D12F-F392-468E7B5F33DD}"/>
              </a:ext>
            </a:extLst>
          </p:cNvPr>
          <p:cNvPicPr>
            <a:picLocks noChangeAspect="1"/>
          </p:cNvPicPr>
          <p:nvPr/>
        </p:nvPicPr>
        <p:blipFill>
          <a:blip r:embed="rId4"/>
          <a:stretch>
            <a:fillRect/>
          </a:stretch>
        </p:blipFill>
        <p:spPr>
          <a:xfrm>
            <a:off x="673514" y="1323975"/>
            <a:ext cx="1122045" cy="1447800"/>
          </a:xfrm>
          <a:prstGeom prst="rect">
            <a:avLst/>
          </a:prstGeom>
        </p:spPr>
      </p:pic>
      <p:pic>
        <p:nvPicPr>
          <p:cNvPr id="6" name="Picture 5" descr="Shape, arrow&#10;&#10;AI-generated content may be incorrect.">
            <a:extLst>
              <a:ext uri="{FF2B5EF4-FFF2-40B4-BE49-F238E27FC236}">
                <a16:creationId xmlns:a16="http://schemas.microsoft.com/office/drawing/2014/main" id="{7B14215C-0CBC-E73C-FC93-F4C865C240ED}"/>
              </a:ext>
            </a:extLst>
          </p:cNvPr>
          <p:cNvPicPr>
            <a:picLocks noChangeAspect="1"/>
          </p:cNvPicPr>
          <p:nvPr/>
        </p:nvPicPr>
        <p:blipFill>
          <a:blip r:embed="rId4"/>
          <a:stretch>
            <a:fillRect/>
          </a:stretch>
        </p:blipFill>
        <p:spPr>
          <a:xfrm>
            <a:off x="787501" y="2985135"/>
            <a:ext cx="1122045" cy="1447800"/>
          </a:xfrm>
          <a:prstGeom prst="rect">
            <a:avLst/>
          </a:prstGeom>
        </p:spPr>
      </p:pic>
      <p:pic>
        <p:nvPicPr>
          <p:cNvPr id="8" name="Picture 7" descr="Shape, arrow&#10;&#10;AI-generated content may be incorrect.">
            <a:extLst>
              <a:ext uri="{FF2B5EF4-FFF2-40B4-BE49-F238E27FC236}">
                <a16:creationId xmlns:a16="http://schemas.microsoft.com/office/drawing/2014/main" id="{E9B19978-3882-AD4B-62C9-06FA206D6FA1}"/>
              </a:ext>
            </a:extLst>
          </p:cNvPr>
          <p:cNvPicPr>
            <a:picLocks noChangeAspect="1"/>
          </p:cNvPicPr>
          <p:nvPr/>
        </p:nvPicPr>
        <p:blipFill>
          <a:blip r:embed="rId4"/>
          <a:stretch>
            <a:fillRect/>
          </a:stretch>
        </p:blipFill>
        <p:spPr>
          <a:xfrm>
            <a:off x="838199" y="4908550"/>
            <a:ext cx="1122045" cy="1447800"/>
          </a:xfrm>
          <a:prstGeom prst="rect">
            <a:avLst/>
          </a:prstGeom>
        </p:spPr>
      </p:pic>
      <p:sp>
        <p:nvSpPr>
          <p:cNvPr id="12" name="Content Placeholder 3">
            <a:extLst>
              <a:ext uri="{FF2B5EF4-FFF2-40B4-BE49-F238E27FC236}">
                <a16:creationId xmlns:a16="http://schemas.microsoft.com/office/drawing/2014/main" id="{F9D0D772-2F7E-D72C-9289-303EB10B5BD7}"/>
              </a:ext>
            </a:extLst>
          </p:cNvPr>
          <p:cNvSpPr txBox="1">
            <a:spLocks/>
          </p:cNvSpPr>
          <p:nvPr/>
        </p:nvSpPr>
        <p:spPr>
          <a:xfrm>
            <a:off x="2023532" y="5100637"/>
            <a:ext cx="8144933" cy="1323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1A4480"/>
                </a:solidFill>
              </a:rPr>
              <a:t>Student eligibility period for SEBT SY 2025-2026</a:t>
            </a:r>
          </a:p>
          <a:p>
            <a:pPr marL="457200" lvl="1" indent="0">
              <a:buFont typeface="Calibri" panose="020F0502020204030204" pitchFamily="34" charset="0"/>
              <a:buNone/>
            </a:pPr>
            <a:r>
              <a:rPr lang="en-US" dirty="0">
                <a:solidFill>
                  <a:srgbClr val="1A4480"/>
                </a:solidFill>
              </a:rPr>
              <a:t>-July 1, 2025, through June 30, 2026 </a:t>
            </a:r>
          </a:p>
          <a:p>
            <a:endParaRPr lang="en-US" sz="2400" dirty="0">
              <a:solidFill>
                <a:srgbClr val="1A4480"/>
              </a:solidFill>
            </a:endParaRPr>
          </a:p>
          <a:p>
            <a:pPr marL="0" indent="0">
              <a:buFont typeface="Arial" panose="020B0604020202020204" pitchFamily="34" charset="0"/>
              <a:buNone/>
            </a:pPr>
            <a:endParaRPr lang="en-US" dirty="0">
              <a:solidFill>
                <a:srgbClr val="1A4480"/>
              </a:solidFill>
            </a:endParaRPr>
          </a:p>
        </p:txBody>
      </p:sp>
    </p:spTree>
    <p:extLst>
      <p:ext uri="{BB962C8B-B14F-4D97-AF65-F5344CB8AC3E}">
        <p14:creationId xmlns:p14="http://schemas.microsoft.com/office/powerpoint/2010/main" val="273671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B641-645C-9156-E907-FFE181212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A90E0-F65A-15E0-7248-BF7E03B3BF12}"/>
              </a:ext>
            </a:extLst>
          </p:cNvPr>
          <p:cNvSpPr>
            <a:spLocks noGrp="1"/>
          </p:cNvSpPr>
          <p:nvPr>
            <p:ph type="title"/>
          </p:nvPr>
        </p:nvSpPr>
        <p:spPr>
          <a:xfrm>
            <a:off x="48846" y="1"/>
            <a:ext cx="3989758" cy="6875818"/>
          </a:xfrm>
        </p:spPr>
        <p:txBody>
          <a:bodyPr vert="horz" lIns="91440" tIns="45720" rIns="91440" bIns="45720" rtlCol="0" anchor="t">
            <a:normAutofit/>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6D4792A7-2ED0-24D5-3B1F-0EB76991BC9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27</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F7231976-BA69-9931-2FD7-E267DADE443B}"/>
              </a:ext>
            </a:extLst>
          </p:cNvPr>
          <p:cNvPicPr>
            <a:picLocks noChangeAspect="1"/>
          </p:cNvPicPr>
          <p:nvPr/>
        </p:nvPicPr>
        <p:blipFill>
          <a:blip r:embed="rId3">
            <a:alphaModFix amt="20000"/>
          </a:blip>
          <a:stretch>
            <a:fillRect/>
          </a:stretch>
        </p:blipFill>
        <p:spPr>
          <a:xfrm>
            <a:off x="39625" y="-18797"/>
            <a:ext cx="3989758" cy="6894616"/>
          </a:xfrm>
          <a:prstGeom prst="rect">
            <a:avLst/>
          </a:prstGeom>
        </p:spPr>
      </p:pic>
      <p:sp>
        <p:nvSpPr>
          <p:cNvPr id="6" name="TextBox 5">
            <a:extLst>
              <a:ext uri="{FF2B5EF4-FFF2-40B4-BE49-F238E27FC236}">
                <a16:creationId xmlns:a16="http://schemas.microsoft.com/office/drawing/2014/main" id="{C93975B0-A8AC-5E6D-7679-6D0BFA350CD0}"/>
              </a:ext>
            </a:extLst>
          </p:cNvPr>
          <p:cNvSpPr txBox="1"/>
          <p:nvPr/>
        </p:nvSpPr>
        <p:spPr>
          <a:xfrm>
            <a:off x="102833" y="532824"/>
            <a:ext cx="3863341" cy="2308324"/>
          </a:xfrm>
          <a:prstGeom prst="rect">
            <a:avLst/>
          </a:prstGeom>
          <a:noFill/>
        </p:spPr>
        <p:txBody>
          <a:bodyPr wrap="square" rtlCol="0">
            <a:spAutoFit/>
          </a:bodyPr>
          <a:lstStyle/>
          <a:p>
            <a:r>
              <a:rPr lang="en-US" sz="4800" b="1" dirty="0">
                <a:solidFill>
                  <a:srgbClr val="FFFFFF"/>
                </a:solidFill>
                <a:latin typeface="+mj-lt"/>
              </a:rPr>
              <a:t>DATA FILE:</a:t>
            </a:r>
          </a:p>
          <a:p>
            <a:r>
              <a:rPr lang="en-US" sz="4800" b="1" dirty="0">
                <a:solidFill>
                  <a:srgbClr val="FFFFFF"/>
                </a:solidFill>
                <a:latin typeface="+mj-lt"/>
              </a:rPr>
              <a:t>B RECORD</a:t>
            </a:r>
          </a:p>
        </p:txBody>
      </p:sp>
      <p:sp>
        <p:nvSpPr>
          <p:cNvPr id="4" name="Content Placeholder 2">
            <a:extLst>
              <a:ext uri="{FF2B5EF4-FFF2-40B4-BE49-F238E27FC236}">
                <a16:creationId xmlns:a16="http://schemas.microsoft.com/office/drawing/2014/main" id="{99886E49-16FE-7883-F16A-DC0C99A0D6E9}"/>
              </a:ext>
            </a:extLst>
          </p:cNvPr>
          <p:cNvSpPr>
            <a:spLocks noGrp="1"/>
          </p:cNvSpPr>
          <p:nvPr>
            <p:ph idx="1"/>
          </p:nvPr>
        </p:nvSpPr>
        <p:spPr>
          <a:xfrm>
            <a:off x="5242706" y="171162"/>
            <a:ext cx="6126192" cy="6550319"/>
          </a:xfrm>
        </p:spPr>
        <p:txBody>
          <a:bodyPr vert="horz" lIns="91440" tIns="45720" rIns="91440" bIns="45720" rtlCol="0" anchor="t">
            <a:normAutofit fontScale="92500" lnSpcReduction="10000"/>
          </a:bodyPr>
          <a:lstStyle/>
          <a:p>
            <a:r>
              <a:rPr lang="en-US" dirty="0">
                <a:solidFill>
                  <a:srgbClr val="1A4480"/>
                </a:solidFill>
              </a:rPr>
              <a:t>Record Type-The Record Type is B </a:t>
            </a:r>
          </a:p>
          <a:p>
            <a:r>
              <a:rPr lang="en-US" dirty="0">
                <a:solidFill>
                  <a:srgbClr val="1A4480"/>
                </a:solidFill>
              </a:rPr>
              <a:t>Division Name</a:t>
            </a:r>
          </a:p>
          <a:p>
            <a:r>
              <a:rPr lang="en-US" dirty="0">
                <a:solidFill>
                  <a:srgbClr val="1A4480"/>
                </a:solidFill>
              </a:rPr>
              <a:t>School Name</a:t>
            </a:r>
          </a:p>
          <a:p>
            <a:r>
              <a:rPr lang="en-US" dirty="0">
                <a:solidFill>
                  <a:srgbClr val="1A4480"/>
                </a:solidFill>
              </a:rPr>
              <a:t>School Number</a:t>
            </a:r>
          </a:p>
          <a:p>
            <a:r>
              <a:rPr lang="en-US" dirty="0">
                <a:solidFill>
                  <a:srgbClr val="1A4480"/>
                </a:solidFill>
              </a:rPr>
              <a:t>Unique LOCAL Student Identifier </a:t>
            </a:r>
          </a:p>
          <a:p>
            <a:r>
              <a:rPr lang="en-US" dirty="0">
                <a:solidFill>
                  <a:srgbClr val="1A4480"/>
                </a:solidFill>
              </a:rPr>
              <a:t>Student First Name</a:t>
            </a:r>
          </a:p>
          <a:p>
            <a:r>
              <a:rPr lang="en-US" dirty="0">
                <a:solidFill>
                  <a:srgbClr val="1A4480"/>
                </a:solidFill>
              </a:rPr>
              <a:t>Student Last Name</a:t>
            </a:r>
          </a:p>
          <a:p>
            <a:r>
              <a:rPr lang="en-US" dirty="0">
                <a:solidFill>
                  <a:srgbClr val="1A4480"/>
                </a:solidFill>
              </a:rPr>
              <a:t>Student Date of Birth</a:t>
            </a:r>
          </a:p>
          <a:p>
            <a:r>
              <a:rPr lang="en-US" sz="2800" dirty="0">
                <a:solidFill>
                  <a:srgbClr val="1A4480"/>
                </a:solidFill>
              </a:rPr>
              <a:t>Parent/Guardian First Name</a:t>
            </a:r>
          </a:p>
          <a:p>
            <a:r>
              <a:rPr lang="en-US" dirty="0">
                <a:solidFill>
                  <a:srgbClr val="1A4480"/>
                </a:solidFill>
              </a:rPr>
              <a:t>Parent/Guardian Last Name</a:t>
            </a:r>
          </a:p>
          <a:p>
            <a:r>
              <a:rPr lang="en-US" dirty="0">
                <a:solidFill>
                  <a:srgbClr val="1A4480"/>
                </a:solidFill>
              </a:rPr>
              <a:t>Mailing Address</a:t>
            </a:r>
          </a:p>
          <a:p>
            <a:r>
              <a:rPr lang="en-US" dirty="0">
                <a:solidFill>
                  <a:srgbClr val="1A4480"/>
                </a:solidFill>
              </a:rPr>
              <a:t>City</a:t>
            </a:r>
          </a:p>
          <a:p>
            <a:r>
              <a:rPr lang="en-US" dirty="0">
                <a:solidFill>
                  <a:srgbClr val="1A4480"/>
                </a:solidFill>
              </a:rPr>
              <a:t>State</a:t>
            </a:r>
          </a:p>
          <a:p>
            <a:r>
              <a:rPr lang="en-US" dirty="0">
                <a:solidFill>
                  <a:srgbClr val="1A4480"/>
                </a:solidFill>
              </a:rPr>
              <a:t>Zip Code</a:t>
            </a:r>
          </a:p>
        </p:txBody>
      </p:sp>
      <p:pic>
        <p:nvPicPr>
          <p:cNvPr id="9" name="Picture 8">
            <a:extLst>
              <a:ext uri="{FF2B5EF4-FFF2-40B4-BE49-F238E27FC236}">
                <a16:creationId xmlns:a16="http://schemas.microsoft.com/office/drawing/2014/main" id="{ABF6D7B4-C469-EE29-1AF6-A637F49CFE5E}"/>
              </a:ext>
            </a:extLst>
          </p:cNvPr>
          <p:cNvPicPr>
            <a:picLocks noChangeAspect="1"/>
          </p:cNvPicPr>
          <p:nvPr/>
        </p:nvPicPr>
        <p:blipFill>
          <a:blip r:embed="rId4"/>
          <a:stretch>
            <a:fillRect/>
          </a:stretch>
        </p:blipFill>
        <p:spPr>
          <a:xfrm>
            <a:off x="0" y="6284214"/>
            <a:ext cx="12192000" cy="640080"/>
          </a:xfrm>
          <a:prstGeom prst="rect">
            <a:avLst/>
          </a:prstGeom>
        </p:spPr>
      </p:pic>
    </p:spTree>
    <p:extLst>
      <p:ext uri="{BB962C8B-B14F-4D97-AF65-F5344CB8AC3E}">
        <p14:creationId xmlns:p14="http://schemas.microsoft.com/office/powerpoint/2010/main" val="37469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anim calcmode="lin" valueType="num">
                                      <p:cBhvr additive="base">
                                        <p:cTn id="6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 calcmode="lin" valueType="num">
                                      <p:cBhvr additive="base">
                                        <p:cTn id="6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96BE5-1DFC-A9F7-03FE-E2EDE7AEB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874E5-4060-8D53-B583-9D68ABF6978D}"/>
              </a:ext>
            </a:extLst>
          </p:cNvPr>
          <p:cNvSpPr>
            <a:spLocks noGrp="1"/>
          </p:cNvSpPr>
          <p:nvPr>
            <p:ph type="title"/>
          </p:nvPr>
        </p:nvSpPr>
        <p:spPr>
          <a:xfrm>
            <a:off x="48846" y="1"/>
            <a:ext cx="3989758" cy="6875818"/>
          </a:xfrm>
        </p:spPr>
        <p:txBody>
          <a:bodyPr vert="horz" lIns="91440" tIns="45720" rIns="91440" bIns="45720" rtlCol="0" anchor="t">
            <a:normAutofit/>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5E6445AE-F961-6503-FE30-CD898CC944D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102BAA-C61A-4A39-BDF1-4340D572B82C}" type="slidenum">
              <a:rPr lang="en-US" sz="1100">
                <a:solidFill>
                  <a:schemeClr val="tx1">
                    <a:lumMod val="50000"/>
                    <a:lumOff val="50000"/>
                  </a:schemeClr>
                </a:solidFill>
              </a:rPr>
              <a:pPr>
                <a:spcAft>
                  <a:spcPts val="600"/>
                </a:spcAft>
              </a:pPr>
              <a:t>28</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9A56FF86-E5CC-0EA7-CDBE-567EE4B1581F}"/>
              </a:ext>
            </a:extLst>
          </p:cNvPr>
          <p:cNvPicPr>
            <a:picLocks noChangeAspect="1"/>
          </p:cNvPicPr>
          <p:nvPr/>
        </p:nvPicPr>
        <p:blipFill>
          <a:blip r:embed="rId3">
            <a:alphaModFix amt="20000"/>
          </a:blip>
          <a:stretch>
            <a:fillRect/>
          </a:stretch>
        </p:blipFill>
        <p:spPr>
          <a:xfrm>
            <a:off x="39625" y="-18797"/>
            <a:ext cx="3989758" cy="6894616"/>
          </a:xfrm>
          <a:prstGeom prst="rect">
            <a:avLst/>
          </a:prstGeom>
        </p:spPr>
      </p:pic>
      <p:sp>
        <p:nvSpPr>
          <p:cNvPr id="6" name="TextBox 5">
            <a:extLst>
              <a:ext uri="{FF2B5EF4-FFF2-40B4-BE49-F238E27FC236}">
                <a16:creationId xmlns:a16="http://schemas.microsoft.com/office/drawing/2014/main" id="{DA8840CE-B0D0-D777-AF2A-BA6362F376B1}"/>
              </a:ext>
            </a:extLst>
          </p:cNvPr>
          <p:cNvSpPr txBox="1"/>
          <p:nvPr/>
        </p:nvSpPr>
        <p:spPr>
          <a:xfrm>
            <a:off x="102833" y="532824"/>
            <a:ext cx="3863341" cy="2308324"/>
          </a:xfrm>
          <a:prstGeom prst="rect">
            <a:avLst/>
          </a:prstGeom>
          <a:noFill/>
        </p:spPr>
        <p:txBody>
          <a:bodyPr wrap="square" rtlCol="0">
            <a:spAutoFit/>
          </a:bodyPr>
          <a:lstStyle/>
          <a:p>
            <a:r>
              <a:rPr lang="en-US" sz="4800" b="1" dirty="0">
                <a:solidFill>
                  <a:srgbClr val="FFFFFF"/>
                </a:solidFill>
                <a:latin typeface="+mj-lt"/>
              </a:rPr>
              <a:t>DATA FILE:</a:t>
            </a:r>
          </a:p>
          <a:p>
            <a:r>
              <a:rPr lang="en-US" sz="4800" b="1" dirty="0">
                <a:solidFill>
                  <a:srgbClr val="FFFFFF"/>
                </a:solidFill>
                <a:latin typeface="+mj-lt"/>
              </a:rPr>
              <a:t>B RECORD</a:t>
            </a:r>
          </a:p>
        </p:txBody>
      </p:sp>
      <p:sp>
        <p:nvSpPr>
          <p:cNvPr id="10" name="Content Placeholder 6">
            <a:extLst>
              <a:ext uri="{FF2B5EF4-FFF2-40B4-BE49-F238E27FC236}">
                <a16:creationId xmlns:a16="http://schemas.microsoft.com/office/drawing/2014/main" id="{B0205DB6-8BE1-F628-E332-9F5F3D5C678A}"/>
              </a:ext>
            </a:extLst>
          </p:cNvPr>
          <p:cNvSpPr>
            <a:spLocks noGrp="1"/>
          </p:cNvSpPr>
          <p:nvPr>
            <p:ph sz="half" idx="1"/>
          </p:nvPr>
        </p:nvSpPr>
        <p:spPr>
          <a:xfrm>
            <a:off x="4784756" y="856236"/>
            <a:ext cx="6141720" cy="1864104"/>
          </a:xfrm>
        </p:spPr>
        <p:txBody>
          <a:bodyPr>
            <a:normAutofit fontScale="85000" lnSpcReduction="20000"/>
          </a:bodyPr>
          <a:lstStyle/>
          <a:p>
            <a:pPr marL="0" indent="0">
              <a:buNone/>
            </a:pPr>
            <a:r>
              <a:rPr lang="en-US" sz="4800" dirty="0">
                <a:solidFill>
                  <a:srgbClr val="1A4480"/>
                </a:solidFill>
              </a:rPr>
              <a:t>State Testing ID*</a:t>
            </a:r>
          </a:p>
          <a:p>
            <a:r>
              <a:rPr lang="en-US" dirty="0">
                <a:solidFill>
                  <a:srgbClr val="1A4480"/>
                </a:solidFill>
              </a:rPr>
              <a:t>10-digit State Testing ID assigned to the student</a:t>
            </a:r>
          </a:p>
          <a:p>
            <a:pPr marL="0" indent="0">
              <a:buNone/>
            </a:pPr>
            <a:br>
              <a:rPr lang="en-US" dirty="0">
                <a:solidFill>
                  <a:srgbClr val="1A4480"/>
                </a:solidFill>
              </a:rPr>
            </a:br>
            <a:r>
              <a:rPr lang="en-US" dirty="0">
                <a:solidFill>
                  <a:srgbClr val="1A4480"/>
                </a:solidFill>
              </a:rPr>
              <a:t>*Private schools must include a blank tab field</a:t>
            </a:r>
          </a:p>
        </p:txBody>
      </p:sp>
      <p:sp>
        <p:nvSpPr>
          <p:cNvPr id="11" name="Content Placeholder 6">
            <a:extLst>
              <a:ext uri="{FF2B5EF4-FFF2-40B4-BE49-F238E27FC236}">
                <a16:creationId xmlns:a16="http://schemas.microsoft.com/office/drawing/2014/main" id="{547D21C2-43E3-D1EC-F936-82F971156231}"/>
              </a:ext>
            </a:extLst>
          </p:cNvPr>
          <p:cNvSpPr txBox="1">
            <a:spLocks/>
          </p:cNvSpPr>
          <p:nvPr/>
        </p:nvSpPr>
        <p:spPr>
          <a:xfrm>
            <a:off x="4784756" y="2983629"/>
            <a:ext cx="5828804" cy="2933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1A4480"/>
                </a:solidFill>
              </a:rPr>
              <a:t>Eligibility Type</a:t>
            </a:r>
          </a:p>
          <a:p>
            <a:r>
              <a:rPr lang="en-US" dirty="0">
                <a:solidFill>
                  <a:srgbClr val="1A4480"/>
                </a:solidFill>
              </a:rPr>
              <a:t>Eligibility code for category student is individually determined eligible for free or reduced-price meals. Eligibility is required for SEBT benefits.</a:t>
            </a:r>
          </a:p>
        </p:txBody>
      </p:sp>
    </p:spTree>
    <p:extLst>
      <p:ext uri="{BB962C8B-B14F-4D97-AF65-F5344CB8AC3E}">
        <p14:creationId xmlns:p14="http://schemas.microsoft.com/office/powerpoint/2010/main" val="31670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25D0D-8F8E-1B77-7F82-FEC0AA7CDB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902EF-7374-656C-09B7-85066A7CF8D9}"/>
              </a:ext>
            </a:extLst>
          </p:cNvPr>
          <p:cNvSpPr>
            <a:spLocks noGrp="1"/>
          </p:cNvSpPr>
          <p:nvPr>
            <p:ph type="sldNum" sz="quarter" idx="12"/>
          </p:nvPr>
        </p:nvSpPr>
        <p:spPr/>
        <p:txBody>
          <a:bodyPr/>
          <a:lstStyle/>
          <a:p>
            <a:fld id="{25E842EE-07A5-BF42-B259-F0753968FB43}" type="slidenum">
              <a:rPr lang="en-US" smtClean="0"/>
              <a:t>29</a:t>
            </a:fld>
            <a:endParaRPr lang="en-US"/>
          </a:p>
        </p:txBody>
      </p:sp>
      <p:sp>
        <p:nvSpPr>
          <p:cNvPr id="5" name="Text Placeholder 4">
            <a:extLst>
              <a:ext uri="{FF2B5EF4-FFF2-40B4-BE49-F238E27FC236}">
                <a16:creationId xmlns:a16="http://schemas.microsoft.com/office/drawing/2014/main" id="{CBE31260-9262-7689-EA46-59D8B8052858}"/>
              </a:ext>
            </a:extLst>
          </p:cNvPr>
          <p:cNvSpPr>
            <a:spLocks noGrp="1"/>
          </p:cNvSpPr>
          <p:nvPr>
            <p:ph type="body" sz="quarter" idx="13"/>
          </p:nvPr>
        </p:nvSpPr>
        <p:spPr/>
        <p:txBody>
          <a:bodyPr/>
          <a:lstStyle/>
          <a:p>
            <a:r>
              <a:rPr lang="en-US"/>
              <a:t>B Record – Eligibility Type</a:t>
            </a:r>
          </a:p>
        </p:txBody>
      </p:sp>
      <p:graphicFrame>
        <p:nvGraphicFramePr>
          <p:cNvPr id="2" name="Diagram 1">
            <a:extLst>
              <a:ext uri="{FF2B5EF4-FFF2-40B4-BE49-F238E27FC236}">
                <a16:creationId xmlns:a16="http://schemas.microsoft.com/office/drawing/2014/main" id="{15686C4E-F219-B7B3-A43A-6F35586A02C6}"/>
              </a:ext>
            </a:extLst>
          </p:cNvPr>
          <p:cNvGraphicFramePr/>
          <p:nvPr>
            <p:extLst>
              <p:ext uri="{D42A27DB-BD31-4B8C-83A1-F6EECF244321}">
                <p14:modId xmlns:p14="http://schemas.microsoft.com/office/powerpoint/2010/main" val="201664320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a:extLst>
              <a:ext uri="{FF2B5EF4-FFF2-40B4-BE49-F238E27FC236}">
                <a16:creationId xmlns:a16="http://schemas.microsoft.com/office/drawing/2014/main" id="{7DD0E01D-F711-601A-6607-1C1E085679AE}"/>
              </a:ext>
            </a:extLst>
          </p:cNvPr>
          <p:cNvGraphicFramePr>
            <a:graphicFrameLocks noGrp="1"/>
          </p:cNvGraphicFramePr>
          <p:nvPr>
            <p:extLst>
              <p:ext uri="{D42A27DB-BD31-4B8C-83A1-F6EECF244321}">
                <p14:modId xmlns:p14="http://schemas.microsoft.com/office/powerpoint/2010/main" val="3318911687"/>
              </p:ext>
            </p:extLst>
          </p:nvPr>
        </p:nvGraphicFramePr>
        <p:xfrm>
          <a:off x="1911230" y="1465806"/>
          <a:ext cx="8248770" cy="4890542"/>
        </p:xfrm>
        <a:graphic>
          <a:graphicData uri="http://schemas.openxmlformats.org/drawingml/2006/table">
            <a:tbl>
              <a:tblPr firstRow="1" firstCol="1" bandRow="1">
                <a:tableStyleId>{5C22544A-7EE6-4342-B048-85BDC9FD1C3A}</a:tableStyleId>
              </a:tblPr>
              <a:tblGrid>
                <a:gridCol w="1609514">
                  <a:extLst>
                    <a:ext uri="{9D8B030D-6E8A-4147-A177-3AD203B41FA5}">
                      <a16:colId xmlns:a16="http://schemas.microsoft.com/office/drawing/2014/main" val="4187188073"/>
                    </a:ext>
                  </a:extLst>
                </a:gridCol>
                <a:gridCol w="6639256">
                  <a:extLst>
                    <a:ext uri="{9D8B030D-6E8A-4147-A177-3AD203B41FA5}">
                      <a16:colId xmlns:a16="http://schemas.microsoft.com/office/drawing/2014/main" val="1290010343"/>
                    </a:ext>
                  </a:extLst>
                </a:gridCol>
              </a:tblGrid>
              <a:tr h="818204">
                <a:tc>
                  <a:txBody>
                    <a:bodyPr/>
                    <a:lstStyle/>
                    <a:p>
                      <a:pPr marL="0" marR="0">
                        <a:lnSpc>
                          <a:spcPct val="107000"/>
                        </a:lnSpc>
                        <a:spcBef>
                          <a:spcPts val="600"/>
                        </a:spcBef>
                        <a:buNone/>
                      </a:pPr>
                      <a:r>
                        <a:rPr lang="en-US" sz="1800" kern="0" dirty="0">
                          <a:effectLst/>
                        </a:rPr>
                        <a:t>Eligibility</a:t>
                      </a:r>
                      <a:r>
                        <a:rPr lang="en-US" sz="1200" kern="0" dirty="0">
                          <a:effectLst/>
                        </a:rPr>
                        <a:t> </a:t>
                      </a:r>
                      <a:r>
                        <a:rPr lang="en-US" sz="1800" kern="0" dirty="0">
                          <a:effectLst/>
                        </a:rPr>
                        <a:t>Code</a:t>
                      </a:r>
                      <a:endParaRPr lang="en-US" sz="1800" kern="100" dirty="0">
                        <a:effectLst/>
                        <a:latin typeface="Times New Roman" panose="02020603050405020304" pitchFamily="18" charset="0"/>
                        <a:ea typeface="Yu Gothic" panose="020B0400000000000000" pitchFamily="34" charset="-128"/>
                      </a:endParaRPr>
                    </a:p>
                  </a:txBody>
                  <a:tcPr marL="68580" marR="68580" marT="0" marB="0" anchor="ctr"/>
                </a:tc>
                <a:tc>
                  <a:txBody>
                    <a:bodyPr/>
                    <a:lstStyle/>
                    <a:p>
                      <a:pPr marL="0" marR="0" algn="ctr">
                        <a:lnSpc>
                          <a:spcPct val="107000"/>
                        </a:lnSpc>
                        <a:spcBef>
                          <a:spcPts val="600"/>
                        </a:spcBef>
                        <a:buNone/>
                      </a:pPr>
                      <a:r>
                        <a:rPr lang="en-US" sz="2400" kern="0" dirty="0">
                          <a:effectLst/>
                        </a:rPr>
                        <a:t>Eligibility Determination Type</a:t>
                      </a:r>
                      <a:endParaRPr lang="en-US" sz="2400" kern="100" dirty="0">
                        <a:effectLst/>
                        <a:latin typeface="Times New Roman" panose="02020603050405020304" pitchFamily="18" charset="0"/>
                        <a:ea typeface="Yu Gothic" panose="020B0400000000000000" pitchFamily="34" charset="-128"/>
                      </a:endParaRPr>
                    </a:p>
                  </a:txBody>
                  <a:tcPr marL="68580" marR="68580" marT="0" marB="0" anchor="ctr">
                    <a:solidFill>
                      <a:srgbClr val="F36939"/>
                    </a:solidFill>
                  </a:tcPr>
                </a:tc>
                <a:extLst>
                  <a:ext uri="{0D108BD9-81ED-4DB2-BD59-A6C34878D82A}">
                    <a16:rowId xmlns:a16="http://schemas.microsoft.com/office/drawing/2014/main" val="1179177980"/>
                  </a:ext>
                </a:extLst>
              </a:tr>
              <a:tr h="358049">
                <a:tc>
                  <a:txBody>
                    <a:bodyPr/>
                    <a:lstStyle/>
                    <a:p>
                      <a:pPr marL="0" marR="0">
                        <a:lnSpc>
                          <a:spcPct val="107000"/>
                        </a:lnSpc>
                        <a:spcBef>
                          <a:spcPts val="600"/>
                        </a:spcBef>
                        <a:buNone/>
                      </a:pPr>
                      <a:r>
                        <a:rPr lang="en-US" sz="1800" kern="0">
                          <a:effectLst/>
                        </a:rPr>
                        <a:t>DCFC</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Foster Care</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3521177372"/>
                  </a:ext>
                </a:extLst>
              </a:tr>
              <a:tr h="358049">
                <a:tc>
                  <a:txBody>
                    <a:bodyPr/>
                    <a:lstStyle/>
                    <a:p>
                      <a:pPr marL="0" marR="0">
                        <a:lnSpc>
                          <a:spcPct val="107000"/>
                        </a:lnSpc>
                        <a:spcBef>
                          <a:spcPts val="600"/>
                        </a:spcBef>
                        <a:buNone/>
                      </a:pPr>
                      <a:r>
                        <a:rPr lang="en-US" sz="1800" kern="0" dirty="0">
                          <a:effectLst/>
                        </a:rPr>
                        <a:t>DCMF</a:t>
                      </a:r>
                      <a:endParaRPr lang="en-US" sz="1800" kern="100" dirty="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Medicaid Free</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290553123"/>
                  </a:ext>
                </a:extLst>
              </a:tr>
              <a:tr h="358049">
                <a:tc>
                  <a:txBody>
                    <a:bodyPr/>
                    <a:lstStyle/>
                    <a:p>
                      <a:pPr marL="0" marR="0">
                        <a:lnSpc>
                          <a:spcPct val="107000"/>
                        </a:lnSpc>
                        <a:spcBef>
                          <a:spcPts val="600"/>
                        </a:spcBef>
                        <a:buNone/>
                      </a:pPr>
                      <a:r>
                        <a:rPr lang="en-US" sz="1800" kern="0">
                          <a:effectLst/>
                        </a:rPr>
                        <a:t>DCMR</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Medicaid Reduced Price</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3679130683"/>
                  </a:ext>
                </a:extLst>
              </a:tr>
              <a:tr h="892059">
                <a:tc>
                  <a:txBody>
                    <a:bodyPr/>
                    <a:lstStyle/>
                    <a:p>
                      <a:pPr marL="0" marR="0">
                        <a:lnSpc>
                          <a:spcPct val="107000"/>
                        </a:lnSpc>
                        <a:spcBef>
                          <a:spcPts val="600"/>
                        </a:spcBef>
                        <a:buNone/>
                      </a:pPr>
                      <a:r>
                        <a:rPr lang="en-US" sz="1800" kern="0" dirty="0">
                          <a:effectLst/>
                        </a:rPr>
                        <a:t>DCO</a:t>
                      </a:r>
                      <a:endParaRPr lang="en-US" sz="1800" kern="100" dirty="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Other (used for homeless, migrant, runaway, certain Head Start, and foster care students determined free eligible by documentation other than the VDSS direct certification file)</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3705674970"/>
                  </a:ext>
                </a:extLst>
              </a:tr>
              <a:tr h="589735">
                <a:tc>
                  <a:txBody>
                    <a:bodyPr/>
                    <a:lstStyle/>
                    <a:p>
                      <a:pPr marL="0" marR="0">
                        <a:lnSpc>
                          <a:spcPct val="107000"/>
                        </a:lnSpc>
                        <a:spcBef>
                          <a:spcPts val="600"/>
                        </a:spcBef>
                        <a:buNone/>
                      </a:pPr>
                      <a:r>
                        <a:rPr lang="en-US" sz="1800" kern="0">
                          <a:effectLst/>
                        </a:rPr>
                        <a:t>DCSN</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Supplemental Nutrition Assistance Program (SNAP)</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4094661410"/>
                  </a:ext>
                </a:extLst>
              </a:tr>
              <a:tr h="589735">
                <a:tc>
                  <a:txBody>
                    <a:bodyPr/>
                    <a:lstStyle/>
                    <a:p>
                      <a:pPr marL="0" marR="0">
                        <a:lnSpc>
                          <a:spcPct val="107000"/>
                        </a:lnSpc>
                        <a:spcBef>
                          <a:spcPts val="600"/>
                        </a:spcBef>
                        <a:buNone/>
                      </a:pPr>
                      <a:r>
                        <a:rPr lang="en-US" sz="1800" kern="0">
                          <a:effectLst/>
                        </a:rPr>
                        <a:t>DCTO</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Direct Certification by Temporary Assistance for Needy Families (TANF)</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2959468255"/>
                  </a:ext>
                </a:extLst>
              </a:tr>
              <a:tr h="568613">
                <a:tc>
                  <a:txBody>
                    <a:bodyPr/>
                    <a:lstStyle/>
                    <a:p>
                      <a:pPr marL="0" marR="0">
                        <a:lnSpc>
                          <a:spcPct val="107000"/>
                        </a:lnSpc>
                        <a:spcBef>
                          <a:spcPts val="600"/>
                        </a:spcBef>
                        <a:buNone/>
                      </a:pPr>
                      <a:r>
                        <a:rPr lang="en-US" sz="1800" kern="0">
                          <a:effectLst/>
                        </a:rPr>
                        <a:t>FREE</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a:effectLst/>
                        </a:rPr>
                        <a:t>Free by income application</a:t>
                      </a:r>
                      <a:endParaRPr lang="en-US" sz="1800" kern="10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1874069765"/>
                  </a:ext>
                </a:extLst>
              </a:tr>
              <a:tr h="358049">
                <a:tc>
                  <a:txBody>
                    <a:bodyPr/>
                    <a:lstStyle/>
                    <a:p>
                      <a:pPr marL="0" marR="0">
                        <a:lnSpc>
                          <a:spcPct val="107000"/>
                        </a:lnSpc>
                        <a:spcBef>
                          <a:spcPts val="600"/>
                        </a:spcBef>
                        <a:buNone/>
                      </a:pPr>
                      <a:r>
                        <a:rPr lang="en-US" sz="1800" kern="0">
                          <a:effectLst/>
                        </a:rPr>
                        <a:t>RED</a:t>
                      </a:r>
                      <a:endParaRPr lang="en-US" sz="1800" kern="100">
                        <a:effectLst/>
                        <a:latin typeface="Times New Roman" panose="02020603050405020304" pitchFamily="18" charset="0"/>
                        <a:ea typeface="Yu Gothic" panose="020B0400000000000000" pitchFamily="34" charset="-128"/>
                      </a:endParaRPr>
                    </a:p>
                  </a:txBody>
                  <a:tcPr marL="68580" marR="68580" marT="0" marB="0"/>
                </a:tc>
                <a:tc>
                  <a:txBody>
                    <a:bodyPr/>
                    <a:lstStyle/>
                    <a:p>
                      <a:pPr marL="0" marR="0">
                        <a:lnSpc>
                          <a:spcPct val="107000"/>
                        </a:lnSpc>
                        <a:spcBef>
                          <a:spcPts val="600"/>
                        </a:spcBef>
                        <a:buNone/>
                      </a:pPr>
                      <a:r>
                        <a:rPr lang="en-US" sz="1800" kern="0" dirty="0">
                          <a:effectLst/>
                        </a:rPr>
                        <a:t>Reduced-Price by income application</a:t>
                      </a:r>
                      <a:endParaRPr lang="en-US" sz="1800" kern="100" dirty="0">
                        <a:effectLst/>
                        <a:latin typeface="Times New Roman" panose="02020603050405020304" pitchFamily="18" charset="0"/>
                        <a:ea typeface="Yu Gothic" panose="020B0400000000000000" pitchFamily="34" charset="-128"/>
                      </a:endParaRPr>
                    </a:p>
                  </a:txBody>
                  <a:tcPr marL="68580" marR="68580" marT="0" marB="0"/>
                </a:tc>
                <a:extLst>
                  <a:ext uri="{0D108BD9-81ED-4DB2-BD59-A6C34878D82A}">
                    <a16:rowId xmlns:a16="http://schemas.microsoft.com/office/drawing/2014/main" val="2654500683"/>
                  </a:ext>
                </a:extLst>
              </a:tr>
            </a:tbl>
          </a:graphicData>
        </a:graphic>
      </p:graphicFrame>
    </p:spTree>
    <p:extLst>
      <p:ext uri="{BB962C8B-B14F-4D97-AF65-F5344CB8AC3E}">
        <p14:creationId xmlns:p14="http://schemas.microsoft.com/office/powerpoint/2010/main" val="89871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3493470" y="2221164"/>
            <a:ext cx="8223250" cy="2852737"/>
          </a:xfrm>
        </p:spPr>
        <p:txBody>
          <a:bodyPr>
            <a:normAutofit fontScale="90000"/>
          </a:bodyPr>
          <a:lstStyle/>
          <a:p>
            <a:r>
              <a:rPr lang="en-US" sz="5400" b="1" dirty="0">
                <a:cs typeface="Times New Roman" panose="02020603050405020304" pitchFamily="18" charset="0"/>
              </a:rPr>
              <a:t>SEBT Eligible Student Collection</a:t>
            </a:r>
            <a:br>
              <a:rPr lang="en-US" sz="5400" b="1" dirty="0">
                <a:cs typeface="Times New Roman" panose="02020603050405020304" pitchFamily="18" charset="0"/>
              </a:rPr>
            </a:br>
            <a:r>
              <a:rPr lang="en-US" sz="5400" b="1" dirty="0">
                <a:cs typeface="Times New Roman" panose="02020603050405020304" pitchFamily="18" charset="0"/>
              </a:rPr>
              <a:t>BACKGROUND AND PURPOSE</a:t>
            </a:r>
          </a:p>
        </p:txBody>
      </p:sp>
      <p:pic>
        <p:nvPicPr>
          <p:cNvPr id="5" name="Graphic 4" descr="Books on shelf outline">
            <a:extLst>
              <a:ext uri="{FF2B5EF4-FFF2-40B4-BE49-F238E27FC236}">
                <a16:creationId xmlns:a16="http://schemas.microsoft.com/office/drawing/2014/main" id="{6BA77EE3-46B0-0DFE-395E-942821F364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748" y="1573367"/>
            <a:ext cx="4148333" cy="4148333"/>
          </a:xfrm>
          <a:prstGeom prst="rect">
            <a:avLst/>
          </a:prstGeom>
        </p:spPr>
      </p:pic>
    </p:spTree>
    <p:custDataLst>
      <p:tags r:id="rId1"/>
    </p:custDataLst>
    <p:extLst>
      <p:ext uri="{BB962C8B-B14F-4D97-AF65-F5344CB8AC3E}">
        <p14:creationId xmlns:p14="http://schemas.microsoft.com/office/powerpoint/2010/main" val="151302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C2BF9-653B-0E34-C838-64E6D962CC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48CC2-969F-F913-CD44-ECF049032B5C}"/>
              </a:ext>
            </a:extLst>
          </p:cNvPr>
          <p:cNvSpPr>
            <a:spLocks noGrp="1"/>
          </p:cNvSpPr>
          <p:nvPr>
            <p:ph type="sldNum" sz="quarter" idx="12"/>
          </p:nvPr>
        </p:nvSpPr>
        <p:spPr/>
        <p:txBody>
          <a:bodyPr/>
          <a:lstStyle/>
          <a:p>
            <a:fld id="{25E842EE-07A5-BF42-B259-F0753968FB43}" type="slidenum">
              <a:rPr lang="en-US" smtClean="0"/>
              <a:t>30</a:t>
            </a:fld>
            <a:endParaRPr lang="en-US"/>
          </a:p>
        </p:txBody>
      </p:sp>
      <p:sp>
        <p:nvSpPr>
          <p:cNvPr id="5" name="Text Placeholder 4">
            <a:extLst>
              <a:ext uri="{FF2B5EF4-FFF2-40B4-BE49-F238E27FC236}">
                <a16:creationId xmlns:a16="http://schemas.microsoft.com/office/drawing/2014/main" id="{7DF1CD0F-2B9F-624C-6C29-FC804D60E924}"/>
              </a:ext>
            </a:extLst>
          </p:cNvPr>
          <p:cNvSpPr>
            <a:spLocks noGrp="1"/>
          </p:cNvSpPr>
          <p:nvPr>
            <p:ph type="body" sz="quarter" idx="13"/>
          </p:nvPr>
        </p:nvSpPr>
        <p:spPr/>
        <p:txBody>
          <a:bodyPr>
            <a:normAutofit/>
          </a:bodyPr>
          <a:lstStyle/>
          <a:p>
            <a:r>
              <a:rPr lang="en-US"/>
              <a:t>Data File:  Trailer Record</a:t>
            </a:r>
          </a:p>
        </p:txBody>
      </p:sp>
      <p:graphicFrame>
        <p:nvGraphicFramePr>
          <p:cNvPr id="2" name="Diagram 1">
            <a:extLst>
              <a:ext uri="{FF2B5EF4-FFF2-40B4-BE49-F238E27FC236}">
                <a16:creationId xmlns:a16="http://schemas.microsoft.com/office/drawing/2014/main" id="{40771D20-844D-7D35-1A37-653C5BE4A600}"/>
              </a:ext>
            </a:extLst>
          </p:cNvPr>
          <p:cNvGraphicFramePr/>
          <p:nvPr>
            <p:extLst>
              <p:ext uri="{D42A27DB-BD31-4B8C-83A1-F6EECF244321}">
                <p14:modId xmlns:p14="http://schemas.microsoft.com/office/powerpoint/2010/main" val="4199582814"/>
              </p:ext>
            </p:extLst>
          </p:nvPr>
        </p:nvGraphicFramePr>
        <p:xfrm>
          <a:off x="2032000" y="1915064"/>
          <a:ext cx="8128000" cy="422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03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DFED5-6863-76FA-4F07-5911E94D10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6B091-8FE6-78DB-E9EB-291ACB91F7C5}"/>
              </a:ext>
            </a:extLst>
          </p:cNvPr>
          <p:cNvSpPr>
            <a:spLocks noGrp="1"/>
          </p:cNvSpPr>
          <p:nvPr>
            <p:ph type="sldNum" sz="quarter" idx="12"/>
          </p:nvPr>
        </p:nvSpPr>
        <p:spPr/>
        <p:txBody>
          <a:bodyPr/>
          <a:lstStyle/>
          <a:p>
            <a:fld id="{25E842EE-07A5-BF42-B259-F0753968FB43}" type="slidenum">
              <a:rPr lang="en-US" smtClean="0"/>
              <a:t>31</a:t>
            </a:fld>
            <a:endParaRPr lang="en-US"/>
          </a:p>
        </p:txBody>
      </p:sp>
      <p:graphicFrame>
        <p:nvGraphicFramePr>
          <p:cNvPr id="2" name="Diagram 1">
            <a:extLst>
              <a:ext uri="{FF2B5EF4-FFF2-40B4-BE49-F238E27FC236}">
                <a16:creationId xmlns:a16="http://schemas.microsoft.com/office/drawing/2014/main" id="{E2763819-8DC3-C3C2-EAD4-2AEFF8EE68B0}"/>
              </a:ext>
            </a:extLst>
          </p:cNvPr>
          <p:cNvGraphicFramePr/>
          <p:nvPr/>
        </p:nvGraphicFramePr>
        <p:xfrm>
          <a:off x="4250266" y="293299"/>
          <a:ext cx="7941733" cy="619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6D7252ED-D7B2-89CE-5110-23FDFDD15156}"/>
              </a:ext>
            </a:extLst>
          </p:cNvPr>
          <p:cNvGraphicFramePr/>
          <p:nvPr>
            <p:extLst>
              <p:ext uri="{D42A27DB-BD31-4B8C-83A1-F6EECF244321}">
                <p14:modId xmlns:p14="http://schemas.microsoft.com/office/powerpoint/2010/main" val="3644084198"/>
              </p:ext>
            </p:extLst>
          </p:nvPr>
        </p:nvGraphicFramePr>
        <p:xfrm>
          <a:off x="509615" y="1639018"/>
          <a:ext cx="4700740" cy="38991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16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867415-CF64-6C9A-6E8D-1CA0C71DCD8D}"/>
              </a:ext>
            </a:extLst>
          </p:cNvPr>
          <p:cNvSpPr>
            <a:spLocks noGrp="1"/>
          </p:cNvSpPr>
          <p:nvPr>
            <p:ph idx="1"/>
          </p:nvPr>
        </p:nvSpPr>
        <p:spPr>
          <a:xfrm>
            <a:off x="838200" y="1323975"/>
            <a:ext cx="10515600" cy="4897420"/>
          </a:xfrm>
        </p:spPr>
        <p:txBody>
          <a:bodyPr>
            <a:normAutofit fontScale="92500"/>
          </a:bodyPr>
          <a:lstStyle/>
          <a:p>
            <a:r>
              <a:rPr lang="en-US" b="1" dirty="0">
                <a:solidFill>
                  <a:srgbClr val="1A4480"/>
                </a:solidFill>
              </a:rPr>
              <a:t>Upload Data</a:t>
            </a:r>
            <a:r>
              <a:rPr lang="en-US" dirty="0">
                <a:solidFill>
                  <a:srgbClr val="1A4480"/>
                </a:solidFill>
              </a:rPr>
              <a:t> - Allows division staff to upload division SEBT data and upload new versions during an open collection window.</a:t>
            </a:r>
          </a:p>
          <a:p>
            <a:r>
              <a:rPr lang="en-US" b="1" dirty="0">
                <a:solidFill>
                  <a:srgbClr val="1A4480"/>
                </a:solidFill>
              </a:rPr>
              <a:t>Generate Reports</a:t>
            </a:r>
            <a:r>
              <a:rPr lang="en-US" dirty="0">
                <a:solidFill>
                  <a:srgbClr val="1A4480"/>
                </a:solidFill>
              </a:rPr>
              <a:t> - Allows staff to generate SEBT related reports.</a:t>
            </a:r>
            <a:endParaRPr lang="en-US" b="1" dirty="0">
              <a:solidFill>
                <a:srgbClr val="1A4480"/>
              </a:solidFill>
            </a:endParaRPr>
          </a:p>
          <a:p>
            <a:r>
              <a:rPr lang="en-US" b="1" dirty="0">
                <a:solidFill>
                  <a:srgbClr val="1A4480"/>
                </a:solidFill>
              </a:rPr>
              <a:t>Local SNP Approver</a:t>
            </a:r>
            <a:r>
              <a:rPr lang="en-US" dirty="0">
                <a:solidFill>
                  <a:srgbClr val="1A4480"/>
                </a:solidFill>
              </a:rPr>
              <a:t> - Allows division SNP staff to perform approval of SEBT data.</a:t>
            </a:r>
          </a:p>
          <a:p>
            <a:r>
              <a:rPr lang="en-US" b="1" dirty="0">
                <a:solidFill>
                  <a:srgbClr val="1A4480"/>
                </a:solidFill>
              </a:rPr>
              <a:t>Local SRC Approver</a:t>
            </a:r>
            <a:r>
              <a:rPr lang="en-US" dirty="0">
                <a:solidFill>
                  <a:srgbClr val="1A4480"/>
                </a:solidFill>
              </a:rPr>
              <a:t> - Allows division SRC staff to perform approval of SEBT data.</a:t>
            </a:r>
          </a:p>
          <a:p>
            <a:r>
              <a:rPr lang="en-US" b="1" dirty="0">
                <a:solidFill>
                  <a:srgbClr val="1A4480"/>
                </a:solidFill>
              </a:rPr>
              <a:t>Collection Manager</a:t>
            </a:r>
            <a:r>
              <a:rPr lang="en-US" dirty="0">
                <a:solidFill>
                  <a:srgbClr val="1A4480"/>
                </a:solidFill>
              </a:rPr>
              <a:t> - Allows division staff to submit SEBT data for verification by the division. Checks the submitted local approvals status and submits the verification reports for final approval to the Superintendent. </a:t>
            </a:r>
          </a:p>
          <a:p>
            <a:pPr lvl="1"/>
            <a:r>
              <a:rPr lang="en-US" b="1" i="1" dirty="0">
                <a:solidFill>
                  <a:srgbClr val="F36939"/>
                </a:solidFill>
              </a:rPr>
              <a:t>Assign this role to the staff member responsible for assuring all required approvals are complete and timely before handing it over for the superintendent’s approval.</a:t>
            </a:r>
          </a:p>
          <a:p>
            <a:endParaRPr lang="en-US" dirty="0"/>
          </a:p>
        </p:txBody>
      </p:sp>
      <p:sp>
        <p:nvSpPr>
          <p:cNvPr id="3" name="Slide Number Placeholder 2">
            <a:extLst>
              <a:ext uri="{FF2B5EF4-FFF2-40B4-BE49-F238E27FC236}">
                <a16:creationId xmlns:a16="http://schemas.microsoft.com/office/drawing/2014/main" id="{DB78EA05-4A79-685D-0234-AB354765A520}"/>
              </a:ext>
            </a:extLst>
          </p:cNvPr>
          <p:cNvSpPr>
            <a:spLocks noGrp="1"/>
          </p:cNvSpPr>
          <p:nvPr>
            <p:ph type="sldNum" sz="quarter" idx="12"/>
          </p:nvPr>
        </p:nvSpPr>
        <p:spPr/>
        <p:txBody>
          <a:bodyPr/>
          <a:lstStyle/>
          <a:p>
            <a:fld id="{B2102BAA-C61A-4A39-BDF1-4340D572B82C}" type="slidenum">
              <a:rPr lang="en-US" smtClean="0"/>
              <a:t>32</a:t>
            </a:fld>
            <a:endParaRPr lang="en-US"/>
          </a:p>
        </p:txBody>
      </p:sp>
      <p:sp>
        <p:nvSpPr>
          <p:cNvPr id="4" name="Text Placeholder 3">
            <a:extLst>
              <a:ext uri="{FF2B5EF4-FFF2-40B4-BE49-F238E27FC236}">
                <a16:creationId xmlns:a16="http://schemas.microsoft.com/office/drawing/2014/main" id="{FBF95C5E-6F2D-38D6-EB4A-818D42FFDF3F}"/>
              </a:ext>
            </a:extLst>
          </p:cNvPr>
          <p:cNvSpPr>
            <a:spLocks noGrp="1"/>
          </p:cNvSpPr>
          <p:nvPr>
            <p:ph type="body" sz="quarter" idx="13"/>
          </p:nvPr>
        </p:nvSpPr>
        <p:spPr/>
        <p:txBody>
          <a:bodyPr/>
          <a:lstStyle/>
          <a:p>
            <a:r>
              <a:rPr lang="en-US" dirty="0"/>
              <a:t>SSWS Permissions for SEBT</a:t>
            </a:r>
          </a:p>
        </p:txBody>
      </p:sp>
    </p:spTree>
    <p:extLst>
      <p:ext uri="{BB962C8B-B14F-4D97-AF65-F5344CB8AC3E}">
        <p14:creationId xmlns:p14="http://schemas.microsoft.com/office/powerpoint/2010/main" val="3843205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65B6B-BCF3-F506-8497-123EFBD916E6}"/>
              </a:ext>
            </a:extLst>
          </p:cNvPr>
          <p:cNvSpPr>
            <a:spLocks noGrp="1"/>
          </p:cNvSpPr>
          <p:nvPr>
            <p:ph type="title"/>
          </p:nvPr>
        </p:nvSpPr>
        <p:spPr/>
        <p:txBody>
          <a:bodyPr/>
          <a:lstStyle/>
          <a:p>
            <a:r>
              <a:rPr lang="en-US" dirty="0"/>
              <a:t>Upload Data Permission - Submitter</a:t>
            </a:r>
          </a:p>
        </p:txBody>
      </p:sp>
      <p:sp>
        <p:nvSpPr>
          <p:cNvPr id="3" name="Slide Number Placeholder 2">
            <a:extLst>
              <a:ext uri="{FF2B5EF4-FFF2-40B4-BE49-F238E27FC236}">
                <a16:creationId xmlns:a16="http://schemas.microsoft.com/office/drawing/2014/main" id="{F3E32A1C-8393-7E3A-1F92-3528894A3F30}"/>
              </a:ext>
            </a:extLst>
          </p:cNvPr>
          <p:cNvSpPr>
            <a:spLocks noGrp="1"/>
          </p:cNvSpPr>
          <p:nvPr>
            <p:ph type="sldNum" sz="quarter" idx="12"/>
          </p:nvPr>
        </p:nvSpPr>
        <p:spPr/>
        <p:txBody>
          <a:bodyPr/>
          <a:lstStyle/>
          <a:p>
            <a:fld id="{B2102BAA-C61A-4A39-BDF1-4340D572B82C}" type="slidenum">
              <a:rPr lang="en-US" smtClean="0"/>
              <a:t>33</a:t>
            </a:fld>
            <a:endParaRPr lang="en-US"/>
          </a:p>
        </p:txBody>
      </p:sp>
      <p:pic>
        <p:nvPicPr>
          <p:cNvPr id="8" name="Content Placeholder 7" descr="Graphical user interface, text, application, email&#10;&#10;AI-generated content may be incorrect.">
            <a:extLst>
              <a:ext uri="{FF2B5EF4-FFF2-40B4-BE49-F238E27FC236}">
                <a16:creationId xmlns:a16="http://schemas.microsoft.com/office/drawing/2014/main" id="{0F215006-883C-B117-2C15-450163428048}"/>
              </a:ext>
            </a:extLst>
          </p:cNvPr>
          <p:cNvPicPr>
            <a:picLocks noGrp="1" noChangeAspect="1"/>
          </p:cNvPicPr>
          <p:nvPr>
            <p:ph idx="1"/>
          </p:nvPr>
        </p:nvPicPr>
        <p:blipFill>
          <a:blip r:embed="rId3"/>
          <a:stretch>
            <a:fillRect/>
          </a:stretch>
        </p:blipFill>
        <p:spPr>
          <a:xfrm>
            <a:off x="1107548" y="1726953"/>
            <a:ext cx="10246252" cy="4811959"/>
          </a:xfrm>
          <a:prstGeom prst="rect">
            <a:avLst/>
          </a:prstGeom>
        </p:spPr>
      </p:pic>
    </p:spTree>
    <p:extLst>
      <p:ext uri="{BB962C8B-B14F-4D97-AF65-F5344CB8AC3E}">
        <p14:creationId xmlns:p14="http://schemas.microsoft.com/office/powerpoint/2010/main" val="13409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4A4D-7F5E-401B-1E7B-8FBE8F03FC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BC3777-41E1-3B5F-2C03-396443E24BFA}"/>
              </a:ext>
            </a:extLst>
          </p:cNvPr>
          <p:cNvSpPr>
            <a:spLocks noGrp="1"/>
          </p:cNvSpPr>
          <p:nvPr>
            <p:ph type="title"/>
          </p:nvPr>
        </p:nvSpPr>
        <p:spPr/>
        <p:txBody>
          <a:bodyPr/>
          <a:lstStyle/>
          <a:p>
            <a:r>
              <a:rPr lang="en-US" dirty="0"/>
              <a:t>Upload Data Permission - Submitter</a:t>
            </a:r>
          </a:p>
        </p:txBody>
      </p:sp>
      <p:sp>
        <p:nvSpPr>
          <p:cNvPr id="3" name="Slide Number Placeholder 2">
            <a:extLst>
              <a:ext uri="{FF2B5EF4-FFF2-40B4-BE49-F238E27FC236}">
                <a16:creationId xmlns:a16="http://schemas.microsoft.com/office/drawing/2014/main" id="{F0C63998-D642-48C4-7960-825E1B29250F}"/>
              </a:ext>
            </a:extLst>
          </p:cNvPr>
          <p:cNvSpPr>
            <a:spLocks noGrp="1"/>
          </p:cNvSpPr>
          <p:nvPr>
            <p:ph type="sldNum" sz="quarter" idx="12"/>
          </p:nvPr>
        </p:nvSpPr>
        <p:spPr/>
        <p:txBody>
          <a:bodyPr/>
          <a:lstStyle/>
          <a:p>
            <a:fld id="{B2102BAA-C61A-4A39-BDF1-4340D572B82C}" type="slidenum">
              <a:rPr lang="en-US" smtClean="0"/>
              <a:t>34</a:t>
            </a:fld>
            <a:endParaRPr lang="en-US"/>
          </a:p>
        </p:txBody>
      </p:sp>
      <p:pic>
        <p:nvPicPr>
          <p:cNvPr id="10" name="Picture 9" descr="Graphical user interface, application, website&#10;&#10;AI-generated content may be incorrect.">
            <a:extLst>
              <a:ext uri="{FF2B5EF4-FFF2-40B4-BE49-F238E27FC236}">
                <a16:creationId xmlns:a16="http://schemas.microsoft.com/office/drawing/2014/main" id="{0785F402-6989-B310-BF4F-872991955AD6}"/>
              </a:ext>
            </a:extLst>
          </p:cNvPr>
          <p:cNvPicPr>
            <a:picLocks noChangeAspect="1"/>
          </p:cNvPicPr>
          <p:nvPr/>
        </p:nvPicPr>
        <p:blipFill>
          <a:blip r:embed="rId3"/>
          <a:stretch>
            <a:fillRect/>
          </a:stretch>
        </p:blipFill>
        <p:spPr>
          <a:xfrm>
            <a:off x="457433" y="2285787"/>
            <a:ext cx="11546481" cy="3511730"/>
          </a:xfrm>
          <a:prstGeom prst="rect">
            <a:avLst/>
          </a:prstGeom>
        </p:spPr>
      </p:pic>
    </p:spTree>
    <p:extLst>
      <p:ext uri="{BB962C8B-B14F-4D97-AF65-F5344CB8AC3E}">
        <p14:creationId xmlns:p14="http://schemas.microsoft.com/office/powerpoint/2010/main" val="42619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A8EF-723E-A742-F538-A29BBC16AA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F64F73-617D-6E02-3F38-3FCC64E85D34}"/>
              </a:ext>
            </a:extLst>
          </p:cNvPr>
          <p:cNvSpPr>
            <a:spLocks noGrp="1"/>
          </p:cNvSpPr>
          <p:nvPr>
            <p:ph type="title"/>
          </p:nvPr>
        </p:nvSpPr>
        <p:spPr/>
        <p:txBody>
          <a:bodyPr>
            <a:normAutofit/>
          </a:bodyPr>
          <a:lstStyle/>
          <a:p>
            <a:r>
              <a:rPr lang="en-US" dirty="0"/>
              <a:t>SRC or SNP Local Approver: Step 1</a:t>
            </a:r>
          </a:p>
        </p:txBody>
      </p:sp>
      <p:sp>
        <p:nvSpPr>
          <p:cNvPr id="3" name="Slide Number Placeholder 2">
            <a:extLst>
              <a:ext uri="{FF2B5EF4-FFF2-40B4-BE49-F238E27FC236}">
                <a16:creationId xmlns:a16="http://schemas.microsoft.com/office/drawing/2014/main" id="{71E126AB-649D-3961-6399-3262E59A03CC}"/>
              </a:ext>
            </a:extLst>
          </p:cNvPr>
          <p:cNvSpPr>
            <a:spLocks noGrp="1"/>
          </p:cNvSpPr>
          <p:nvPr>
            <p:ph type="sldNum" sz="quarter" idx="12"/>
          </p:nvPr>
        </p:nvSpPr>
        <p:spPr/>
        <p:txBody>
          <a:bodyPr/>
          <a:lstStyle/>
          <a:p>
            <a:fld id="{B2102BAA-C61A-4A39-BDF1-4340D572B82C}" type="slidenum">
              <a:rPr lang="en-US" smtClean="0"/>
              <a:t>35</a:t>
            </a:fld>
            <a:endParaRPr lang="en-US"/>
          </a:p>
        </p:txBody>
      </p:sp>
      <p:pic>
        <p:nvPicPr>
          <p:cNvPr id="2" name="Content Placeholder 1">
            <a:extLst>
              <a:ext uri="{FF2B5EF4-FFF2-40B4-BE49-F238E27FC236}">
                <a16:creationId xmlns:a16="http://schemas.microsoft.com/office/drawing/2014/main" id="{31BA5014-A27B-3AE5-9F52-9FCCEC5E360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contrast="-6000"/>
                    </a14:imgEffect>
                  </a14:imgLayer>
                </a14:imgProps>
              </a:ext>
            </a:extLst>
          </a:blip>
          <a:srcRect b="12555"/>
          <a:stretch>
            <a:fillRect/>
          </a:stretch>
        </p:blipFill>
        <p:spPr>
          <a:xfrm>
            <a:off x="1047619" y="1546189"/>
            <a:ext cx="10306181" cy="4206240"/>
          </a:xfrm>
          <a:prstGeom prst="rect">
            <a:avLst/>
          </a:prstGeom>
        </p:spPr>
      </p:pic>
      <p:pic>
        <p:nvPicPr>
          <p:cNvPr id="10" name="Picture 9">
            <a:extLst>
              <a:ext uri="{FF2B5EF4-FFF2-40B4-BE49-F238E27FC236}">
                <a16:creationId xmlns:a16="http://schemas.microsoft.com/office/drawing/2014/main" id="{F60FCA3F-BF75-126B-3478-30716D5B3CDF}"/>
              </a:ext>
            </a:extLst>
          </p:cNvPr>
          <p:cNvPicPr>
            <a:picLocks noChangeAspect="1"/>
          </p:cNvPicPr>
          <p:nvPr/>
        </p:nvPicPr>
        <p:blipFill>
          <a:blip r:embed="rId5"/>
          <a:stretch>
            <a:fillRect/>
          </a:stretch>
        </p:blipFill>
        <p:spPr>
          <a:xfrm>
            <a:off x="5261844" y="5189076"/>
            <a:ext cx="938865" cy="469433"/>
          </a:xfrm>
          <a:prstGeom prst="rect">
            <a:avLst/>
          </a:prstGeom>
        </p:spPr>
      </p:pic>
    </p:spTree>
    <p:extLst>
      <p:ext uri="{BB962C8B-B14F-4D97-AF65-F5344CB8AC3E}">
        <p14:creationId xmlns:p14="http://schemas.microsoft.com/office/powerpoint/2010/main" val="13843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BA91-A08C-6134-D38E-7A16E9F705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BB8D3F-2BA1-35EA-1B3A-DB588846E1FE}"/>
              </a:ext>
            </a:extLst>
          </p:cNvPr>
          <p:cNvSpPr>
            <a:spLocks noGrp="1"/>
          </p:cNvSpPr>
          <p:nvPr>
            <p:ph type="title"/>
          </p:nvPr>
        </p:nvSpPr>
        <p:spPr/>
        <p:txBody>
          <a:bodyPr>
            <a:normAutofit/>
          </a:bodyPr>
          <a:lstStyle/>
          <a:p>
            <a:r>
              <a:rPr lang="en-US" dirty="0"/>
              <a:t>SRC or SNP Local Approver: Step 2</a:t>
            </a:r>
          </a:p>
        </p:txBody>
      </p:sp>
      <p:sp>
        <p:nvSpPr>
          <p:cNvPr id="3" name="Slide Number Placeholder 2">
            <a:extLst>
              <a:ext uri="{FF2B5EF4-FFF2-40B4-BE49-F238E27FC236}">
                <a16:creationId xmlns:a16="http://schemas.microsoft.com/office/drawing/2014/main" id="{9F2B1EC6-19E9-8F8F-EB83-726F49E82EB6}"/>
              </a:ext>
            </a:extLst>
          </p:cNvPr>
          <p:cNvSpPr>
            <a:spLocks noGrp="1"/>
          </p:cNvSpPr>
          <p:nvPr>
            <p:ph type="sldNum" sz="quarter" idx="12"/>
          </p:nvPr>
        </p:nvSpPr>
        <p:spPr/>
        <p:txBody>
          <a:bodyPr/>
          <a:lstStyle/>
          <a:p>
            <a:fld id="{B2102BAA-C61A-4A39-BDF1-4340D572B82C}" type="slidenum">
              <a:rPr lang="en-US" smtClean="0"/>
              <a:t>36</a:t>
            </a:fld>
            <a:endParaRPr lang="en-US"/>
          </a:p>
        </p:txBody>
      </p:sp>
      <p:pic>
        <p:nvPicPr>
          <p:cNvPr id="7" name="Picture 6" descr="A picture containing graphical user interface&#10;&#10;AI-generated content may be incorrect.">
            <a:extLst>
              <a:ext uri="{FF2B5EF4-FFF2-40B4-BE49-F238E27FC236}">
                <a16:creationId xmlns:a16="http://schemas.microsoft.com/office/drawing/2014/main" id="{D0E713B5-4CF9-A0C0-8EE3-867601E1D094}"/>
              </a:ext>
            </a:extLst>
          </p:cNvPr>
          <p:cNvPicPr>
            <a:picLocks noChangeAspect="1"/>
          </p:cNvPicPr>
          <p:nvPr/>
        </p:nvPicPr>
        <p:blipFill>
          <a:blip r:embed="rId3"/>
          <a:stretch>
            <a:fillRect/>
          </a:stretch>
        </p:blipFill>
        <p:spPr>
          <a:xfrm>
            <a:off x="644716" y="1681051"/>
            <a:ext cx="10709084" cy="4318222"/>
          </a:xfrm>
          <a:prstGeom prst="rect">
            <a:avLst/>
          </a:prstGeom>
        </p:spPr>
      </p:pic>
      <p:pic>
        <p:nvPicPr>
          <p:cNvPr id="10" name="Picture 9">
            <a:extLst>
              <a:ext uri="{FF2B5EF4-FFF2-40B4-BE49-F238E27FC236}">
                <a16:creationId xmlns:a16="http://schemas.microsoft.com/office/drawing/2014/main" id="{63A8C4CC-CDB6-2FA2-1CB9-606E1BF82E0F}"/>
              </a:ext>
            </a:extLst>
          </p:cNvPr>
          <p:cNvPicPr>
            <a:picLocks noChangeAspect="1"/>
          </p:cNvPicPr>
          <p:nvPr/>
        </p:nvPicPr>
        <p:blipFill>
          <a:blip r:embed="rId4"/>
          <a:stretch>
            <a:fillRect/>
          </a:stretch>
        </p:blipFill>
        <p:spPr>
          <a:xfrm>
            <a:off x="5261844" y="5189076"/>
            <a:ext cx="938865" cy="469433"/>
          </a:xfrm>
          <a:prstGeom prst="rect">
            <a:avLst/>
          </a:prstGeom>
        </p:spPr>
      </p:pic>
    </p:spTree>
    <p:extLst>
      <p:ext uri="{BB962C8B-B14F-4D97-AF65-F5344CB8AC3E}">
        <p14:creationId xmlns:p14="http://schemas.microsoft.com/office/powerpoint/2010/main" val="28540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1E43-5883-FAC3-AD16-40BE943019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BA584A-5C0D-9B7F-AE53-EF9E22497DC4}"/>
              </a:ext>
            </a:extLst>
          </p:cNvPr>
          <p:cNvSpPr>
            <a:spLocks noGrp="1"/>
          </p:cNvSpPr>
          <p:nvPr>
            <p:ph type="title"/>
          </p:nvPr>
        </p:nvSpPr>
        <p:spPr/>
        <p:txBody>
          <a:bodyPr>
            <a:normAutofit/>
          </a:bodyPr>
          <a:lstStyle/>
          <a:p>
            <a:r>
              <a:rPr lang="en-US" dirty="0"/>
              <a:t>SRC or SNP Local Approver: Step 3</a:t>
            </a:r>
          </a:p>
        </p:txBody>
      </p:sp>
      <p:sp>
        <p:nvSpPr>
          <p:cNvPr id="3" name="Slide Number Placeholder 2">
            <a:extLst>
              <a:ext uri="{FF2B5EF4-FFF2-40B4-BE49-F238E27FC236}">
                <a16:creationId xmlns:a16="http://schemas.microsoft.com/office/drawing/2014/main" id="{00648E4C-01B1-B32F-3C0F-D8EB13A1F129}"/>
              </a:ext>
            </a:extLst>
          </p:cNvPr>
          <p:cNvSpPr>
            <a:spLocks noGrp="1"/>
          </p:cNvSpPr>
          <p:nvPr>
            <p:ph type="sldNum" sz="quarter" idx="12"/>
          </p:nvPr>
        </p:nvSpPr>
        <p:spPr/>
        <p:txBody>
          <a:bodyPr/>
          <a:lstStyle/>
          <a:p>
            <a:fld id="{B2102BAA-C61A-4A39-BDF1-4340D572B82C}" type="slidenum">
              <a:rPr lang="en-US" smtClean="0"/>
              <a:t>37</a:t>
            </a:fld>
            <a:endParaRPr lang="en-US"/>
          </a:p>
        </p:txBody>
      </p:sp>
      <p:pic>
        <p:nvPicPr>
          <p:cNvPr id="9" name="Picture 8" descr="Graphical user interface, text, application&#10;&#10;AI-generated content may be incorrect.">
            <a:extLst>
              <a:ext uri="{FF2B5EF4-FFF2-40B4-BE49-F238E27FC236}">
                <a16:creationId xmlns:a16="http://schemas.microsoft.com/office/drawing/2014/main" id="{36350EE3-753F-22DF-568D-21102A989718}"/>
              </a:ext>
            </a:extLst>
          </p:cNvPr>
          <p:cNvPicPr>
            <a:picLocks noChangeAspect="1"/>
          </p:cNvPicPr>
          <p:nvPr/>
        </p:nvPicPr>
        <p:blipFill>
          <a:blip r:embed="rId3"/>
          <a:stretch>
            <a:fillRect/>
          </a:stretch>
        </p:blipFill>
        <p:spPr>
          <a:xfrm>
            <a:off x="927847" y="1670891"/>
            <a:ext cx="10892080" cy="4338542"/>
          </a:xfrm>
          <a:prstGeom prst="rect">
            <a:avLst/>
          </a:prstGeom>
        </p:spPr>
      </p:pic>
      <p:pic>
        <p:nvPicPr>
          <p:cNvPr id="10" name="Picture 9">
            <a:extLst>
              <a:ext uri="{FF2B5EF4-FFF2-40B4-BE49-F238E27FC236}">
                <a16:creationId xmlns:a16="http://schemas.microsoft.com/office/drawing/2014/main" id="{A0F36363-ED24-6E62-5A78-D177A7B26CFA}"/>
              </a:ext>
            </a:extLst>
          </p:cNvPr>
          <p:cNvPicPr>
            <a:picLocks noChangeAspect="1"/>
          </p:cNvPicPr>
          <p:nvPr/>
        </p:nvPicPr>
        <p:blipFill>
          <a:blip r:embed="rId4"/>
          <a:stretch>
            <a:fillRect/>
          </a:stretch>
        </p:blipFill>
        <p:spPr>
          <a:xfrm>
            <a:off x="5261844" y="5189076"/>
            <a:ext cx="938865" cy="469433"/>
          </a:xfrm>
          <a:prstGeom prst="rect">
            <a:avLst/>
          </a:prstGeom>
        </p:spPr>
      </p:pic>
    </p:spTree>
    <p:extLst>
      <p:ext uri="{BB962C8B-B14F-4D97-AF65-F5344CB8AC3E}">
        <p14:creationId xmlns:p14="http://schemas.microsoft.com/office/powerpoint/2010/main" val="33408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ppt_x"/>
                                          </p:val>
                                        </p:tav>
                                        <p:tav tm="100000">
                                          <p:val>
                                            <p:strVal val="#ppt_x"/>
                                          </p:val>
                                        </p:tav>
                                      </p:tavLst>
                                    </p:anim>
                                    <p:anim calcmode="lin" valueType="num">
                                      <p:cBhvr additive="base">
                                        <p:cTn id="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69EE-0A7F-5B46-5F78-9CEC245357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8BACEF-D998-73EB-DE70-D2D34C0196E9}"/>
              </a:ext>
            </a:extLst>
          </p:cNvPr>
          <p:cNvSpPr>
            <a:spLocks noGrp="1"/>
          </p:cNvSpPr>
          <p:nvPr>
            <p:ph type="title"/>
          </p:nvPr>
        </p:nvSpPr>
        <p:spPr/>
        <p:txBody>
          <a:bodyPr>
            <a:normAutofit/>
          </a:bodyPr>
          <a:lstStyle/>
          <a:p>
            <a:r>
              <a:rPr lang="en-US" dirty="0"/>
              <a:t>SRC or SNP Local Approver: Status</a:t>
            </a:r>
          </a:p>
        </p:txBody>
      </p:sp>
      <p:sp>
        <p:nvSpPr>
          <p:cNvPr id="3" name="Slide Number Placeholder 2">
            <a:extLst>
              <a:ext uri="{FF2B5EF4-FFF2-40B4-BE49-F238E27FC236}">
                <a16:creationId xmlns:a16="http://schemas.microsoft.com/office/drawing/2014/main" id="{028A0F0B-DB1C-661B-B9F1-DE0FD69D285F}"/>
              </a:ext>
            </a:extLst>
          </p:cNvPr>
          <p:cNvSpPr>
            <a:spLocks noGrp="1"/>
          </p:cNvSpPr>
          <p:nvPr>
            <p:ph type="sldNum" sz="quarter" idx="12"/>
          </p:nvPr>
        </p:nvSpPr>
        <p:spPr/>
        <p:txBody>
          <a:bodyPr/>
          <a:lstStyle/>
          <a:p>
            <a:fld id="{B2102BAA-C61A-4A39-BDF1-4340D572B82C}" type="slidenum">
              <a:rPr lang="en-US" smtClean="0"/>
              <a:t>38</a:t>
            </a:fld>
            <a:endParaRPr lang="en-US"/>
          </a:p>
        </p:txBody>
      </p:sp>
      <p:pic>
        <p:nvPicPr>
          <p:cNvPr id="2" name="Content Placeholder 1">
            <a:extLst>
              <a:ext uri="{FF2B5EF4-FFF2-40B4-BE49-F238E27FC236}">
                <a16:creationId xmlns:a16="http://schemas.microsoft.com/office/drawing/2014/main" id="{1A234D4C-1108-2321-4953-B23D0956FBB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contrast="-6000"/>
                    </a14:imgEffect>
                  </a14:imgLayer>
                </a14:imgProps>
              </a:ext>
            </a:extLst>
          </a:blip>
          <a:srcRect b="12555"/>
          <a:stretch>
            <a:fillRect/>
          </a:stretch>
        </p:blipFill>
        <p:spPr>
          <a:xfrm>
            <a:off x="1047619" y="1546189"/>
            <a:ext cx="10306181" cy="4206240"/>
          </a:xfrm>
          <a:prstGeom prst="rect">
            <a:avLst/>
          </a:prstGeom>
        </p:spPr>
      </p:pic>
      <p:pic>
        <p:nvPicPr>
          <p:cNvPr id="7" name="Picture 6" descr="A picture containing graphical user interface&#10;&#10;AI-generated content may be incorrect.">
            <a:extLst>
              <a:ext uri="{FF2B5EF4-FFF2-40B4-BE49-F238E27FC236}">
                <a16:creationId xmlns:a16="http://schemas.microsoft.com/office/drawing/2014/main" id="{9EDDECCF-2FB3-DE37-8FBB-51F6DE86C258}"/>
              </a:ext>
            </a:extLst>
          </p:cNvPr>
          <p:cNvPicPr>
            <a:picLocks noChangeAspect="1"/>
          </p:cNvPicPr>
          <p:nvPr/>
        </p:nvPicPr>
        <p:blipFill>
          <a:blip r:embed="rId5"/>
          <a:stretch>
            <a:fillRect/>
          </a:stretch>
        </p:blipFill>
        <p:spPr>
          <a:xfrm>
            <a:off x="838201" y="1434207"/>
            <a:ext cx="10709084" cy="4318222"/>
          </a:xfrm>
          <a:prstGeom prst="rect">
            <a:avLst/>
          </a:prstGeom>
        </p:spPr>
      </p:pic>
      <p:pic>
        <p:nvPicPr>
          <p:cNvPr id="9" name="Picture 8" descr="Graphical user interface, text, application&#10;&#10;AI-generated content may be incorrect.">
            <a:extLst>
              <a:ext uri="{FF2B5EF4-FFF2-40B4-BE49-F238E27FC236}">
                <a16:creationId xmlns:a16="http://schemas.microsoft.com/office/drawing/2014/main" id="{6B6C3615-7B8C-87A0-05B3-CE2650FCA84C}"/>
              </a:ext>
            </a:extLst>
          </p:cNvPr>
          <p:cNvPicPr>
            <a:picLocks noChangeAspect="1"/>
          </p:cNvPicPr>
          <p:nvPr/>
        </p:nvPicPr>
        <p:blipFill>
          <a:blip r:embed="rId6"/>
          <a:stretch>
            <a:fillRect/>
          </a:stretch>
        </p:blipFill>
        <p:spPr>
          <a:xfrm>
            <a:off x="655205" y="1434207"/>
            <a:ext cx="10892080" cy="4338542"/>
          </a:xfrm>
          <a:prstGeom prst="rect">
            <a:avLst/>
          </a:prstGeom>
        </p:spPr>
      </p:pic>
      <p:pic>
        <p:nvPicPr>
          <p:cNvPr id="10" name="Picture 9">
            <a:extLst>
              <a:ext uri="{FF2B5EF4-FFF2-40B4-BE49-F238E27FC236}">
                <a16:creationId xmlns:a16="http://schemas.microsoft.com/office/drawing/2014/main" id="{C9F5052A-07D6-890A-2B35-94B6E64BAFC4}"/>
              </a:ext>
            </a:extLst>
          </p:cNvPr>
          <p:cNvPicPr>
            <a:picLocks noChangeAspect="1"/>
          </p:cNvPicPr>
          <p:nvPr/>
        </p:nvPicPr>
        <p:blipFill>
          <a:blip r:embed="rId7"/>
          <a:stretch>
            <a:fillRect/>
          </a:stretch>
        </p:blipFill>
        <p:spPr>
          <a:xfrm>
            <a:off x="5261844" y="5189076"/>
            <a:ext cx="938865" cy="469433"/>
          </a:xfrm>
          <a:prstGeom prst="rect">
            <a:avLst/>
          </a:prstGeom>
        </p:spPr>
      </p:pic>
      <p:pic>
        <p:nvPicPr>
          <p:cNvPr id="12" name="Picture 11" descr="Graphical user interface, text, application, email&#10;&#10;AI-generated content may be incorrect.">
            <a:extLst>
              <a:ext uri="{FF2B5EF4-FFF2-40B4-BE49-F238E27FC236}">
                <a16:creationId xmlns:a16="http://schemas.microsoft.com/office/drawing/2014/main" id="{9E436F90-3476-AC0E-C71E-08D98F783D01}"/>
              </a:ext>
            </a:extLst>
          </p:cNvPr>
          <p:cNvPicPr>
            <a:picLocks noChangeAspect="1"/>
          </p:cNvPicPr>
          <p:nvPr/>
        </p:nvPicPr>
        <p:blipFill>
          <a:blip r:embed="rId8"/>
          <a:stretch>
            <a:fillRect/>
          </a:stretch>
        </p:blipFill>
        <p:spPr>
          <a:xfrm>
            <a:off x="611694" y="1323975"/>
            <a:ext cx="10925101" cy="5289822"/>
          </a:xfrm>
          <a:prstGeom prst="rect">
            <a:avLst/>
          </a:prstGeom>
        </p:spPr>
      </p:pic>
    </p:spTree>
    <p:extLst>
      <p:ext uri="{BB962C8B-B14F-4D97-AF65-F5344CB8AC3E}">
        <p14:creationId xmlns:p14="http://schemas.microsoft.com/office/powerpoint/2010/main" val="4105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D6DF-B16D-221A-756C-282858ED8A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491B98-401F-5B58-6E14-223193206903}"/>
              </a:ext>
            </a:extLst>
          </p:cNvPr>
          <p:cNvSpPr>
            <a:spLocks noGrp="1"/>
          </p:cNvSpPr>
          <p:nvPr>
            <p:ph type="title"/>
          </p:nvPr>
        </p:nvSpPr>
        <p:spPr/>
        <p:txBody>
          <a:bodyPr/>
          <a:lstStyle/>
          <a:p>
            <a:r>
              <a:rPr lang="en-US" dirty="0"/>
              <a:t>Collection Manager – Step 1</a:t>
            </a:r>
          </a:p>
        </p:txBody>
      </p:sp>
      <p:sp>
        <p:nvSpPr>
          <p:cNvPr id="3" name="Slide Number Placeholder 2">
            <a:extLst>
              <a:ext uri="{FF2B5EF4-FFF2-40B4-BE49-F238E27FC236}">
                <a16:creationId xmlns:a16="http://schemas.microsoft.com/office/drawing/2014/main" id="{A29E660D-D0F6-AAD1-536F-CCC4E30260F3}"/>
              </a:ext>
            </a:extLst>
          </p:cNvPr>
          <p:cNvSpPr>
            <a:spLocks noGrp="1"/>
          </p:cNvSpPr>
          <p:nvPr>
            <p:ph type="sldNum" sz="quarter" idx="12"/>
          </p:nvPr>
        </p:nvSpPr>
        <p:spPr/>
        <p:txBody>
          <a:bodyPr/>
          <a:lstStyle/>
          <a:p>
            <a:fld id="{B2102BAA-C61A-4A39-BDF1-4340D572B82C}" type="slidenum">
              <a:rPr lang="en-US" smtClean="0"/>
              <a:t>39</a:t>
            </a:fld>
            <a:endParaRPr lang="en-US"/>
          </a:p>
        </p:txBody>
      </p:sp>
      <p:pic>
        <p:nvPicPr>
          <p:cNvPr id="2" name="Content Placeholder 1">
            <a:extLst>
              <a:ext uri="{FF2B5EF4-FFF2-40B4-BE49-F238E27FC236}">
                <a16:creationId xmlns:a16="http://schemas.microsoft.com/office/drawing/2014/main" id="{8420C51B-9300-09D0-A623-F2E0ECF91110}"/>
              </a:ext>
            </a:extLst>
          </p:cNvPr>
          <p:cNvPicPr>
            <a:picLocks noGrp="1" noChangeAspect="1"/>
          </p:cNvPicPr>
          <p:nvPr>
            <p:ph idx="1"/>
          </p:nvPr>
        </p:nvPicPr>
        <p:blipFill>
          <a:blip r:embed="rId3"/>
          <a:stretch>
            <a:fillRect/>
          </a:stretch>
        </p:blipFill>
        <p:spPr>
          <a:xfrm>
            <a:off x="1498271" y="1906953"/>
            <a:ext cx="8483929" cy="3866418"/>
          </a:xfrm>
          <a:prstGeom prst="rect">
            <a:avLst/>
          </a:prstGeom>
        </p:spPr>
      </p:pic>
    </p:spTree>
    <p:extLst>
      <p:ext uri="{BB962C8B-B14F-4D97-AF65-F5344CB8AC3E}">
        <p14:creationId xmlns:p14="http://schemas.microsoft.com/office/powerpoint/2010/main" val="132973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0;p36">
            <a:extLst>
              <a:ext uri="{FF2B5EF4-FFF2-40B4-BE49-F238E27FC236}">
                <a16:creationId xmlns:a16="http://schemas.microsoft.com/office/drawing/2014/main" id="{BCAD2CE9-B92B-68B4-FFA8-DC27D9BC557A}"/>
              </a:ext>
            </a:extLst>
          </p:cNvPr>
          <p:cNvSpPr txBox="1"/>
          <p:nvPr/>
        </p:nvSpPr>
        <p:spPr>
          <a:xfrm>
            <a:off x="0" y="2587926"/>
            <a:ext cx="12192000" cy="663274"/>
          </a:xfrm>
          <a:prstGeom prst="rect">
            <a:avLst/>
          </a:prstGeom>
          <a:solidFill>
            <a:schemeClr val="accent2"/>
          </a:solidFill>
          <a:ln>
            <a:noFill/>
          </a:ln>
        </p:spPr>
        <p:txBody>
          <a:bodyPr spcFirstLastPara="1" wrap="square" lIns="822960" tIns="91425" rIns="4206240" bIns="91425" anchor="ctr" anchorCtr="0">
            <a:noAutofit/>
          </a:bodyPr>
          <a:lstStyle/>
          <a:p>
            <a:pPr marL="0" lvl="0" indent="0" rtl="0">
              <a:lnSpc>
                <a:spcPct val="85000"/>
              </a:lnSpc>
              <a:spcBef>
                <a:spcPts val="0"/>
              </a:spcBef>
              <a:spcAft>
                <a:spcPts val="0"/>
              </a:spcAft>
              <a:buNone/>
            </a:pPr>
            <a:endParaRPr sz="2400" b="1" i="1">
              <a:solidFill>
                <a:schemeClr val="bg1"/>
              </a:solidFill>
              <a:ea typeface="Montserrat Medium"/>
              <a:cs typeface="Montserrat Medium"/>
              <a:sym typeface="Montserrat Medium"/>
            </a:endParaRPr>
          </a:p>
        </p:txBody>
      </p:sp>
      <p:sp>
        <p:nvSpPr>
          <p:cNvPr id="2" name="Title 1">
            <a:extLst>
              <a:ext uri="{FF2B5EF4-FFF2-40B4-BE49-F238E27FC236}">
                <a16:creationId xmlns:a16="http://schemas.microsoft.com/office/drawing/2014/main" id="{2FDAA877-0525-A5A2-0F6B-AA2D3E35F49D}"/>
              </a:ext>
            </a:extLst>
          </p:cNvPr>
          <p:cNvSpPr>
            <a:spLocks noGrp="1"/>
          </p:cNvSpPr>
          <p:nvPr>
            <p:ph type="title"/>
          </p:nvPr>
        </p:nvSpPr>
        <p:spPr/>
        <p:txBody>
          <a:bodyPr/>
          <a:lstStyle/>
          <a:p>
            <a:r>
              <a:rPr lang="en-US" dirty="0"/>
              <a:t>Background</a:t>
            </a:r>
          </a:p>
        </p:txBody>
      </p:sp>
      <p:sp>
        <p:nvSpPr>
          <p:cNvPr id="3" name="Slide Number Placeholder 2">
            <a:extLst>
              <a:ext uri="{FF2B5EF4-FFF2-40B4-BE49-F238E27FC236}">
                <a16:creationId xmlns:a16="http://schemas.microsoft.com/office/drawing/2014/main" id="{2D6EEBA1-7433-6728-5EAD-5C5CF7183CBF}"/>
              </a:ext>
            </a:extLst>
          </p:cNvPr>
          <p:cNvSpPr>
            <a:spLocks noGrp="1"/>
          </p:cNvSpPr>
          <p:nvPr>
            <p:ph type="sldNum" sz="quarter" idx="12"/>
          </p:nvPr>
        </p:nvSpPr>
        <p:spPr/>
        <p:txBody>
          <a:bodyPr/>
          <a:lstStyle/>
          <a:p>
            <a:fld id="{B2102BAA-C61A-4A39-BDF1-4340D572B82C}" type="slidenum">
              <a:rPr lang="en-US" smtClean="0"/>
              <a:t>4</a:t>
            </a:fld>
            <a:endParaRPr lang="en-US"/>
          </a:p>
        </p:txBody>
      </p:sp>
      <p:sp>
        <p:nvSpPr>
          <p:cNvPr id="4" name="Content Placeholder 3">
            <a:extLst>
              <a:ext uri="{FF2B5EF4-FFF2-40B4-BE49-F238E27FC236}">
                <a16:creationId xmlns:a16="http://schemas.microsoft.com/office/drawing/2014/main" id="{78FD6A85-9D23-7D10-D381-64C6E03FEDDC}"/>
              </a:ext>
            </a:extLst>
          </p:cNvPr>
          <p:cNvSpPr>
            <a:spLocks noGrp="1"/>
          </p:cNvSpPr>
          <p:nvPr>
            <p:ph idx="1"/>
          </p:nvPr>
        </p:nvSpPr>
        <p:spPr>
          <a:xfrm>
            <a:off x="838200" y="1472989"/>
            <a:ext cx="11066254" cy="4897420"/>
          </a:xfrm>
        </p:spPr>
        <p:txBody>
          <a:bodyPr>
            <a:normAutofit fontScale="92500" lnSpcReduction="10000"/>
          </a:bodyPr>
          <a:lstStyle/>
          <a:p>
            <a:pPr>
              <a:spcAft>
                <a:spcPts val="1200"/>
              </a:spcAft>
            </a:pPr>
            <a:r>
              <a:rPr lang="en-US" dirty="0">
                <a:solidFill>
                  <a:srgbClr val="1A4480"/>
                </a:solidFill>
              </a:rPr>
              <a:t>The Consolidated Appropriations Act, 2023 (PL 117-328) authorized a permanent, nationwide Summer Electronic Benefits Transfer (SEBT) program beginning in 2024</a:t>
            </a:r>
          </a:p>
          <a:p>
            <a:pPr marL="0" indent="0" algn="ctr">
              <a:spcAft>
                <a:spcPts val="1200"/>
              </a:spcAft>
              <a:buNone/>
            </a:pPr>
            <a:r>
              <a:rPr lang="en-US" b="1" dirty="0">
                <a:solidFill>
                  <a:schemeClr val="bg1"/>
                </a:solidFill>
              </a:rPr>
              <a:t>In Virginia, this program is known to households as </a:t>
            </a:r>
            <a:r>
              <a:rPr lang="en-US" b="1" i="1" dirty="0">
                <a:solidFill>
                  <a:schemeClr val="bg1"/>
                </a:solidFill>
              </a:rPr>
              <a:t>Virginia SUN Bucks</a:t>
            </a:r>
          </a:p>
          <a:p>
            <a:pPr>
              <a:spcBef>
                <a:spcPts val="600"/>
              </a:spcBef>
            </a:pPr>
            <a:endParaRPr lang="en-US" dirty="0">
              <a:solidFill>
                <a:srgbClr val="1A4480"/>
              </a:solidFill>
            </a:endParaRPr>
          </a:p>
          <a:p>
            <a:pPr>
              <a:spcBef>
                <a:spcPts val="600"/>
              </a:spcBef>
            </a:pPr>
            <a:r>
              <a:rPr lang="en-US" dirty="0">
                <a:solidFill>
                  <a:srgbClr val="1A4480"/>
                </a:solidFill>
              </a:rPr>
              <a:t>Eligible children will receive $120 via EBT card to purchase groceries in Summer 2026.</a:t>
            </a:r>
          </a:p>
          <a:p>
            <a:r>
              <a:rPr lang="en-US" b="1" i="1" dirty="0">
                <a:solidFill>
                  <a:srgbClr val="F36939"/>
                </a:solidFill>
              </a:rPr>
              <a:t>Over</a:t>
            </a:r>
            <a:r>
              <a:rPr lang="en-US" dirty="0">
                <a:solidFill>
                  <a:srgbClr val="F36939"/>
                </a:solidFill>
              </a:rPr>
              <a:t> </a:t>
            </a:r>
            <a:r>
              <a:rPr lang="en-US" b="1" dirty="0">
                <a:solidFill>
                  <a:srgbClr val="F36939"/>
                </a:solidFill>
              </a:rPr>
              <a:t>1.25 million </a:t>
            </a:r>
            <a:r>
              <a:rPr lang="en-US" b="1" i="1" dirty="0">
                <a:solidFill>
                  <a:srgbClr val="F36939"/>
                </a:solidFill>
              </a:rPr>
              <a:t>children in Virginia received SUN Bucks since 2024</a:t>
            </a:r>
            <a:endParaRPr lang="en-US" dirty="0">
              <a:solidFill>
                <a:srgbClr val="F36939"/>
              </a:solidFill>
            </a:endParaRPr>
          </a:p>
          <a:p>
            <a:r>
              <a:rPr lang="en-US" dirty="0">
                <a:solidFill>
                  <a:srgbClr val="1A4480"/>
                </a:solidFill>
              </a:rPr>
              <a:t>More than $150 million has been added to Virginia’s economy by SEBT</a:t>
            </a:r>
          </a:p>
          <a:p>
            <a:pPr marL="0" indent="0" algn="ctr">
              <a:buNone/>
            </a:pPr>
            <a:endParaRPr lang="en-US" b="1" i="1" dirty="0">
              <a:solidFill>
                <a:srgbClr val="1A4480"/>
              </a:solidFill>
            </a:endParaRPr>
          </a:p>
          <a:p>
            <a:pPr marL="0" indent="0" algn="ctr">
              <a:buNone/>
            </a:pPr>
            <a:r>
              <a:rPr lang="en-US" sz="3600" b="1" i="1" dirty="0">
                <a:solidFill>
                  <a:srgbClr val="1A4480"/>
                </a:solidFill>
              </a:rPr>
              <a:t>Your work makes a difference!</a:t>
            </a:r>
          </a:p>
        </p:txBody>
      </p:sp>
      <p:pic>
        <p:nvPicPr>
          <p:cNvPr id="6" name="Picture 5">
            <a:extLst>
              <a:ext uri="{FF2B5EF4-FFF2-40B4-BE49-F238E27FC236}">
                <a16:creationId xmlns:a16="http://schemas.microsoft.com/office/drawing/2014/main" id="{F9145E22-8B7F-B450-17D0-4CFDD314907D}"/>
              </a:ext>
            </a:extLst>
          </p:cNvPr>
          <p:cNvPicPr>
            <a:picLocks noChangeAspect="1"/>
          </p:cNvPicPr>
          <p:nvPr/>
        </p:nvPicPr>
        <p:blipFill>
          <a:blip r:embed="rId3"/>
          <a:stretch>
            <a:fillRect/>
          </a:stretch>
        </p:blipFill>
        <p:spPr>
          <a:xfrm>
            <a:off x="8610600" y="2405566"/>
            <a:ext cx="2609314" cy="1253446"/>
          </a:xfrm>
          <a:prstGeom prst="rect">
            <a:avLst/>
          </a:prstGeom>
        </p:spPr>
      </p:pic>
    </p:spTree>
    <p:extLst>
      <p:ext uri="{BB962C8B-B14F-4D97-AF65-F5344CB8AC3E}">
        <p14:creationId xmlns:p14="http://schemas.microsoft.com/office/powerpoint/2010/main" val="32599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3C4A-2AEE-EDE9-E597-BC39F1A7F3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1E4150-7A64-50B3-FA0F-12A7F14E7212}"/>
              </a:ext>
            </a:extLst>
          </p:cNvPr>
          <p:cNvSpPr>
            <a:spLocks noGrp="1"/>
          </p:cNvSpPr>
          <p:nvPr>
            <p:ph type="title"/>
          </p:nvPr>
        </p:nvSpPr>
        <p:spPr/>
        <p:txBody>
          <a:bodyPr>
            <a:normAutofit fontScale="90000"/>
          </a:bodyPr>
          <a:lstStyle/>
          <a:p>
            <a:r>
              <a:rPr lang="en-US" dirty="0"/>
              <a:t>Collection Manager – Approval Status</a:t>
            </a:r>
          </a:p>
        </p:txBody>
      </p:sp>
      <p:sp>
        <p:nvSpPr>
          <p:cNvPr id="3" name="Slide Number Placeholder 2">
            <a:extLst>
              <a:ext uri="{FF2B5EF4-FFF2-40B4-BE49-F238E27FC236}">
                <a16:creationId xmlns:a16="http://schemas.microsoft.com/office/drawing/2014/main" id="{B5F00744-8DC5-95E6-7E4B-2899138EBD63}"/>
              </a:ext>
            </a:extLst>
          </p:cNvPr>
          <p:cNvSpPr>
            <a:spLocks noGrp="1"/>
          </p:cNvSpPr>
          <p:nvPr>
            <p:ph type="sldNum" sz="quarter" idx="12"/>
          </p:nvPr>
        </p:nvSpPr>
        <p:spPr/>
        <p:txBody>
          <a:bodyPr/>
          <a:lstStyle/>
          <a:p>
            <a:fld id="{B2102BAA-C61A-4A39-BDF1-4340D572B82C}" type="slidenum">
              <a:rPr lang="en-US" smtClean="0"/>
              <a:t>40</a:t>
            </a:fld>
            <a:endParaRPr lang="en-US"/>
          </a:p>
        </p:txBody>
      </p:sp>
      <p:pic>
        <p:nvPicPr>
          <p:cNvPr id="4" name="Picture 3">
            <a:extLst>
              <a:ext uri="{FF2B5EF4-FFF2-40B4-BE49-F238E27FC236}">
                <a16:creationId xmlns:a16="http://schemas.microsoft.com/office/drawing/2014/main" id="{179C91C1-19A6-4163-B3D6-77EB122DBA03}"/>
              </a:ext>
            </a:extLst>
          </p:cNvPr>
          <p:cNvPicPr>
            <a:picLocks noChangeAspect="1"/>
          </p:cNvPicPr>
          <p:nvPr/>
        </p:nvPicPr>
        <p:blipFill>
          <a:blip r:embed="rId3"/>
          <a:stretch>
            <a:fillRect/>
          </a:stretch>
        </p:blipFill>
        <p:spPr>
          <a:xfrm>
            <a:off x="838200" y="1847633"/>
            <a:ext cx="9839798" cy="4691279"/>
          </a:xfrm>
          <a:prstGeom prst="rect">
            <a:avLst/>
          </a:prstGeom>
        </p:spPr>
      </p:pic>
    </p:spTree>
    <p:extLst>
      <p:ext uri="{BB962C8B-B14F-4D97-AF65-F5344CB8AC3E}">
        <p14:creationId xmlns:p14="http://schemas.microsoft.com/office/powerpoint/2010/main" val="40436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DFFC-B067-C6AB-08E6-01293852F1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D9DC31-168A-D7C8-1B6A-7160AA947860}"/>
              </a:ext>
            </a:extLst>
          </p:cNvPr>
          <p:cNvSpPr>
            <a:spLocks noGrp="1"/>
          </p:cNvSpPr>
          <p:nvPr>
            <p:ph type="title"/>
          </p:nvPr>
        </p:nvSpPr>
        <p:spPr/>
        <p:txBody>
          <a:bodyPr/>
          <a:lstStyle/>
          <a:p>
            <a:r>
              <a:rPr lang="en-US" dirty="0"/>
              <a:t>Collection Manager – Last Chance</a:t>
            </a:r>
          </a:p>
        </p:txBody>
      </p:sp>
      <p:sp>
        <p:nvSpPr>
          <p:cNvPr id="3" name="Slide Number Placeholder 2">
            <a:extLst>
              <a:ext uri="{FF2B5EF4-FFF2-40B4-BE49-F238E27FC236}">
                <a16:creationId xmlns:a16="http://schemas.microsoft.com/office/drawing/2014/main" id="{C58BBB8F-E088-F75B-82FF-E0FC992A399C}"/>
              </a:ext>
            </a:extLst>
          </p:cNvPr>
          <p:cNvSpPr>
            <a:spLocks noGrp="1"/>
          </p:cNvSpPr>
          <p:nvPr>
            <p:ph type="sldNum" sz="quarter" idx="12"/>
          </p:nvPr>
        </p:nvSpPr>
        <p:spPr/>
        <p:txBody>
          <a:bodyPr/>
          <a:lstStyle/>
          <a:p>
            <a:fld id="{B2102BAA-C61A-4A39-BDF1-4340D572B82C}" type="slidenum">
              <a:rPr lang="en-US" smtClean="0"/>
              <a:t>41</a:t>
            </a:fld>
            <a:endParaRPr lang="en-US"/>
          </a:p>
        </p:txBody>
      </p:sp>
      <p:pic>
        <p:nvPicPr>
          <p:cNvPr id="7" name="Picture 6">
            <a:extLst>
              <a:ext uri="{FF2B5EF4-FFF2-40B4-BE49-F238E27FC236}">
                <a16:creationId xmlns:a16="http://schemas.microsoft.com/office/drawing/2014/main" id="{293D563A-6D11-3D93-0E7F-1D555D101F88}"/>
              </a:ext>
            </a:extLst>
          </p:cNvPr>
          <p:cNvPicPr>
            <a:picLocks noChangeAspect="1"/>
          </p:cNvPicPr>
          <p:nvPr/>
        </p:nvPicPr>
        <p:blipFill>
          <a:blip r:embed="rId3"/>
          <a:stretch>
            <a:fillRect/>
          </a:stretch>
        </p:blipFill>
        <p:spPr>
          <a:xfrm>
            <a:off x="1161927" y="1720521"/>
            <a:ext cx="9868145" cy="4818391"/>
          </a:xfrm>
          <a:prstGeom prst="rect">
            <a:avLst/>
          </a:prstGeom>
        </p:spPr>
      </p:pic>
    </p:spTree>
    <p:extLst>
      <p:ext uri="{BB962C8B-B14F-4D97-AF65-F5344CB8AC3E}">
        <p14:creationId xmlns:p14="http://schemas.microsoft.com/office/powerpoint/2010/main" val="7976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CF6CA-A6BE-26E0-96FC-2D5B6F252D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44C58B-F38C-9735-CC42-9DA9EEC8A577}"/>
              </a:ext>
            </a:extLst>
          </p:cNvPr>
          <p:cNvSpPr>
            <a:spLocks noGrp="1"/>
          </p:cNvSpPr>
          <p:nvPr>
            <p:ph type="title"/>
          </p:nvPr>
        </p:nvSpPr>
        <p:spPr/>
        <p:txBody>
          <a:bodyPr/>
          <a:lstStyle/>
          <a:p>
            <a:r>
              <a:rPr lang="en-US" dirty="0"/>
              <a:t>Collection Manager - Status</a:t>
            </a:r>
          </a:p>
        </p:txBody>
      </p:sp>
      <p:sp>
        <p:nvSpPr>
          <p:cNvPr id="3" name="Slide Number Placeholder 2">
            <a:extLst>
              <a:ext uri="{FF2B5EF4-FFF2-40B4-BE49-F238E27FC236}">
                <a16:creationId xmlns:a16="http://schemas.microsoft.com/office/drawing/2014/main" id="{B38CD56D-A3B2-84F4-1DD6-03880F6713D0}"/>
              </a:ext>
            </a:extLst>
          </p:cNvPr>
          <p:cNvSpPr>
            <a:spLocks noGrp="1"/>
          </p:cNvSpPr>
          <p:nvPr>
            <p:ph type="sldNum" sz="quarter" idx="12"/>
          </p:nvPr>
        </p:nvSpPr>
        <p:spPr/>
        <p:txBody>
          <a:bodyPr/>
          <a:lstStyle/>
          <a:p>
            <a:fld id="{B2102BAA-C61A-4A39-BDF1-4340D572B82C}" type="slidenum">
              <a:rPr lang="en-US" smtClean="0"/>
              <a:t>42</a:t>
            </a:fld>
            <a:endParaRPr lang="en-US"/>
          </a:p>
        </p:txBody>
      </p:sp>
      <p:pic>
        <p:nvPicPr>
          <p:cNvPr id="8" name="Picture 7">
            <a:extLst>
              <a:ext uri="{FF2B5EF4-FFF2-40B4-BE49-F238E27FC236}">
                <a16:creationId xmlns:a16="http://schemas.microsoft.com/office/drawing/2014/main" id="{6F823E15-1035-F90B-3E2E-A23C275EB962}"/>
              </a:ext>
            </a:extLst>
          </p:cNvPr>
          <p:cNvPicPr>
            <a:picLocks noChangeAspect="1"/>
          </p:cNvPicPr>
          <p:nvPr/>
        </p:nvPicPr>
        <p:blipFill>
          <a:blip r:embed="rId3"/>
          <a:stretch>
            <a:fillRect/>
          </a:stretch>
        </p:blipFill>
        <p:spPr>
          <a:xfrm>
            <a:off x="1108491" y="1529728"/>
            <a:ext cx="9975018" cy="4826622"/>
          </a:xfrm>
          <a:prstGeom prst="rect">
            <a:avLst/>
          </a:prstGeom>
        </p:spPr>
      </p:pic>
    </p:spTree>
    <p:extLst>
      <p:ext uri="{BB962C8B-B14F-4D97-AF65-F5344CB8AC3E}">
        <p14:creationId xmlns:p14="http://schemas.microsoft.com/office/powerpoint/2010/main" val="8659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9303-CF7D-5B65-5A9A-C7BF706BD1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537BFB-5A28-503C-E1AF-0717031D6D9C}"/>
              </a:ext>
            </a:extLst>
          </p:cNvPr>
          <p:cNvSpPr>
            <a:spLocks noGrp="1"/>
          </p:cNvSpPr>
          <p:nvPr>
            <p:ph type="title"/>
          </p:nvPr>
        </p:nvSpPr>
        <p:spPr/>
        <p:txBody>
          <a:bodyPr>
            <a:normAutofit/>
          </a:bodyPr>
          <a:lstStyle/>
          <a:p>
            <a:r>
              <a:rPr lang="en-US" dirty="0"/>
              <a:t>Division Superintendent - SDCA</a:t>
            </a:r>
          </a:p>
        </p:txBody>
      </p:sp>
      <p:sp>
        <p:nvSpPr>
          <p:cNvPr id="3" name="Slide Number Placeholder 2">
            <a:extLst>
              <a:ext uri="{FF2B5EF4-FFF2-40B4-BE49-F238E27FC236}">
                <a16:creationId xmlns:a16="http://schemas.microsoft.com/office/drawing/2014/main" id="{DD6EC4DC-70A6-7254-DC67-F94C1DCC8052}"/>
              </a:ext>
            </a:extLst>
          </p:cNvPr>
          <p:cNvSpPr>
            <a:spLocks noGrp="1"/>
          </p:cNvSpPr>
          <p:nvPr>
            <p:ph type="sldNum" sz="quarter" idx="12"/>
          </p:nvPr>
        </p:nvSpPr>
        <p:spPr/>
        <p:txBody>
          <a:bodyPr/>
          <a:lstStyle/>
          <a:p>
            <a:fld id="{B2102BAA-C61A-4A39-BDF1-4340D572B82C}" type="slidenum">
              <a:rPr lang="en-US" smtClean="0"/>
              <a:t>43</a:t>
            </a:fld>
            <a:endParaRPr lang="en-US"/>
          </a:p>
        </p:txBody>
      </p:sp>
      <p:pic>
        <p:nvPicPr>
          <p:cNvPr id="4" name="Content Placeholder 3" descr="Graphical user interface, text, application&#10;&#10;AI-generated content may be incorrect.">
            <a:extLst>
              <a:ext uri="{FF2B5EF4-FFF2-40B4-BE49-F238E27FC236}">
                <a16:creationId xmlns:a16="http://schemas.microsoft.com/office/drawing/2014/main" id="{D0F96CE1-1891-6006-04A5-FDCE150B30A8}"/>
              </a:ext>
            </a:extLst>
          </p:cNvPr>
          <p:cNvPicPr>
            <a:picLocks noGrp="1" noChangeAspect="1"/>
          </p:cNvPicPr>
          <p:nvPr>
            <p:ph idx="1"/>
          </p:nvPr>
        </p:nvPicPr>
        <p:blipFill>
          <a:blip r:embed="rId3"/>
          <a:stretch>
            <a:fillRect/>
          </a:stretch>
        </p:blipFill>
        <p:spPr>
          <a:xfrm>
            <a:off x="1481852" y="1408150"/>
            <a:ext cx="9228295" cy="5449850"/>
          </a:xfrm>
          <a:prstGeom prst="rect">
            <a:avLst/>
          </a:prstGeom>
        </p:spPr>
      </p:pic>
    </p:spTree>
    <p:extLst>
      <p:ext uri="{BB962C8B-B14F-4D97-AF65-F5344CB8AC3E}">
        <p14:creationId xmlns:p14="http://schemas.microsoft.com/office/powerpoint/2010/main" val="2583133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1C6B-4D3A-6269-BA3C-A2500739FB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D6F1A1-8739-9780-BF95-E67C069C6D99}"/>
              </a:ext>
            </a:extLst>
          </p:cNvPr>
          <p:cNvSpPr>
            <a:spLocks noGrp="1"/>
          </p:cNvSpPr>
          <p:nvPr>
            <p:ph type="title"/>
          </p:nvPr>
        </p:nvSpPr>
        <p:spPr/>
        <p:txBody>
          <a:bodyPr>
            <a:normAutofit/>
          </a:bodyPr>
          <a:lstStyle/>
          <a:p>
            <a:r>
              <a:rPr lang="en-US" dirty="0"/>
              <a:t>Division Supt. – </a:t>
            </a:r>
            <a:r>
              <a:rPr lang="en-US" dirty="0" err="1"/>
              <a:t>Aprove</a:t>
            </a:r>
            <a:r>
              <a:rPr lang="en-US" dirty="0"/>
              <a:t>/Disapprove</a:t>
            </a:r>
          </a:p>
        </p:txBody>
      </p:sp>
      <p:sp>
        <p:nvSpPr>
          <p:cNvPr id="3" name="Slide Number Placeholder 2">
            <a:extLst>
              <a:ext uri="{FF2B5EF4-FFF2-40B4-BE49-F238E27FC236}">
                <a16:creationId xmlns:a16="http://schemas.microsoft.com/office/drawing/2014/main" id="{339B4DCF-82C0-2B41-9867-26B2DB6F36D8}"/>
              </a:ext>
            </a:extLst>
          </p:cNvPr>
          <p:cNvSpPr>
            <a:spLocks noGrp="1"/>
          </p:cNvSpPr>
          <p:nvPr>
            <p:ph type="sldNum" sz="quarter" idx="12"/>
          </p:nvPr>
        </p:nvSpPr>
        <p:spPr/>
        <p:txBody>
          <a:bodyPr/>
          <a:lstStyle/>
          <a:p>
            <a:fld id="{B2102BAA-C61A-4A39-BDF1-4340D572B82C}" type="slidenum">
              <a:rPr lang="en-US" smtClean="0"/>
              <a:t>44</a:t>
            </a:fld>
            <a:endParaRPr lang="en-US"/>
          </a:p>
        </p:txBody>
      </p:sp>
      <p:pic>
        <p:nvPicPr>
          <p:cNvPr id="4" name="Content Placeholder 3" descr="Graphical user interface, text, application&#10;&#10;AI-generated content may be incorrect.">
            <a:extLst>
              <a:ext uri="{FF2B5EF4-FFF2-40B4-BE49-F238E27FC236}">
                <a16:creationId xmlns:a16="http://schemas.microsoft.com/office/drawing/2014/main" id="{6C2ADE7D-FD36-D81D-4C20-8F134D1CC25D}"/>
              </a:ext>
            </a:extLst>
          </p:cNvPr>
          <p:cNvPicPr>
            <a:picLocks noGrp="1" noChangeAspect="1"/>
          </p:cNvPicPr>
          <p:nvPr>
            <p:ph idx="1"/>
          </p:nvPr>
        </p:nvPicPr>
        <p:blipFill>
          <a:blip r:embed="rId3"/>
          <a:stretch>
            <a:fillRect/>
          </a:stretch>
        </p:blipFill>
        <p:spPr>
          <a:xfrm>
            <a:off x="1481852" y="1408150"/>
            <a:ext cx="9228295" cy="5449850"/>
          </a:xfrm>
          <a:prstGeom prst="rect">
            <a:avLst/>
          </a:prstGeom>
        </p:spPr>
      </p:pic>
      <p:pic>
        <p:nvPicPr>
          <p:cNvPr id="8" name="Picture 7" descr="Graphical user interface, application&#10;&#10;AI-generated content may be incorrect.">
            <a:extLst>
              <a:ext uri="{FF2B5EF4-FFF2-40B4-BE49-F238E27FC236}">
                <a16:creationId xmlns:a16="http://schemas.microsoft.com/office/drawing/2014/main" id="{80A9BC59-F2F6-B84E-BD58-4CE12E35CFFA}"/>
              </a:ext>
            </a:extLst>
          </p:cNvPr>
          <p:cNvPicPr>
            <a:picLocks noChangeAspect="1"/>
          </p:cNvPicPr>
          <p:nvPr/>
        </p:nvPicPr>
        <p:blipFill>
          <a:blip r:embed="rId4"/>
          <a:stretch>
            <a:fillRect/>
          </a:stretch>
        </p:blipFill>
        <p:spPr>
          <a:xfrm>
            <a:off x="483581" y="1452602"/>
            <a:ext cx="11224836" cy="5360945"/>
          </a:xfrm>
          <a:prstGeom prst="rect">
            <a:avLst/>
          </a:prstGeom>
        </p:spPr>
      </p:pic>
      <p:pic>
        <p:nvPicPr>
          <p:cNvPr id="9" name="Picture 8">
            <a:extLst>
              <a:ext uri="{FF2B5EF4-FFF2-40B4-BE49-F238E27FC236}">
                <a16:creationId xmlns:a16="http://schemas.microsoft.com/office/drawing/2014/main" id="{5913D9CA-0F3A-D425-27DA-7DBD0AB5D8A7}"/>
              </a:ext>
            </a:extLst>
          </p:cNvPr>
          <p:cNvPicPr>
            <a:picLocks noChangeAspect="1"/>
          </p:cNvPicPr>
          <p:nvPr/>
        </p:nvPicPr>
        <p:blipFill>
          <a:blip r:embed="rId5"/>
          <a:stretch>
            <a:fillRect/>
          </a:stretch>
        </p:blipFill>
        <p:spPr>
          <a:xfrm rot="11022324">
            <a:off x="1959886" y="1702268"/>
            <a:ext cx="2508961" cy="1254482"/>
          </a:xfrm>
          <a:prstGeom prst="rect">
            <a:avLst/>
          </a:prstGeom>
        </p:spPr>
      </p:pic>
      <p:pic>
        <p:nvPicPr>
          <p:cNvPr id="10" name="Picture 9">
            <a:extLst>
              <a:ext uri="{FF2B5EF4-FFF2-40B4-BE49-F238E27FC236}">
                <a16:creationId xmlns:a16="http://schemas.microsoft.com/office/drawing/2014/main" id="{A7A6603B-09B7-6C3E-8194-2F214C99507E}"/>
              </a:ext>
            </a:extLst>
          </p:cNvPr>
          <p:cNvPicPr>
            <a:picLocks noChangeAspect="1"/>
          </p:cNvPicPr>
          <p:nvPr/>
        </p:nvPicPr>
        <p:blipFill>
          <a:blip r:embed="rId5"/>
          <a:stretch>
            <a:fillRect/>
          </a:stretch>
        </p:blipFill>
        <p:spPr>
          <a:xfrm rot="3816216">
            <a:off x="7292545" y="4779807"/>
            <a:ext cx="1668001" cy="970342"/>
          </a:xfrm>
          <a:prstGeom prst="rect">
            <a:avLst/>
          </a:prstGeom>
        </p:spPr>
      </p:pic>
      <p:pic>
        <p:nvPicPr>
          <p:cNvPr id="11" name="Picture 10">
            <a:extLst>
              <a:ext uri="{FF2B5EF4-FFF2-40B4-BE49-F238E27FC236}">
                <a16:creationId xmlns:a16="http://schemas.microsoft.com/office/drawing/2014/main" id="{E75D28D2-2EDA-03DA-91DD-1EE51A52CD8D}"/>
              </a:ext>
            </a:extLst>
          </p:cNvPr>
          <p:cNvPicPr>
            <a:picLocks noChangeAspect="1"/>
          </p:cNvPicPr>
          <p:nvPr/>
        </p:nvPicPr>
        <p:blipFill>
          <a:blip r:embed="rId6"/>
          <a:stretch>
            <a:fillRect/>
          </a:stretch>
        </p:blipFill>
        <p:spPr>
          <a:xfrm rot="3835338">
            <a:off x="3422138" y="4290757"/>
            <a:ext cx="1660661" cy="2098884"/>
          </a:xfrm>
          <a:prstGeom prst="rect">
            <a:avLst/>
          </a:prstGeom>
        </p:spPr>
      </p:pic>
    </p:spTree>
    <p:extLst>
      <p:ext uri="{BB962C8B-B14F-4D97-AF65-F5344CB8AC3E}">
        <p14:creationId xmlns:p14="http://schemas.microsoft.com/office/powerpoint/2010/main" val="7655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807460" cy="5045387"/>
          </a:xfrm>
        </p:spPr>
        <p:txBody>
          <a:bodyPr>
            <a:normAutofit fontScale="85000" lnSpcReduction="20000"/>
          </a:bodyPr>
          <a:lstStyle/>
          <a:p>
            <a:pPr marL="0" indent="0">
              <a:buNone/>
            </a:pPr>
            <a:r>
              <a:rPr lang="nl-NL" dirty="0">
                <a:solidFill>
                  <a:srgbClr val="1A4480"/>
                </a:solidFill>
              </a:rPr>
              <a:t>Summer EBT Eligible Student (SEBT) Collection webpage – </a:t>
            </a:r>
            <a:r>
              <a:rPr lang="nl-NL" b="1" i="1" dirty="0">
                <a:solidFill>
                  <a:srgbClr val="F36939"/>
                </a:solidFill>
              </a:rPr>
              <a:t>Coming Soon!</a:t>
            </a:r>
          </a:p>
          <a:p>
            <a:pPr marL="0" indent="0">
              <a:buNone/>
            </a:pPr>
            <a:r>
              <a:rPr lang="en-US" dirty="0">
                <a:solidFill>
                  <a:srgbClr val="1A4480"/>
                </a:solidFill>
                <a:hlinkClick r:id="rId3">
                  <a:extLst>
                    <a:ext uri="{A12FA001-AC4F-418D-AE19-62706E023703}">
                      <ahyp:hlinkClr xmlns:ahyp="http://schemas.microsoft.com/office/drawing/2018/hyperlinkcolor" val="tx"/>
                    </a:ext>
                  </a:extLst>
                </a:hlinkClick>
              </a:rPr>
              <a:t>Data Collections | Virginia Department of Education</a:t>
            </a:r>
            <a:endParaRPr lang="en-US" dirty="0">
              <a:solidFill>
                <a:srgbClr val="1A4480"/>
              </a:solidFill>
            </a:endParaRPr>
          </a:p>
          <a:p>
            <a:pPr marL="0" indent="0">
              <a:buNone/>
            </a:pPr>
            <a:r>
              <a:rPr lang="en-US" dirty="0">
                <a:solidFill>
                  <a:srgbClr val="1A4480"/>
                </a:solidFill>
                <a:hlinkClick r:id="rId3">
                  <a:extLst>
                    <a:ext uri="{A12FA001-AC4F-418D-AE19-62706E023703}">
                      <ahyp:hlinkClr xmlns:ahyp="http://schemas.microsoft.com/office/drawing/2018/hyperlinkcolor" val="tx"/>
                    </a:ext>
                  </a:extLst>
                </a:hlinkClick>
              </a:rPr>
              <a:t>https://www.doe.virginia.gov/data-policy-funding/data-reports/data-collection</a:t>
            </a:r>
            <a:endParaRPr lang="en-US" dirty="0">
              <a:solidFill>
                <a:srgbClr val="1A4480"/>
              </a:solidFill>
            </a:endParaRPr>
          </a:p>
          <a:p>
            <a:pPr marL="0" indent="0">
              <a:buNone/>
            </a:pPr>
            <a:endParaRPr lang="en-US" dirty="0">
              <a:solidFill>
                <a:srgbClr val="1A4480"/>
              </a:solidFill>
            </a:endParaRPr>
          </a:p>
          <a:p>
            <a:pPr marL="0" indent="0">
              <a:buNone/>
            </a:pPr>
            <a:r>
              <a:rPr lang="en-US" dirty="0">
                <a:solidFill>
                  <a:srgbClr val="1A4480"/>
                </a:solidFill>
              </a:rPr>
              <a:t>Office of School and Community Nutrition Programs/Office of Data Services</a:t>
            </a:r>
          </a:p>
          <a:p>
            <a:pPr marL="0" indent="0">
              <a:buNone/>
            </a:pPr>
            <a:r>
              <a:rPr lang="en-US" dirty="0">
                <a:solidFill>
                  <a:srgbClr val="1A4480"/>
                </a:solidFill>
              </a:rPr>
              <a:t>Email: </a:t>
            </a:r>
            <a:r>
              <a:rPr lang="en-US" dirty="0">
                <a:solidFill>
                  <a:srgbClr val="1A4480"/>
                </a:solidFill>
                <a:hlinkClick r:id="rId4">
                  <a:extLst>
                    <a:ext uri="{A12FA001-AC4F-418D-AE19-62706E023703}">
                      <ahyp:hlinkClr xmlns:ahyp="http://schemas.microsoft.com/office/drawing/2018/hyperlinkcolor" val="tx"/>
                    </a:ext>
                  </a:extLst>
                </a:hlinkClick>
              </a:rPr>
              <a:t>resultshelp@doe.virginia.gov</a:t>
            </a:r>
            <a:r>
              <a:rPr lang="en-US" dirty="0">
                <a:solidFill>
                  <a:srgbClr val="1A4480"/>
                </a:solidFill>
              </a:rPr>
              <a:t> </a:t>
            </a:r>
          </a:p>
          <a:p>
            <a:pPr marL="0" indent="0">
              <a:buNone/>
            </a:pPr>
            <a:endParaRPr lang="en-US" dirty="0">
              <a:solidFill>
                <a:srgbClr val="1A4480"/>
              </a:solidFill>
            </a:endParaRPr>
          </a:p>
          <a:p>
            <a:pPr marL="0" indent="0">
              <a:buNone/>
            </a:pPr>
            <a:r>
              <a:rPr lang="en-US" i="1" dirty="0">
                <a:solidFill>
                  <a:srgbClr val="1A4480"/>
                </a:solidFill>
              </a:rPr>
              <a:t>Tuesday Telegram </a:t>
            </a:r>
            <a:r>
              <a:rPr lang="en-US" dirty="0">
                <a:solidFill>
                  <a:srgbClr val="1A4480"/>
                </a:solidFill>
              </a:rPr>
              <a:t>shares important SEBT info for LEA data stewards.</a:t>
            </a:r>
          </a:p>
          <a:p>
            <a:pPr marL="0" indent="0">
              <a:buNone/>
            </a:pPr>
            <a:r>
              <a:rPr lang="en-US" dirty="0">
                <a:solidFill>
                  <a:srgbClr val="1A4480"/>
                </a:solidFill>
              </a:rPr>
              <a:t>SCNP Dir. Memos and the weekly VDOE Education Update provide info to SNP administrators, LEA partners, and division superintendents  </a:t>
            </a:r>
          </a:p>
          <a:p>
            <a:pPr marL="0" indent="0">
              <a:buNone/>
            </a:pPr>
            <a:endParaRPr lang="en-US" dirty="0">
              <a:solidFill>
                <a:srgbClr val="1A4480"/>
              </a:solidFill>
            </a:endParaRPr>
          </a:p>
          <a:p>
            <a:pPr marL="0" indent="0">
              <a:buNone/>
            </a:pPr>
            <a:r>
              <a:rPr lang="en-US" dirty="0">
                <a:solidFill>
                  <a:srgbClr val="1A4480"/>
                </a:solidFill>
              </a:rPr>
              <a:t>Lynne A. Fellin, SNS, Associate Director, Office of SCNP</a:t>
            </a:r>
          </a:p>
          <a:p>
            <a:pPr marL="0" indent="0">
              <a:buNone/>
            </a:pPr>
            <a:r>
              <a:rPr lang="en-US" dirty="0">
                <a:solidFill>
                  <a:srgbClr val="1A4480"/>
                </a:solidFill>
                <a:hlinkClick r:id="rId5">
                  <a:extLst>
                    <a:ext uri="{A12FA001-AC4F-418D-AE19-62706E023703}">
                      <ahyp:hlinkClr xmlns:ahyp="http://schemas.microsoft.com/office/drawing/2018/hyperlinkcolor" val="tx"/>
                    </a:ext>
                  </a:extLst>
                </a:hlinkClick>
              </a:rPr>
              <a:t>Lynne.Fellin@doe.virginia.gov</a:t>
            </a:r>
            <a:endParaRPr lang="en-US" dirty="0">
              <a:solidFill>
                <a:srgbClr val="1A4480"/>
              </a:solidFill>
            </a:endParaRPr>
          </a:p>
          <a:p>
            <a:pPr marL="0" indent="0">
              <a:buNone/>
            </a:pPr>
            <a:endParaRPr lang="en-US" dirty="0"/>
          </a:p>
          <a:p>
            <a:endParaRPr lang="en-US" dirty="0"/>
          </a:p>
        </p:txBody>
      </p:sp>
      <p:sp>
        <p:nvSpPr>
          <p:cNvPr id="4" name="Text Placeholder 3"/>
          <p:cNvSpPr>
            <a:spLocks noGrp="1"/>
          </p:cNvSpPr>
          <p:nvPr>
            <p:ph type="body" sz="quarter" idx="13"/>
          </p:nvPr>
        </p:nvSpPr>
        <p:spPr>
          <a:xfrm>
            <a:off x="0" y="0"/>
            <a:ext cx="12192000" cy="1323975"/>
          </a:xfrm>
        </p:spPr>
        <p:txBody>
          <a:bodyPr/>
          <a:lstStyle/>
          <a:p>
            <a:r>
              <a:rPr lang="en-US" dirty="0"/>
              <a:t>Resources</a:t>
            </a:r>
          </a:p>
        </p:txBody>
      </p:sp>
    </p:spTree>
    <p:extLst>
      <p:ext uri="{BB962C8B-B14F-4D97-AF65-F5344CB8AC3E}">
        <p14:creationId xmlns:p14="http://schemas.microsoft.com/office/powerpoint/2010/main" val="338266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3A631-243F-E818-9098-FCF3FF8D0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55979-7CAD-5842-3FB4-A63FB0B87F6E}"/>
              </a:ext>
            </a:extLst>
          </p:cNvPr>
          <p:cNvSpPr>
            <a:spLocks noGrp="1"/>
          </p:cNvSpPr>
          <p:nvPr>
            <p:ph type="title"/>
          </p:nvPr>
        </p:nvSpPr>
        <p:spPr>
          <a:xfrm>
            <a:off x="4160520" y="2295525"/>
            <a:ext cx="6146800" cy="2852737"/>
          </a:xfrm>
        </p:spPr>
        <p:txBody>
          <a:bodyPr>
            <a:normAutofit/>
          </a:bodyPr>
          <a:lstStyle/>
          <a:p>
            <a:r>
              <a:rPr lang="en-US" sz="5400" b="1" dirty="0"/>
              <a:t>Post Submission </a:t>
            </a:r>
            <a:br>
              <a:rPr lang="en-US" sz="5400" b="1" dirty="0"/>
            </a:br>
            <a:r>
              <a:rPr lang="en-US" sz="5400" b="1" dirty="0"/>
              <a:t>Process</a:t>
            </a:r>
          </a:p>
        </p:txBody>
      </p:sp>
      <p:sp>
        <p:nvSpPr>
          <p:cNvPr id="4" name="Slide Number Placeholder 3">
            <a:extLst>
              <a:ext uri="{FF2B5EF4-FFF2-40B4-BE49-F238E27FC236}">
                <a16:creationId xmlns:a16="http://schemas.microsoft.com/office/drawing/2014/main" id="{A679BE7E-78E6-C5D4-A76F-D3C064DA724E}"/>
              </a:ext>
            </a:extLst>
          </p:cNvPr>
          <p:cNvSpPr>
            <a:spLocks noGrp="1"/>
          </p:cNvSpPr>
          <p:nvPr>
            <p:ph type="sldNum" sz="quarter" idx="12"/>
          </p:nvPr>
        </p:nvSpPr>
        <p:spPr/>
        <p:txBody>
          <a:bodyPr/>
          <a:lstStyle/>
          <a:p>
            <a:fld id="{B2102BAA-C61A-4A39-BDF1-4340D572B82C}" type="slidenum">
              <a:rPr lang="en-US" smtClean="0"/>
              <a:t>46</a:t>
            </a:fld>
            <a:endParaRPr lang="en-US"/>
          </a:p>
        </p:txBody>
      </p:sp>
      <p:pic>
        <p:nvPicPr>
          <p:cNvPr id="5" name="Graphic 4" descr="Chevron arrows outline">
            <a:extLst>
              <a:ext uri="{FF2B5EF4-FFF2-40B4-BE49-F238E27FC236}">
                <a16:creationId xmlns:a16="http://schemas.microsoft.com/office/drawing/2014/main" id="{BB6F9F36-91C1-A28D-CE85-421B99C0A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807" y="1709738"/>
            <a:ext cx="4706203" cy="4706203"/>
          </a:xfrm>
          <a:prstGeom prst="rect">
            <a:avLst/>
          </a:prstGeom>
        </p:spPr>
      </p:pic>
    </p:spTree>
    <p:extLst>
      <p:ext uri="{BB962C8B-B14F-4D97-AF65-F5344CB8AC3E}">
        <p14:creationId xmlns:p14="http://schemas.microsoft.com/office/powerpoint/2010/main" val="1217182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3F85-D1FF-239A-D7CC-4D82D30731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B9780-2524-7ACB-EE1D-802EC36D8FFA}"/>
              </a:ext>
            </a:extLst>
          </p:cNvPr>
          <p:cNvSpPr>
            <a:spLocks noGrp="1"/>
          </p:cNvSpPr>
          <p:nvPr>
            <p:ph type="sldNum" sz="quarter" idx="12"/>
          </p:nvPr>
        </p:nvSpPr>
        <p:spPr/>
        <p:txBody>
          <a:bodyPr/>
          <a:lstStyle/>
          <a:p>
            <a:fld id="{25E842EE-07A5-BF42-B259-F0753968FB43}" type="slidenum">
              <a:rPr lang="en-US" smtClean="0"/>
              <a:t>47</a:t>
            </a:fld>
            <a:endParaRPr lang="en-US"/>
          </a:p>
        </p:txBody>
      </p:sp>
      <p:sp>
        <p:nvSpPr>
          <p:cNvPr id="5" name="Text Placeholder 4">
            <a:extLst>
              <a:ext uri="{FF2B5EF4-FFF2-40B4-BE49-F238E27FC236}">
                <a16:creationId xmlns:a16="http://schemas.microsoft.com/office/drawing/2014/main" id="{CBE0979F-D61E-8E12-4DE3-53A0F4600493}"/>
              </a:ext>
            </a:extLst>
          </p:cNvPr>
          <p:cNvSpPr>
            <a:spLocks noGrp="1"/>
          </p:cNvSpPr>
          <p:nvPr>
            <p:ph type="body" sz="quarter" idx="13"/>
          </p:nvPr>
        </p:nvSpPr>
        <p:spPr>
          <a:xfrm>
            <a:off x="0" y="-187326"/>
            <a:ext cx="12192000" cy="1511301"/>
          </a:xfrm>
        </p:spPr>
        <p:txBody>
          <a:bodyPr>
            <a:normAutofit/>
          </a:bodyPr>
          <a:lstStyle/>
          <a:p>
            <a:r>
              <a:rPr lang="en-US" dirty="0"/>
              <a:t>Statewide Data File Process</a:t>
            </a:r>
          </a:p>
        </p:txBody>
      </p:sp>
      <p:graphicFrame>
        <p:nvGraphicFramePr>
          <p:cNvPr id="6" name="Content Placeholder 5">
            <a:extLst>
              <a:ext uri="{FF2B5EF4-FFF2-40B4-BE49-F238E27FC236}">
                <a16:creationId xmlns:a16="http://schemas.microsoft.com/office/drawing/2014/main" id="{A8CEC3E6-7697-DE80-1462-5BC48B1EC427}"/>
              </a:ext>
            </a:extLst>
          </p:cNvPr>
          <p:cNvGraphicFramePr>
            <a:graphicFrameLocks noGrp="1"/>
          </p:cNvGraphicFramePr>
          <p:nvPr>
            <p:ph idx="1"/>
            <p:extLst>
              <p:ext uri="{D42A27DB-BD31-4B8C-83A1-F6EECF244321}">
                <p14:modId xmlns:p14="http://schemas.microsoft.com/office/powerpoint/2010/main" val="2323359734"/>
              </p:ext>
            </p:extLst>
          </p:nvPr>
        </p:nvGraphicFramePr>
        <p:xfrm>
          <a:off x="431322" y="1323975"/>
          <a:ext cx="1145587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474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86652C1-F531-00E7-02B8-C2F5A0161056}"/>
              </a:ext>
            </a:extLst>
          </p:cNvPr>
          <p:cNvCxnSpPr>
            <a:cxnSpLocks/>
          </p:cNvCxnSpPr>
          <p:nvPr/>
        </p:nvCxnSpPr>
        <p:spPr>
          <a:xfrm flipH="1">
            <a:off x="838200" y="1948315"/>
            <a:ext cx="973182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Arrow: Up 5">
            <a:extLst>
              <a:ext uri="{FF2B5EF4-FFF2-40B4-BE49-F238E27FC236}">
                <a16:creationId xmlns:a16="http://schemas.microsoft.com/office/drawing/2014/main" id="{70F939DA-2502-385A-B6E8-9503B0BF2097}"/>
              </a:ext>
            </a:extLst>
          </p:cNvPr>
          <p:cNvSpPr/>
          <p:nvPr/>
        </p:nvSpPr>
        <p:spPr>
          <a:xfrm rot="10800000">
            <a:off x="7810538" y="462833"/>
            <a:ext cx="712647" cy="1394324"/>
          </a:xfrm>
          <a:prstGeom prst="upArrow">
            <a:avLst/>
          </a:prstGeom>
          <a:solidFill>
            <a:srgbClr val="F369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17063A-00BE-F835-8413-13B2888C1480}"/>
              </a:ext>
            </a:extLst>
          </p:cNvPr>
          <p:cNvSpPr txBox="1"/>
          <p:nvPr/>
        </p:nvSpPr>
        <p:spPr>
          <a:xfrm>
            <a:off x="7810538" y="1911512"/>
            <a:ext cx="762260" cy="369332"/>
          </a:xfrm>
          <a:prstGeom prst="rect">
            <a:avLst/>
          </a:prstGeom>
          <a:noFill/>
        </p:spPr>
        <p:txBody>
          <a:bodyPr wrap="none" rtlCol="0">
            <a:spAutoFit/>
          </a:bodyPr>
          <a:lstStyle/>
          <a:p>
            <a:r>
              <a:rPr lang="en-US" dirty="0">
                <a:solidFill>
                  <a:srgbClr val="F36939"/>
                </a:solidFill>
              </a:rPr>
              <a:t>May</a:t>
            </a:r>
            <a:r>
              <a:rPr lang="en-US" dirty="0"/>
              <a:t> </a:t>
            </a:r>
            <a:r>
              <a:rPr lang="en-US" dirty="0">
                <a:solidFill>
                  <a:srgbClr val="F36939"/>
                </a:solidFill>
              </a:rPr>
              <a:t>1</a:t>
            </a:r>
          </a:p>
        </p:txBody>
      </p:sp>
      <p:cxnSp>
        <p:nvCxnSpPr>
          <p:cNvPr id="8" name="Straight Arrow Connector 7">
            <a:extLst>
              <a:ext uri="{FF2B5EF4-FFF2-40B4-BE49-F238E27FC236}">
                <a16:creationId xmlns:a16="http://schemas.microsoft.com/office/drawing/2014/main" id="{850A564A-8A25-3ED3-1356-EE6ED18A766B}"/>
              </a:ext>
            </a:extLst>
          </p:cNvPr>
          <p:cNvCxnSpPr>
            <a:cxnSpLocks/>
          </p:cNvCxnSpPr>
          <p:nvPr/>
        </p:nvCxnSpPr>
        <p:spPr>
          <a:xfrm flipV="1">
            <a:off x="18287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FE5D9E8-EFCD-1636-2C39-00268470053F}"/>
              </a:ext>
            </a:extLst>
          </p:cNvPr>
          <p:cNvCxnSpPr>
            <a:cxnSpLocks/>
          </p:cNvCxnSpPr>
          <p:nvPr/>
        </p:nvCxnSpPr>
        <p:spPr>
          <a:xfrm flipV="1">
            <a:off x="23621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8372E77-9A64-8450-A146-A9CEFE3AD22A}"/>
              </a:ext>
            </a:extLst>
          </p:cNvPr>
          <p:cNvCxnSpPr>
            <a:cxnSpLocks/>
          </p:cNvCxnSpPr>
          <p:nvPr/>
        </p:nvCxnSpPr>
        <p:spPr>
          <a:xfrm flipV="1">
            <a:off x="28955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AED6F50-22FA-0B0C-945E-CE9CDFC14BB0}"/>
              </a:ext>
            </a:extLst>
          </p:cNvPr>
          <p:cNvCxnSpPr>
            <a:cxnSpLocks/>
          </p:cNvCxnSpPr>
          <p:nvPr/>
        </p:nvCxnSpPr>
        <p:spPr>
          <a:xfrm flipV="1">
            <a:off x="34289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62DFFD7-D39C-55E5-22D9-0B1911E4AFE9}"/>
              </a:ext>
            </a:extLst>
          </p:cNvPr>
          <p:cNvCxnSpPr>
            <a:cxnSpLocks/>
          </p:cNvCxnSpPr>
          <p:nvPr/>
        </p:nvCxnSpPr>
        <p:spPr>
          <a:xfrm flipV="1">
            <a:off x="39623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97701B8-9700-6AD9-DC09-F157FA5DD5FB}"/>
              </a:ext>
            </a:extLst>
          </p:cNvPr>
          <p:cNvCxnSpPr>
            <a:cxnSpLocks/>
          </p:cNvCxnSpPr>
          <p:nvPr/>
        </p:nvCxnSpPr>
        <p:spPr>
          <a:xfrm flipV="1">
            <a:off x="4495799" y="1926153"/>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F062B84-901A-611E-849D-5FFCAF0EC739}"/>
              </a:ext>
            </a:extLst>
          </p:cNvPr>
          <p:cNvSpPr txBox="1"/>
          <p:nvPr/>
        </p:nvSpPr>
        <p:spPr>
          <a:xfrm>
            <a:off x="7309403" y="2471115"/>
            <a:ext cx="4882598" cy="4093428"/>
          </a:xfrm>
          <a:prstGeom prst="rect">
            <a:avLst/>
          </a:prstGeom>
          <a:noFill/>
          <a:ln>
            <a:noFill/>
          </a:ln>
        </p:spPr>
        <p:txBody>
          <a:bodyPr wrap="square" rtlCol="0">
            <a:spAutoFit/>
          </a:bodyPr>
          <a:lstStyle/>
          <a:p>
            <a:r>
              <a:rPr lang="en-US" sz="2000" dirty="0"/>
              <a:t>Most recent file overwrites previous file in SSWS SEBT application. </a:t>
            </a:r>
            <a:br>
              <a:rPr lang="en-US" sz="2000" dirty="0"/>
            </a:br>
            <a:br>
              <a:rPr lang="en-US" sz="2000" dirty="0"/>
            </a:br>
            <a:r>
              <a:rPr lang="en-US" sz="2000" dirty="0"/>
              <a:t>Resubmit all eligible records for that data collection every time.</a:t>
            </a:r>
          </a:p>
          <a:p>
            <a:endParaRPr lang="en-US" sz="2000" dirty="0"/>
          </a:p>
          <a:p>
            <a:r>
              <a:rPr lang="en-US" sz="2000" dirty="0"/>
              <a:t>VDOE will reopen LEA collection window for resubmission if within window and DSS cutoff date.</a:t>
            </a:r>
            <a:endParaRPr lang="en-US" sz="1750" dirty="0"/>
          </a:p>
          <a:p>
            <a:endParaRPr lang="en-US" sz="2000" dirty="0"/>
          </a:p>
          <a:p>
            <a:r>
              <a:rPr lang="en-US" sz="2000" dirty="0"/>
              <a:t>If VDSS period is closed, LEA will correct errored records and submit in data file for next collection.</a:t>
            </a:r>
          </a:p>
        </p:txBody>
      </p:sp>
      <p:cxnSp>
        <p:nvCxnSpPr>
          <p:cNvPr id="15" name="Straight Arrow Connector 14">
            <a:extLst>
              <a:ext uri="{FF2B5EF4-FFF2-40B4-BE49-F238E27FC236}">
                <a16:creationId xmlns:a16="http://schemas.microsoft.com/office/drawing/2014/main" id="{8824855F-71B7-34E6-685A-990260D4B933}"/>
              </a:ext>
            </a:extLst>
          </p:cNvPr>
          <p:cNvCxnSpPr>
            <a:cxnSpLocks/>
          </p:cNvCxnSpPr>
          <p:nvPr/>
        </p:nvCxnSpPr>
        <p:spPr>
          <a:xfrm flipV="1">
            <a:off x="5148942" y="1926152"/>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C88CB4A-514F-392A-E918-BA957861ED23}"/>
              </a:ext>
            </a:extLst>
          </p:cNvPr>
          <p:cNvCxnSpPr>
            <a:cxnSpLocks/>
          </p:cNvCxnSpPr>
          <p:nvPr/>
        </p:nvCxnSpPr>
        <p:spPr>
          <a:xfrm flipV="1">
            <a:off x="5682342" y="1926152"/>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FF22DD2-BDD4-3B09-2C3F-1E77A795DF78}"/>
              </a:ext>
            </a:extLst>
          </p:cNvPr>
          <p:cNvCxnSpPr>
            <a:cxnSpLocks/>
          </p:cNvCxnSpPr>
          <p:nvPr/>
        </p:nvCxnSpPr>
        <p:spPr>
          <a:xfrm flipV="1">
            <a:off x="6215742" y="1926152"/>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836885A-126F-38FF-E9EF-77D938AC6DE0}"/>
              </a:ext>
            </a:extLst>
          </p:cNvPr>
          <p:cNvCxnSpPr>
            <a:cxnSpLocks/>
          </p:cNvCxnSpPr>
          <p:nvPr/>
        </p:nvCxnSpPr>
        <p:spPr>
          <a:xfrm flipV="1">
            <a:off x="6749142" y="1926152"/>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4E6C89B-66F3-931D-3CAC-8E229061E6B7}"/>
              </a:ext>
            </a:extLst>
          </p:cNvPr>
          <p:cNvCxnSpPr>
            <a:cxnSpLocks/>
          </p:cNvCxnSpPr>
          <p:nvPr/>
        </p:nvCxnSpPr>
        <p:spPr>
          <a:xfrm flipV="1">
            <a:off x="7282542" y="1926152"/>
            <a:ext cx="0" cy="12409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6721448-A9EE-9B08-23DD-0112631838CD}"/>
              </a:ext>
            </a:extLst>
          </p:cNvPr>
          <p:cNvCxnSpPr>
            <a:cxnSpLocks/>
          </p:cNvCxnSpPr>
          <p:nvPr/>
        </p:nvCxnSpPr>
        <p:spPr>
          <a:xfrm flipV="1">
            <a:off x="7282542" y="1926152"/>
            <a:ext cx="0" cy="124097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21A7DE5-14C6-B5F9-BA85-0FF70AC0FA8C}"/>
              </a:ext>
            </a:extLst>
          </p:cNvPr>
          <p:cNvSpPr txBox="1"/>
          <p:nvPr/>
        </p:nvSpPr>
        <p:spPr>
          <a:xfrm>
            <a:off x="8448336" y="1487825"/>
            <a:ext cx="3450753" cy="400110"/>
          </a:xfrm>
          <a:prstGeom prst="rect">
            <a:avLst/>
          </a:prstGeom>
          <a:noFill/>
        </p:spPr>
        <p:txBody>
          <a:bodyPr wrap="none" rtlCol="0">
            <a:spAutoFit/>
          </a:bodyPr>
          <a:lstStyle/>
          <a:p>
            <a:r>
              <a:rPr lang="en-US" sz="2000" b="1"/>
              <a:t>VDSS Production Period Closes</a:t>
            </a:r>
          </a:p>
        </p:txBody>
      </p:sp>
      <p:sp>
        <p:nvSpPr>
          <p:cNvPr id="22" name="TextBox 21">
            <a:extLst>
              <a:ext uri="{FF2B5EF4-FFF2-40B4-BE49-F238E27FC236}">
                <a16:creationId xmlns:a16="http://schemas.microsoft.com/office/drawing/2014/main" id="{509BD5AA-83B7-53D8-AB5E-BD7098FBAFCD}"/>
              </a:ext>
            </a:extLst>
          </p:cNvPr>
          <p:cNvSpPr txBox="1"/>
          <p:nvPr/>
        </p:nvSpPr>
        <p:spPr>
          <a:xfrm>
            <a:off x="612700" y="348024"/>
            <a:ext cx="7318670" cy="830997"/>
          </a:xfrm>
          <a:prstGeom prst="rect">
            <a:avLst/>
          </a:prstGeom>
          <a:noFill/>
        </p:spPr>
        <p:txBody>
          <a:bodyPr wrap="none" rtlCol="0">
            <a:spAutoFit/>
          </a:bodyPr>
          <a:lstStyle/>
          <a:p>
            <a:pPr algn="ctr"/>
            <a:r>
              <a:rPr lang="en-US" sz="2400" b="1"/>
              <a:t>First Collection Window SEBT Eligible Student File Errors</a:t>
            </a:r>
          </a:p>
          <a:p>
            <a:pPr algn="ctr"/>
            <a:r>
              <a:rPr lang="en-US" sz="2400" b="1"/>
              <a:t>April 15 – April 28</a:t>
            </a:r>
          </a:p>
        </p:txBody>
      </p:sp>
      <p:sp>
        <p:nvSpPr>
          <p:cNvPr id="23" name="TextBox 22">
            <a:extLst>
              <a:ext uri="{FF2B5EF4-FFF2-40B4-BE49-F238E27FC236}">
                <a16:creationId xmlns:a16="http://schemas.microsoft.com/office/drawing/2014/main" id="{B5A48CE0-C893-20F2-293C-4855C2EA5DB1}"/>
              </a:ext>
            </a:extLst>
          </p:cNvPr>
          <p:cNvSpPr txBox="1"/>
          <p:nvPr/>
        </p:nvSpPr>
        <p:spPr>
          <a:xfrm rot="16200000">
            <a:off x="2603821" y="489755"/>
            <a:ext cx="3035309" cy="7786747"/>
          </a:xfrm>
          <a:prstGeom prst="rect">
            <a:avLst/>
          </a:prstGeom>
          <a:noFill/>
        </p:spPr>
        <p:txBody>
          <a:bodyPr wrap="square" rtlCol="0">
            <a:spAutoFit/>
          </a:bodyPr>
          <a:lstStyle/>
          <a:p>
            <a:r>
              <a:rPr lang="en-US" sz="50000" dirty="0">
                <a:latin typeface="SimSun" panose="02010600030101010101" pitchFamily="2" charset="-122"/>
                <a:ea typeface="SimSun" panose="02010600030101010101" pitchFamily="2" charset="-122"/>
              </a:rPr>
              <a:t>{</a:t>
            </a:r>
          </a:p>
        </p:txBody>
      </p:sp>
      <p:sp>
        <p:nvSpPr>
          <p:cNvPr id="24" name="TextBox 23">
            <a:extLst>
              <a:ext uri="{FF2B5EF4-FFF2-40B4-BE49-F238E27FC236}">
                <a16:creationId xmlns:a16="http://schemas.microsoft.com/office/drawing/2014/main" id="{DF7011F5-FBF1-8D8A-4FC7-12F2B1E83336}"/>
              </a:ext>
            </a:extLst>
          </p:cNvPr>
          <p:cNvSpPr txBox="1"/>
          <p:nvPr/>
        </p:nvSpPr>
        <p:spPr>
          <a:xfrm>
            <a:off x="1536402" y="4567061"/>
            <a:ext cx="5497466" cy="954107"/>
          </a:xfrm>
          <a:prstGeom prst="rect">
            <a:avLst/>
          </a:prstGeom>
          <a:noFill/>
        </p:spPr>
        <p:txBody>
          <a:bodyPr wrap="square" rtlCol="0">
            <a:spAutoFit/>
          </a:bodyPr>
          <a:lstStyle/>
          <a:p>
            <a:pPr algn="ctr"/>
            <a:r>
              <a:rPr lang="en-US" sz="2800" b="1" dirty="0">
                <a:solidFill>
                  <a:srgbClr val="FF0000"/>
                </a:solidFill>
              </a:rPr>
              <a:t>Resubmitted file(s) must include</a:t>
            </a:r>
          </a:p>
          <a:p>
            <a:pPr algn="ctr"/>
            <a:r>
              <a:rPr lang="en-US" sz="2800" b="1" dirty="0">
                <a:solidFill>
                  <a:srgbClr val="FF0000"/>
                </a:solidFill>
              </a:rPr>
              <a:t>all records, not just fixed records</a:t>
            </a:r>
          </a:p>
        </p:txBody>
      </p:sp>
      <p:sp>
        <p:nvSpPr>
          <p:cNvPr id="2" name="TextBox 1">
            <a:extLst>
              <a:ext uri="{FF2B5EF4-FFF2-40B4-BE49-F238E27FC236}">
                <a16:creationId xmlns:a16="http://schemas.microsoft.com/office/drawing/2014/main" id="{298A1F04-5643-4986-27CF-191E7899D3BB}"/>
              </a:ext>
            </a:extLst>
          </p:cNvPr>
          <p:cNvSpPr txBox="1"/>
          <p:nvPr/>
        </p:nvSpPr>
        <p:spPr>
          <a:xfrm>
            <a:off x="1389159" y="1487825"/>
            <a:ext cx="912429" cy="369332"/>
          </a:xfrm>
          <a:prstGeom prst="rect">
            <a:avLst/>
          </a:prstGeom>
          <a:noFill/>
        </p:spPr>
        <p:txBody>
          <a:bodyPr wrap="none" rtlCol="0">
            <a:spAutoFit/>
          </a:bodyPr>
          <a:lstStyle/>
          <a:p>
            <a:r>
              <a:rPr lang="en-US"/>
              <a:t>April 15</a:t>
            </a:r>
          </a:p>
        </p:txBody>
      </p:sp>
      <p:sp>
        <p:nvSpPr>
          <p:cNvPr id="4" name="TextBox 3">
            <a:extLst>
              <a:ext uri="{FF2B5EF4-FFF2-40B4-BE49-F238E27FC236}">
                <a16:creationId xmlns:a16="http://schemas.microsoft.com/office/drawing/2014/main" id="{50BA809F-05A4-F9DB-11DC-AC613E4877F4}"/>
              </a:ext>
            </a:extLst>
          </p:cNvPr>
          <p:cNvSpPr txBox="1"/>
          <p:nvPr/>
        </p:nvSpPr>
        <p:spPr>
          <a:xfrm>
            <a:off x="6842902" y="1487825"/>
            <a:ext cx="912429" cy="369332"/>
          </a:xfrm>
          <a:prstGeom prst="rect">
            <a:avLst/>
          </a:prstGeom>
          <a:noFill/>
        </p:spPr>
        <p:txBody>
          <a:bodyPr wrap="none" rtlCol="0">
            <a:spAutoFit/>
          </a:bodyPr>
          <a:lstStyle/>
          <a:p>
            <a:r>
              <a:rPr lang="en-US"/>
              <a:t>April 28</a:t>
            </a:r>
          </a:p>
        </p:txBody>
      </p:sp>
    </p:spTree>
    <p:extLst>
      <p:ext uri="{BB962C8B-B14F-4D97-AF65-F5344CB8AC3E}">
        <p14:creationId xmlns:p14="http://schemas.microsoft.com/office/powerpoint/2010/main" val="1416467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3886200" y="1709738"/>
            <a:ext cx="7461250" cy="2852737"/>
          </a:xfrm>
        </p:spPr>
        <p:txBody>
          <a:bodyPr/>
          <a:lstStyle/>
          <a:p>
            <a:r>
              <a:rPr lang="en-US" b="1" dirty="0"/>
              <a:t>Communications</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49</a:t>
            </a:fld>
            <a:endParaRPr lang="en-US"/>
          </a:p>
        </p:txBody>
      </p:sp>
      <p:pic>
        <p:nvPicPr>
          <p:cNvPr id="5" name="Graphic 4" descr="Megaphone1 outline">
            <a:extLst>
              <a:ext uri="{FF2B5EF4-FFF2-40B4-BE49-F238E27FC236}">
                <a16:creationId xmlns:a16="http://schemas.microsoft.com/office/drawing/2014/main" id="{66DAE48A-EE54-EC28-8900-DB224F54FFA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66332" y="1042076"/>
            <a:ext cx="4838332" cy="4838332"/>
          </a:xfrm>
          <a:prstGeom prst="rect">
            <a:avLst/>
          </a:prstGeom>
        </p:spPr>
      </p:pic>
    </p:spTree>
    <p:extLst>
      <p:ext uri="{BB962C8B-B14F-4D97-AF65-F5344CB8AC3E}">
        <p14:creationId xmlns:p14="http://schemas.microsoft.com/office/powerpoint/2010/main" val="119666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548676302"/>
              </p:ext>
            </p:extLst>
          </p:nvPr>
        </p:nvGraphicFramePr>
        <p:xfrm>
          <a:off x="838200" y="1506537"/>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
        <p:nvSpPr>
          <p:cNvPr id="5" name="TextBox 4">
            <a:extLst>
              <a:ext uri="{FF2B5EF4-FFF2-40B4-BE49-F238E27FC236}">
                <a16:creationId xmlns:a16="http://schemas.microsoft.com/office/drawing/2014/main" id="{330C0B06-80BD-8DA9-9039-3A0C4AFC98D8}"/>
              </a:ext>
            </a:extLst>
          </p:cNvPr>
          <p:cNvSpPr txBox="1"/>
          <p:nvPr/>
        </p:nvSpPr>
        <p:spPr>
          <a:xfrm>
            <a:off x="1200150" y="200025"/>
            <a:ext cx="9791700" cy="1323439"/>
          </a:xfrm>
          <a:prstGeom prst="rect">
            <a:avLst/>
          </a:prstGeom>
          <a:noFill/>
        </p:spPr>
        <p:txBody>
          <a:bodyPr wrap="square" rtlCol="0">
            <a:spAutoFit/>
          </a:bodyPr>
          <a:lstStyle/>
          <a:p>
            <a:pPr algn="ctr"/>
            <a:r>
              <a:rPr lang="en-US" sz="4000" b="1" dirty="0">
                <a:solidFill>
                  <a:srgbClr val="E67525"/>
                </a:solidFill>
                <a:latin typeface="+mj-lt"/>
              </a:rPr>
              <a:t>The Summer EBT Eligible Student Collection was created to….</a:t>
            </a:r>
          </a:p>
        </p:txBody>
      </p:sp>
    </p:spTree>
    <p:extLst>
      <p:ext uri="{BB962C8B-B14F-4D97-AF65-F5344CB8AC3E}">
        <p14:creationId xmlns:p14="http://schemas.microsoft.com/office/powerpoint/2010/main" val="21123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p:txBody>
          <a:bodyPr/>
          <a:lstStyle/>
          <a:p>
            <a:r>
              <a:rPr lang="en-US"/>
              <a:t>Plan for Summer EBT Success</a:t>
            </a:r>
          </a:p>
        </p:txBody>
      </p:sp>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p:txBody>
          <a:bodyPr/>
          <a:lstStyle/>
          <a:p>
            <a:fld id="{B2102BAA-C61A-4A39-BDF1-4340D572B82C}" type="slidenum">
              <a:rPr lang="en-US" smtClean="0"/>
              <a:t>50</a:t>
            </a:fld>
            <a:endParaRPr lang="en-US"/>
          </a:p>
        </p:txBody>
      </p:sp>
      <p:sp>
        <p:nvSpPr>
          <p:cNvPr id="4" name="Content Placeholder 3">
            <a:extLst>
              <a:ext uri="{FF2B5EF4-FFF2-40B4-BE49-F238E27FC236}">
                <a16:creationId xmlns:a16="http://schemas.microsoft.com/office/drawing/2014/main" id="{0475C60A-FD62-4B12-AF0F-CBE51D428390}"/>
              </a:ext>
            </a:extLst>
          </p:cNvPr>
          <p:cNvSpPr>
            <a:spLocks noGrp="1"/>
          </p:cNvSpPr>
          <p:nvPr>
            <p:ph idx="1"/>
          </p:nvPr>
        </p:nvSpPr>
        <p:spPr>
          <a:xfrm>
            <a:off x="619835" y="5796989"/>
            <a:ext cx="7484035" cy="1107995"/>
          </a:xfrm>
        </p:spPr>
        <p:txBody>
          <a:bodyPr>
            <a:normAutofit/>
          </a:bodyPr>
          <a:lstStyle/>
          <a:p>
            <a:pPr marL="0" indent="0">
              <a:buNone/>
            </a:pPr>
            <a:r>
              <a:rPr lang="en-US" sz="2400" i="1" dirty="0">
                <a:solidFill>
                  <a:srgbClr val="1A4480"/>
                </a:solidFill>
              </a:rPr>
              <a:t>Use a variety of communication channels to reach all audiences for awareness and increased understanding</a:t>
            </a:r>
          </a:p>
        </p:txBody>
      </p:sp>
      <p:sp>
        <p:nvSpPr>
          <p:cNvPr id="6" name="TextBox 5">
            <a:extLst>
              <a:ext uri="{FF2B5EF4-FFF2-40B4-BE49-F238E27FC236}">
                <a16:creationId xmlns:a16="http://schemas.microsoft.com/office/drawing/2014/main" id="{42750F66-AC1F-4782-23A6-3DE4EA891502}"/>
              </a:ext>
            </a:extLst>
          </p:cNvPr>
          <p:cNvSpPr txBox="1"/>
          <p:nvPr/>
        </p:nvSpPr>
        <p:spPr>
          <a:xfrm>
            <a:off x="371903" y="2627393"/>
            <a:ext cx="3840480" cy="1631216"/>
          </a:xfrm>
          <a:prstGeom prst="rect">
            <a:avLst/>
          </a:prstGeom>
          <a:noFill/>
        </p:spPr>
        <p:txBody>
          <a:bodyPr wrap="square">
            <a:spAutoFit/>
          </a:bodyPr>
          <a:lstStyle/>
          <a:p>
            <a:pPr algn="ctr"/>
            <a:r>
              <a:rPr lang="en-US" sz="2800" b="1" i="1">
                <a:solidFill>
                  <a:srgbClr val="1A4480"/>
                </a:solidFill>
              </a:rPr>
              <a:t>Engage</a:t>
            </a:r>
            <a:r>
              <a:rPr lang="en-US" sz="2400">
                <a:solidFill>
                  <a:srgbClr val="1A4480"/>
                </a:solidFill>
              </a:rPr>
              <a:t> </a:t>
            </a:r>
          </a:p>
          <a:p>
            <a:pPr algn="ctr"/>
            <a:r>
              <a:rPr lang="en-US" sz="2400">
                <a:solidFill>
                  <a:srgbClr val="1A4480"/>
                </a:solidFill>
              </a:rPr>
              <a:t>LEA and school staff and community partners in supporting Summer EBT</a:t>
            </a:r>
          </a:p>
        </p:txBody>
      </p:sp>
      <p:sp>
        <p:nvSpPr>
          <p:cNvPr id="7" name="TextBox 6">
            <a:extLst>
              <a:ext uri="{FF2B5EF4-FFF2-40B4-BE49-F238E27FC236}">
                <a16:creationId xmlns:a16="http://schemas.microsoft.com/office/drawing/2014/main" id="{0F09EC76-7F7C-643D-4504-54786E93C545}"/>
              </a:ext>
            </a:extLst>
          </p:cNvPr>
          <p:cNvSpPr txBox="1"/>
          <p:nvPr/>
        </p:nvSpPr>
        <p:spPr>
          <a:xfrm>
            <a:off x="3957395" y="2632778"/>
            <a:ext cx="3840480" cy="2000548"/>
          </a:xfrm>
          <a:prstGeom prst="rect">
            <a:avLst/>
          </a:prstGeom>
          <a:noFill/>
        </p:spPr>
        <p:txBody>
          <a:bodyPr wrap="square">
            <a:spAutoFit/>
          </a:bodyPr>
          <a:lstStyle/>
          <a:p>
            <a:pPr algn="ctr"/>
            <a:r>
              <a:rPr lang="en-US" sz="2800" b="1" i="1">
                <a:solidFill>
                  <a:srgbClr val="1A4480"/>
                </a:solidFill>
              </a:rPr>
              <a:t>Communicate</a:t>
            </a:r>
            <a:r>
              <a:rPr lang="en-US" sz="2400">
                <a:solidFill>
                  <a:srgbClr val="1A4480"/>
                </a:solidFill>
              </a:rPr>
              <a:t> </a:t>
            </a:r>
          </a:p>
          <a:p>
            <a:pPr algn="ctr"/>
            <a:r>
              <a:rPr lang="en-US" sz="2400">
                <a:solidFill>
                  <a:srgbClr val="1A4480"/>
                </a:solidFill>
              </a:rPr>
              <a:t>frequently with LEA and school staff, parents and guardians, and the community</a:t>
            </a:r>
          </a:p>
        </p:txBody>
      </p:sp>
      <p:sp>
        <p:nvSpPr>
          <p:cNvPr id="8" name="TextBox 7">
            <a:extLst>
              <a:ext uri="{FF2B5EF4-FFF2-40B4-BE49-F238E27FC236}">
                <a16:creationId xmlns:a16="http://schemas.microsoft.com/office/drawing/2014/main" id="{EE2C43A8-54C0-5983-0F0E-C42A72A0FB85}"/>
              </a:ext>
            </a:extLst>
          </p:cNvPr>
          <p:cNvSpPr txBox="1"/>
          <p:nvPr/>
        </p:nvSpPr>
        <p:spPr>
          <a:xfrm>
            <a:off x="7797875" y="2561401"/>
            <a:ext cx="3840480" cy="3108543"/>
          </a:xfrm>
          <a:prstGeom prst="rect">
            <a:avLst/>
          </a:prstGeom>
          <a:noFill/>
        </p:spPr>
        <p:txBody>
          <a:bodyPr wrap="square">
            <a:spAutoFit/>
          </a:bodyPr>
          <a:lstStyle/>
          <a:p>
            <a:pPr algn="ctr"/>
            <a:r>
              <a:rPr lang="en-US" sz="2800" b="1" i="1">
                <a:solidFill>
                  <a:srgbClr val="1A4480"/>
                </a:solidFill>
              </a:rPr>
              <a:t>Energize</a:t>
            </a:r>
            <a:r>
              <a:rPr lang="en-US" sz="2400">
                <a:solidFill>
                  <a:srgbClr val="1A4480"/>
                </a:solidFill>
              </a:rPr>
              <a:t> </a:t>
            </a:r>
          </a:p>
          <a:p>
            <a:pPr algn="ctr"/>
            <a:r>
              <a:rPr lang="en-US" sz="2400">
                <a:solidFill>
                  <a:srgbClr val="1A4480"/>
                </a:solidFill>
              </a:rPr>
              <a:t>households, school staff, and the community about the SUN Meals programs along with SUN Bucks to share how children can also receive no cost meals and snacks in the summer.</a:t>
            </a:r>
          </a:p>
        </p:txBody>
      </p:sp>
      <p:pic>
        <p:nvPicPr>
          <p:cNvPr id="10" name="Graphic 9" descr="Line arrow: Counter-clockwise curve outline">
            <a:extLst>
              <a:ext uri="{FF2B5EF4-FFF2-40B4-BE49-F238E27FC236}">
                <a16:creationId xmlns:a16="http://schemas.microsoft.com/office/drawing/2014/main" id="{BBA5EAF5-9407-5149-7E32-2793F63324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6344">
            <a:off x="4966724" y="4701158"/>
            <a:ext cx="1774126" cy="1039790"/>
          </a:xfrm>
          <a:prstGeom prst="rect">
            <a:avLst/>
          </a:prstGeom>
          <a:effectLst>
            <a:outerShdw blurRad="50800" dist="38100" dir="2700000" algn="tl" rotWithShape="0">
              <a:prstClr val="black">
                <a:alpha val="43000"/>
              </a:prstClr>
            </a:outerShdw>
          </a:effectLst>
        </p:spPr>
      </p:pic>
      <p:pic>
        <p:nvPicPr>
          <p:cNvPr id="14" name="Graphic 13" descr="Chat with solid fill">
            <a:extLst>
              <a:ext uri="{FF2B5EF4-FFF2-40B4-BE49-F238E27FC236}">
                <a16:creationId xmlns:a16="http://schemas.microsoft.com/office/drawing/2014/main" id="{71C610A5-496F-8E13-E499-DFB3583159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6735" y="1542171"/>
            <a:ext cx="914400" cy="914400"/>
          </a:xfrm>
          <a:prstGeom prst="rect">
            <a:avLst/>
          </a:prstGeom>
        </p:spPr>
      </p:pic>
      <p:pic>
        <p:nvPicPr>
          <p:cNvPr id="16" name="Graphic 15" descr="Boardroom with solid fill">
            <a:extLst>
              <a:ext uri="{FF2B5EF4-FFF2-40B4-BE49-F238E27FC236}">
                <a16:creationId xmlns:a16="http://schemas.microsoft.com/office/drawing/2014/main" id="{BF24B9E8-812A-44BF-CD8C-7E0E4D781A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43" y="1536388"/>
            <a:ext cx="914400" cy="914400"/>
          </a:xfrm>
          <a:prstGeom prst="rect">
            <a:avLst/>
          </a:prstGeom>
        </p:spPr>
      </p:pic>
      <p:pic>
        <p:nvPicPr>
          <p:cNvPr id="9" name="Graphic 8" descr="Atom with solid fill">
            <a:extLst>
              <a:ext uri="{FF2B5EF4-FFF2-40B4-BE49-F238E27FC236}">
                <a16:creationId xmlns:a16="http://schemas.microsoft.com/office/drawing/2014/main" id="{A38A53CF-597E-9B6B-6D9F-9D8DE0CB5D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0915" y="1542171"/>
            <a:ext cx="914400" cy="914400"/>
          </a:xfrm>
          <a:prstGeom prst="rect">
            <a:avLst/>
          </a:prstGeom>
        </p:spPr>
      </p:pic>
      <p:pic>
        <p:nvPicPr>
          <p:cNvPr id="11" name="Picture 10">
            <a:extLst>
              <a:ext uri="{FF2B5EF4-FFF2-40B4-BE49-F238E27FC236}">
                <a16:creationId xmlns:a16="http://schemas.microsoft.com/office/drawing/2014/main" id="{7D2270A7-5CA7-3A62-F866-7154E004CFB6}"/>
              </a:ext>
            </a:extLst>
          </p:cNvPr>
          <p:cNvPicPr>
            <a:picLocks noChangeAspect="1"/>
          </p:cNvPicPr>
          <p:nvPr/>
        </p:nvPicPr>
        <p:blipFill>
          <a:blip r:embed="rId11"/>
          <a:stretch>
            <a:fillRect/>
          </a:stretch>
        </p:blipFill>
        <p:spPr>
          <a:xfrm>
            <a:off x="10184130" y="206758"/>
            <a:ext cx="1805940" cy="992210"/>
          </a:xfrm>
          <a:prstGeom prst="rect">
            <a:avLst/>
          </a:prstGeom>
          <a:blipFill>
            <a:blip r:embed="rId12"/>
            <a:tile tx="0" ty="0" sx="100000" sy="100000" flip="none" algn="tl"/>
          </a:blipFill>
        </p:spPr>
      </p:pic>
    </p:spTree>
    <p:extLst>
      <p:ext uri="{BB962C8B-B14F-4D97-AF65-F5344CB8AC3E}">
        <p14:creationId xmlns:p14="http://schemas.microsoft.com/office/powerpoint/2010/main" val="3764882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p:txBody>
          <a:bodyPr/>
          <a:lstStyle/>
          <a:p>
            <a:r>
              <a:rPr lang="en-US"/>
              <a:t>Summer EBT Notification Ideas</a:t>
            </a:r>
          </a:p>
        </p:txBody>
      </p:sp>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p:txBody>
          <a:bodyPr/>
          <a:lstStyle/>
          <a:p>
            <a:fld id="{B2102BAA-C61A-4A39-BDF1-4340D572B82C}" type="slidenum">
              <a:rPr lang="en-US" smtClean="0"/>
              <a:t>51</a:t>
            </a:fld>
            <a:endParaRPr lang="en-US"/>
          </a:p>
        </p:txBody>
      </p:sp>
      <p:graphicFrame>
        <p:nvGraphicFramePr>
          <p:cNvPr id="15" name="Content Placeholder 3">
            <a:extLst>
              <a:ext uri="{FF2B5EF4-FFF2-40B4-BE49-F238E27FC236}">
                <a16:creationId xmlns:a16="http://schemas.microsoft.com/office/drawing/2014/main" id="{0D7C2812-A351-7068-C8DD-712F833CE9A5}"/>
              </a:ext>
            </a:extLst>
          </p:cNvPr>
          <p:cNvGraphicFramePr>
            <a:graphicFrameLocks noGrp="1"/>
          </p:cNvGraphicFramePr>
          <p:nvPr>
            <p:ph idx="1"/>
          </p:nvPr>
        </p:nvGraphicFramePr>
        <p:xfrm>
          <a:off x="747670" y="1820879"/>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E7C6BEA-753A-FA42-516C-1AF3CBA3164B}"/>
              </a:ext>
            </a:extLst>
          </p:cNvPr>
          <p:cNvSpPr txBox="1"/>
          <p:nvPr/>
        </p:nvSpPr>
        <p:spPr>
          <a:xfrm>
            <a:off x="1203960" y="6225213"/>
            <a:ext cx="10240370" cy="424732"/>
          </a:xfrm>
          <a:prstGeom prst="rect">
            <a:avLst/>
          </a:prstGeom>
          <a:noFill/>
        </p:spPr>
        <p:txBody>
          <a:bodyPr wrap="square" rtlCol="0">
            <a:spAutoFit/>
          </a:bodyPr>
          <a:lstStyle/>
          <a:p>
            <a:pPr>
              <a:lnSpc>
                <a:spcPct val="90000"/>
              </a:lnSpc>
            </a:pPr>
            <a:r>
              <a:rPr lang="en-US" sz="2400" b="1">
                <a:solidFill>
                  <a:schemeClr val="bg1"/>
                </a:solidFill>
              </a:rPr>
              <a:t>Toolkit Tip</a:t>
            </a:r>
            <a:r>
              <a:rPr lang="en-US" sz="2400">
                <a:solidFill>
                  <a:schemeClr val="bg1"/>
                </a:solidFill>
              </a:rPr>
              <a:t>: Household notification and media release templates for CEP</a:t>
            </a:r>
          </a:p>
        </p:txBody>
      </p:sp>
      <p:pic>
        <p:nvPicPr>
          <p:cNvPr id="10" name="Graphic 9" descr="Storytelling outline">
            <a:extLst>
              <a:ext uri="{FF2B5EF4-FFF2-40B4-BE49-F238E27FC236}">
                <a16:creationId xmlns:a16="http://schemas.microsoft.com/office/drawing/2014/main" id="{77197157-1DF2-68C6-CF96-E4C87C1C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262" y="6117539"/>
            <a:ext cx="640080" cy="640080"/>
          </a:xfrm>
          <a:prstGeom prst="rect">
            <a:avLst/>
          </a:prstGeom>
        </p:spPr>
      </p:pic>
      <p:sp>
        <p:nvSpPr>
          <p:cNvPr id="11" name="Slide Number Placeholder 2">
            <a:extLst>
              <a:ext uri="{FF2B5EF4-FFF2-40B4-BE49-F238E27FC236}">
                <a16:creationId xmlns:a16="http://schemas.microsoft.com/office/drawing/2014/main" id="{6E477AE2-AF18-D1CB-0ADA-950B8CD780E6}"/>
              </a:ext>
            </a:extLst>
          </p:cNvPr>
          <p:cNvSpPr txBox="1">
            <a:spLocks/>
          </p:cNvSpPr>
          <p:nvPr/>
        </p:nvSpPr>
        <p:spPr>
          <a:xfrm>
            <a:off x="8774748" y="63946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02BAA-C61A-4A39-BDF1-4340D572B82C}" type="slidenum">
              <a:rPr lang="en-US" smtClean="0">
                <a:solidFill>
                  <a:schemeClr val="bg1"/>
                </a:solidFill>
              </a:rPr>
              <a:pPr/>
              <a:t>51</a:t>
            </a:fld>
            <a:endParaRPr lang="en-US">
              <a:solidFill>
                <a:schemeClr val="bg1"/>
              </a:solidFill>
            </a:endParaRPr>
          </a:p>
        </p:txBody>
      </p:sp>
      <p:pic>
        <p:nvPicPr>
          <p:cNvPr id="4" name="Picture 3">
            <a:extLst>
              <a:ext uri="{FF2B5EF4-FFF2-40B4-BE49-F238E27FC236}">
                <a16:creationId xmlns:a16="http://schemas.microsoft.com/office/drawing/2014/main" id="{AFAFC976-57C7-6979-2A39-514321F5939F}"/>
              </a:ext>
            </a:extLst>
          </p:cNvPr>
          <p:cNvPicPr>
            <a:picLocks noChangeAspect="1"/>
          </p:cNvPicPr>
          <p:nvPr/>
        </p:nvPicPr>
        <p:blipFill>
          <a:blip r:embed="rId10"/>
          <a:stretch>
            <a:fillRect/>
          </a:stretch>
        </p:blipFill>
        <p:spPr>
          <a:xfrm>
            <a:off x="10184130" y="206758"/>
            <a:ext cx="1805940" cy="992210"/>
          </a:xfrm>
          <a:prstGeom prst="rect">
            <a:avLst/>
          </a:prstGeom>
          <a:blipFill>
            <a:blip r:embed="rId11"/>
            <a:tile tx="0" ty="0" sx="100000" sy="100000" flip="none" algn="tl"/>
          </a:blipFill>
        </p:spPr>
      </p:pic>
    </p:spTree>
    <p:extLst>
      <p:ext uri="{BB962C8B-B14F-4D97-AF65-F5344CB8AC3E}">
        <p14:creationId xmlns:p14="http://schemas.microsoft.com/office/powerpoint/2010/main" val="2064358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8C58-3199-4AAC-8771-0035FED9C024}"/>
              </a:ext>
            </a:extLst>
          </p:cNvPr>
          <p:cNvSpPr>
            <a:spLocks noGrp="1"/>
          </p:cNvSpPr>
          <p:nvPr>
            <p:ph type="title"/>
          </p:nvPr>
        </p:nvSpPr>
        <p:spPr/>
        <p:txBody>
          <a:bodyPr>
            <a:normAutofit/>
          </a:bodyPr>
          <a:lstStyle/>
          <a:p>
            <a:r>
              <a:rPr lang="en-US"/>
              <a:t>Summer EBT Benefits and Information</a:t>
            </a:r>
          </a:p>
        </p:txBody>
      </p:sp>
      <p:sp>
        <p:nvSpPr>
          <p:cNvPr id="4" name="Content Placeholder 3">
            <a:extLst>
              <a:ext uri="{FF2B5EF4-FFF2-40B4-BE49-F238E27FC236}">
                <a16:creationId xmlns:a16="http://schemas.microsoft.com/office/drawing/2014/main" id="{0475C60A-FD62-4B12-AF0F-CBE51D428390}"/>
              </a:ext>
            </a:extLst>
          </p:cNvPr>
          <p:cNvSpPr>
            <a:spLocks noGrp="1"/>
          </p:cNvSpPr>
          <p:nvPr>
            <p:ph sz="half" idx="1"/>
          </p:nvPr>
        </p:nvSpPr>
        <p:spPr>
          <a:xfrm>
            <a:off x="636069" y="1525992"/>
            <a:ext cx="4700335" cy="4628341"/>
          </a:xfrm>
        </p:spPr>
        <p:txBody>
          <a:bodyPr/>
          <a:lstStyle/>
          <a:p>
            <a:r>
              <a:rPr lang="en-US" sz="2800">
                <a:solidFill>
                  <a:srgbClr val="1A4480"/>
                </a:solidFill>
              </a:rPr>
              <a:t>One issuance of $120 lump sum to EBT card</a:t>
            </a:r>
          </a:p>
          <a:p>
            <a:pPr lvl="1"/>
            <a:r>
              <a:rPr lang="en-US">
                <a:solidFill>
                  <a:srgbClr val="1A4480"/>
                </a:solidFill>
              </a:rPr>
              <a:t>Existing EBT cards for SNAP.</a:t>
            </a:r>
          </a:p>
          <a:p>
            <a:pPr lvl="1"/>
            <a:r>
              <a:rPr lang="en-US">
                <a:solidFill>
                  <a:srgbClr val="1A4480"/>
                </a:solidFill>
              </a:rPr>
              <a:t>New VA SUN Bucks cards </a:t>
            </a:r>
            <a:r>
              <a:rPr lang="en-US" b="1" i="1">
                <a:solidFill>
                  <a:srgbClr val="1A4480"/>
                </a:solidFill>
              </a:rPr>
              <a:t>mailed</a:t>
            </a:r>
            <a:r>
              <a:rPr lang="en-US">
                <a:solidFill>
                  <a:srgbClr val="1A4480"/>
                </a:solidFill>
              </a:rPr>
              <a:t> to households receiving SUN Bucks only</a:t>
            </a:r>
          </a:p>
          <a:p>
            <a:pPr lvl="1"/>
            <a:r>
              <a:rPr lang="en-US">
                <a:solidFill>
                  <a:srgbClr val="1A4480"/>
                </a:solidFill>
              </a:rPr>
              <a:t>Issuance dates for each data file in collection window table. </a:t>
            </a:r>
          </a:p>
          <a:p>
            <a:endParaRPr lang="en-US">
              <a:solidFill>
                <a:srgbClr val="1A4480"/>
              </a:solidFill>
            </a:endParaRPr>
          </a:p>
        </p:txBody>
      </p:sp>
      <p:sp>
        <p:nvSpPr>
          <p:cNvPr id="5" name="Content Placeholder 4">
            <a:extLst>
              <a:ext uri="{FF2B5EF4-FFF2-40B4-BE49-F238E27FC236}">
                <a16:creationId xmlns:a16="http://schemas.microsoft.com/office/drawing/2014/main" id="{62E972BA-BB6E-6440-A93A-B84712C70D1E}"/>
              </a:ext>
            </a:extLst>
          </p:cNvPr>
          <p:cNvSpPr>
            <a:spLocks noGrp="1"/>
          </p:cNvSpPr>
          <p:nvPr>
            <p:ph sz="half" idx="2"/>
          </p:nvPr>
        </p:nvSpPr>
        <p:spPr>
          <a:xfrm>
            <a:off x="6349042" y="1525991"/>
            <a:ext cx="5004758" cy="4628341"/>
          </a:xfrm>
        </p:spPr>
        <p:txBody>
          <a:bodyPr/>
          <a:lstStyle/>
          <a:p>
            <a:r>
              <a:rPr lang="en-US">
                <a:solidFill>
                  <a:srgbClr val="1A4480"/>
                </a:solidFill>
              </a:rPr>
              <a:t>Questions to VDSS</a:t>
            </a:r>
          </a:p>
          <a:p>
            <a:pPr lvl="1"/>
            <a:r>
              <a:rPr lang="en-US">
                <a:solidFill>
                  <a:srgbClr val="1A4480"/>
                </a:solidFill>
              </a:rPr>
              <a:t>VA SUN Bucks website</a:t>
            </a:r>
          </a:p>
          <a:p>
            <a:pPr lvl="1"/>
            <a:r>
              <a:rPr lang="en-US">
                <a:solidFill>
                  <a:srgbClr val="1A4480"/>
                </a:solidFill>
              </a:rPr>
              <a:t>FAQs and SEBT Applications (5/1)</a:t>
            </a:r>
          </a:p>
          <a:p>
            <a:r>
              <a:rPr lang="en-US">
                <a:solidFill>
                  <a:srgbClr val="1A4480"/>
                </a:solidFill>
              </a:rPr>
              <a:t>VA SUN Bucks call center (6/15)</a:t>
            </a:r>
          </a:p>
          <a:p>
            <a:pPr lvl="1"/>
            <a:r>
              <a:rPr lang="en-US">
                <a:solidFill>
                  <a:srgbClr val="1A4480"/>
                </a:solidFill>
              </a:rPr>
              <a:t>Household questions about benefits</a:t>
            </a:r>
          </a:p>
          <a:p>
            <a:r>
              <a:rPr lang="en-US">
                <a:solidFill>
                  <a:srgbClr val="1A4480"/>
                </a:solidFill>
              </a:rPr>
              <a:t>Replacement SEBT card instructions from </a:t>
            </a:r>
            <a:r>
              <a:rPr lang="en-US" err="1">
                <a:solidFill>
                  <a:srgbClr val="1A4480"/>
                </a:solidFill>
              </a:rPr>
              <a:t>ConnectEBT</a:t>
            </a:r>
            <a:r>
              <a:rPr lang="en-US">
                <a:solidFill>
                  <a:srgbClr val="1A4480"/>
                </a:solidFill>
              </a:rPr>
              <a:t>, VDSS call center, or local DSS office (LDSS)</a:t>
            </a:r>
          </a:p>
          <a:p>
            <a:endParaRPr lang="en-US">
              <a:solidFill>
                <a:srgbClr val="1A4480"/>
              </a:solidFill>
            </a:endParaRPr>
          </a:p>
        </p:txBody>
      </p:sp>
      <p:sp>
        <p:nvSpPr>
          <p:cNvPr id="3" name="Slide Number Placeholder 2">
            <a:extLst>
              <a:ext uri="{FF2B5EF4-FFF2-40B4-BE49-F238E27FC236}">
                <a16:creationId xmlns:a16="http://schemas.microsoft.com/office/drawing/2014/main" id="{F5D45BE4-BE2D-4B12-842C-F40733A0993F}"/>
              </a:ext>
            </a:extLst>
          </p:cNvPr>
          <p:cNvSpPr>
            <a:spLocks noGrp="1"/>
          </p:cNvSpPr>
          <p:nvPr>
            <p:ph type="sldNum" sz="quarter" idx="12"/>
          </p:nvPr>
        </p:nvSpPr>
        <p:spPr/>
        <p:txBody>
          <a:bodyPr/>
          <a:lstStyle/>
          <a:p>
            <a:fld id="{B2102BAA-C61A-4A39-BDF1-4340D572B82C}" type="slidenum">
              <a:rPr lang="en-US" smtClean="0"/>
              <a:t>52</a:t>
            </a:fld>
            <a:endParaRPr lang="en-US"/>
          </a:p>
        </p:txBody>
      </p:sp>
      <p:pic>
        <p:nvPicPr>
          <p:cNvPr id="6" name="Picture 5">
            <a:extLst>
              <a:ext uri="{FF2B5EF4-FFF2-40B4-BE49-F238E27FC236}">
                <a16:creationId xmlns:a16="http://schemas.microsoft.com/office/drawing/2014/main" id="{5ACAEBB3-D3CF-AFE2-2787-BAFC733FEAF0}"/>
              </a:ext>
            </a:extLst>
          </p:cNvPr>
          <p:cNvPicPr>
            <a:picLocks noChangeAspect="1"/>
          </p:cNvPicPr>
          <p:nvPr/>
        </p:nvPicPr>
        <p:blipFill>
          <a:blip r:embed="rId3"/>
          <a:stretch>
            <a:fillRect/>
          </a:stretch>
        </p:blipFill>
        <p:spPr>
          <a:xfrm>
            <a:off x="2122098" y="4695530"/>
            <a:ext cx="3472238" cy="1660820"/>
          </a:xfrm>
          <a:prstGeom prst="rect">
            <a:avLst/>
          </a:prstGeom>
        </p:spPr>
      </p:pic>
    </p:spTree>
    <p:extLst>
      <p:ext uri="{BB962C8B-B14F-4D97-AF65-F5344CB8AC3E}">
        <p14:creationId xmlns:p14="http://schemas.microsoft.com/office/powerpoint/2010/main" val="2320000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6734-0D3B-006B-B786-8FB04D095300}"/>
              </a:ext>
            </a:extLst>
          </p:cNvPr>
          <p:cNvSpPr>
            <a:spLocks noGrp="1"/>
          </p:cNvSpPr>
          <p:nvPr>
            <p:ph type="title"/>
          </p:nvPr>
        </p:nvSpPr>
        <p:spPr/>
        <p:txBody>
          <a:bodyPr>
            <a:normAutofit fontScale="90000"/>
          </a:bodyPr>
          <a:lstStyle/>
          <a:p>
            <a:r>
              <a:rPr lang="en-US"/>
              <a:t>LEA Only VDSS SEBT Issuance Questions</a:t>
            </a:r>
          </a:p>
        </p:txBody>
      </p:sp>
      <p:sp>
        <p:nvSpPr>
          <p:cNvPr id="3" name="Slide Number Placeholder 2">
            <a:extLst>
              <a:ext uri="{FF2B5EF4-FFF2-40B4-BE49-F238E27FC236}">
                <a16:creationId xmlns:a16="http://schemas.microsoft.com/office/drawing/2014/main" id="{43DAB9C8-B6B4-C44F-822B-0D1AC23B1A1F}"/>
              </a:ext>
            </a:extLst>
          </p:cNvPr>
          <p:cNvSpPr>
            <a:spLocks noGrp="1"/>
          </p:cNvSpPr>
          <p:nvPr>
            <p:ph type="sldNum" sz="quarter" idx="12"/>
          </p:nvPr>
        </p:nvSpPr>
        <p:spPr/>
        <p:txBody>
          <a:bodyPr/>
          <a:lstStyle/>
          <a:p>
            <a:fld id="{B2102BAA-C61A-4A39-BDF1-4340D572B82C}" type="slidenum">
              <a:rPr lang="en-US" smtClean="0"/>
              <a:t>53</a:t>
            </a:fld>
            <a:endParaRPr lang="en-US"/>
          </a:p>
        </p:txBody>
      </p:sp>
      <p:sp>
        <p:nvSpPr>
          <p:cNvPr id="4" name="Content Placeholder 3">
            <a:extLst>
              <a:ext uri="{FF2B5EF4-FFF2-40B4-BE49-F238E27FC236}">
                <a16:creationId xmlns:a16="http://schemas.microsoft.com/office/drawing/2014/main" id="{ED797147-A7EE-9206-98AD-4E0448B13EF3}"/>
              </a:ext>
            </a:extLst>
          </p:cNvPr>
          <p:cNvSpPr>
            <a:spLocks noGrp="1"/>
          </p:cNvSpPr>
          <p:nvPr>
            <p:ph idx="1"/>
          </p:nvPr>
        </p:nvSpPr>
        <p:spPr>
          <a:xfrm>
            <a:off x="1045234" y="1759790"/>
            <a:ext cx="10515600" cy="4961686"/>
          </a:xfrm>
        </p:spPr>
        <p:txBody>
          <a:bodyPr vert="horz" lIns="91440" tIns="45720" rIns="91440" bIns="45720" rtlCol="0" anchor="t">
            <a:normAutofit/>
          </a:bodyPr>
          <a:lstStyle/>
          <a:p>
            <a:r>
              <a:rPr lang="en-US">
                <a:solidFill>
                  <a:srgbClr val="1A4480"/>
                </a:solidFill>
              </a:rPr>
              <a:t>VDSS has activated a Summer EBT email address for </a:t>
            </a:r>
            <a:r>
              <a:rPr lang="en-US" i="1">
                <a:solidFill>
                  <a:srgbClr val="1A4480"/>
                </a:solidFill>
              </a:rPr>
              <a:t>LEA only </a:t>
            </a:r>
            <a:r>
              <a:rPr lang="en-US">
                <a:solidFill>
                  <a:srgbClr val="1A4480"/>
                </a:solidFill>
              </a:rPr>
              <a:t>questions about benefits.</a:t>
            </a:r>
          </a:p>
          <a:p>
            <a:r>
              <a:rPr lang="en-US">
                <a:solidFill>
                  <a:srgbClr val="1A4480"/>
                </a:solidFill>
              </a:rPr>
              <a:t>Email address for use by LEA staff only. Please do not share with households. LEA questions about an eligible household’s receipt of benefits, including mailing address updates and changes to parent/guardian. </a:t>
            </a:r>
          </a:p>
          <a:p>
            <a:r>
              <a:rPr lang="en-US">
                <a:solidFill>
                  <a:srgbClr val="1A4480"/>
                </a:solidFill>
              </a:rPr>
              <a:t>Copy Lynne Fellin on emails as needed.</a:t>
            </a:r>
          </a:p>
          <a:p>
            <a:r>
              <a:rPr lang="en-US">
                <a:solidFill>
                  <a:srgbClr val="1A4480"/>
                </a:solidFill>
              </a:rPr>
              <a:t>VDSS SEBT LEA Inquiry post issuance questions ONLY:</a:t>
            </a:r>
          </a:p>
          <a:p>
            <a:pPr marL="0" indent="0" algn="ctr">
              <a:buNone/>
            </a:pPr>
            <a:r>
              <a:rPr lang="en-US" sz="4800">
                <a:solidFill>
                  <a:srgbClr val="1A4480"/>
                </a:solidFill>
                <a:hlinkClick r:id="rId3">
                  <a:extLst>
                    <a:ext uri="{A12FA001-AC4F-418D-AE19-62706E023703}">
                      <ahyp:hlinkClr xmlns:ahyp="http://schemas.microsoft.com/office/drawing/2018/hyperlinkcolor" val="tx"/>
                    </a:ext>
                  </a:extLst>
                </a:hlinkClick>
              </a:rPr>
              <a:t>sebtleainquiry@dss.virginia.gov</a:t>
            </a:r>
            <a:endParaRPr lang="en-US" sz="4800">
              <a:solidFill>
                <a:srgbClr val="1A4480"/>
              </a:solidFill>
            </a:endParaRPr>
          </a:p>
        </p:txBody>
      </p:sp>
    </p:spTree>
    <p:extLst>
      <p:ext uri="{BB962C8B-B14F-4D97-AF65-F5344CB8AC3E}">
        <p14:creationId xmlns:p14="http://schemas.microsoft.com/office/powerpoint/2010/main" val="1086291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2CA4-A57A-AAF1-6F45-D368470DAA7B}"/>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DA8CB72E-2069-2193-ECA7-EDE4BB74F171}"/>
              </a:ext>
            </a:extLst>
          </p:cNvPr>
          <p:cNvSpPr/>
          <p:nvPr/>
        </p:nvSpPr>
        <p:spPr>
          <a:xfrm>
            <a:off x="771030" y="4162564"/>
            <a:ext cx="914400" cy="914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8553B9-780D-DF10-4314-326C52276CC8}"/>
              </a:ext>
            </a:extLst>
          </p:cNvPr>
          <p:cNvSpPr/>
          <p:nvPr/>
        </p:nvSpPr>
        <p:spPr>
          <a:xfrm>
            <a:off x="739135" y="1712156"/>
            <a:ext cx="914400" cy="9144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0D0354-EE29-9A9C-7A61-BE2C6835D720}"/>
              </a:ext>
            </a:extLst>
          </p:cNvPr>
          <p:cNvSpPr>
            <a:spLocks noGrp="1"/>
          </p:cNvSpPr>
          <p:nvPr>
            <p:ph type="title"/>
          </p:nvPr>
        </p:nvSpPr>
        <p:spPr/>
        <p:txBody>
          <a:bodyPr/>
          <a:lstStyle/>
          <a:p>
            <a:r>
              <a:rPr lang="en-US"/>
              <a:t>Tools for Summer EBT</a:t>
            </a:r>
          </a:p>
        </p:txBody>
      </p:sp>
      <p:sp>
        <p:nvSpPr>
          <p:cNvPr id="3" name="Slide Number Placeholder 2">
            <a:extLst>
              <a:ext uri="{FF2B5EF4-FFF2-40B4-BE49-F238E27FC236}">
                <a16:creationId xmlns:a16="http://schemas.microsoft.com/office/drawing/2014/main" id="{68AE1C65-ADC3-1D18-21E0-AAC306CCA6A7}"/>
              </a:ext>
            </a:extLst>
          </p:cNvPr>
          <p:cNvSpPr>
            <a:spLocks noGrp="1"/>
          </p:cNvSpPr>
          <p:nvPr>
            <p:ph type="sldNum" sz="quarter" idx="12"/>
          </p:nvPr>
        </p:nvSpPr>
        <p:spPr/>
        <p:txBody>
          <a:bodyPr/>
          <a:lstStyle/>
          <a:p>
            <a:fld id="{B2102BAA-C61A-4A39-BDF1-4340D572B82C}" type="slidenum">
              <a:rPr lang="en-US" smtClean="0"/>
              <a:t>54</a:t>
            </a:fld>
            <a:endParaRPr lang="en-US"/>
          </a:p>
        </p:txBody>
      </p:sp>
      <p:sp>
        <p:nvSpPr>
          <p:cNvPr id="4" name="Content Placeholder 3">
            <a:extLst>
              <a:ext uri="{FF2B5EF4-FFF2-40B4-BE49-F238E27FC236}">
                <a16:creationId xmlns:a16="http://schemas.microsoft.com/office/drawing/2014/main" id="{49E978CB-6F0E-65E4-1EA4-A726698BBC89}"/>
              </a:ext>
            </a:extLst>
          </p:cNvPr>
          <p:cNvSpPr>
            <a:spLocks noGrp="1"/>
          </p:cNvSpPr>
          <p:nvPr>
            <p:ph idx="1"/>
          </p:nvPr>
        </p:nvSpPr>
        <p:spPr>
          <a:xfrm>
            <a:off x="1816380" y="1483744"/>
            <a:ext cx="9863786" cy="4956110"/>
          </a:xfrm>
        </p:spPr>
        <p:txBody>
          <a:bodyPr>
            <a:normAutofit/>
          </a:bodyPr>
          <a:lstStyle/>
          <a:p>
            <a:pPr marL="0" indent="0">
              <a:buNone/>
            </a:pPr>
            <a:r>
              <a:rPr lang="en-US" sz="3200" dirty="0">
                <a:solidFill>
                  <a:srgbClr val="1A4480"/>
                </a:solidFill>
              </a:rPr>
              <a:t>VDSS Communications Plan</a:t>
            </a:r>
          </a:p>
          <a:p>
            <a:pPr lvl="1" indent="-365760">
              <a:buFont typeface="Wingdings" panose="05000000000000000000" pitchFamily="2" charset="2"/>
              <a:buChar char="ü"/>
            </a:pPr>
            <a:r>
              <a:rPr lang="en-US" dirty="0">
                <a:solidFill>
                  <a:srgbClr val="1A4480"/>
                </a:solidFill>
              </a:rPr>
              <a:t>Virginia SUN Bucks website – </a:t>
            </a:r>
            <a:r>
              <a:rPr lang="en-US" dirty="0">
                <a:solidFill>
                  <a:srgbClr val="1A4480"/>
                </a:solidFill>
                <a:hlinkClick r:id="rId3">
                  <a:extLst>
                    <a:ext uri="{A12FA001-AC4F-418D-AE19-62706E023703}">
                      <ahyp:hlinkClr xmlns:ahyp="http://schemas.microsoft.com/office/drawing/2018/hyperlinkcolor" val="tx"/>
                    </a:ext>
                  </a:extLst>
                </a:hlinkClick>
              </a:rPr>
              <a:t>VirginiaSunBucks.com</a:t>
            </a:r>
            <a:endParaRPr lang="en-US" dirty="0">
              <a:solidFill>
                <a:srgbClr val="1A4480"/>
              </a:solidFill>
            </a:endParaRPr>
          </a:p>
          <a:p>
            <a:pPr lvl="1" indent="-365760">
              <a:buFont typeface="Wingdings" panose="05000000000000000000" pitchFamily="2" charset="2"/>
              <a:buChar char="ü"/>
            </a:pPr>
            <a:r>
              <a:rPr lang="en-US" dirty="0">
                <a:solidFill>
                  <a:srgbClr val="1A4480"/>
                </a:solidFill>
              </a:rPr>
              <a:t>Virginia SUN Bucks call center 6/15</a:t>
            </a:r>
          </a:p>
          <a:p>
            <a:pPr lvl="1" indent="-365760">
              <a:buFont typeface="Wingdings" panose="05000000000000000000" pitchFamily="2" charset="2"/>
              <a:buChar char="ü"/>
            </a:pPr>
            <a:r>
              <a:rPr lang="en-US" dirty="0">
                <a:solidFill>
                  <a:srgbClr val="1A4480"/>
                </a:solidFill>
              </a:rPr>
              <a:t>Media release and information release to partners/stakeholders</a:t>
            </a:r>
          </a:p>
          <a:p>
            <a:pPr lvl="1" indent="-365760">
              <a:buFont typeface="Wingdings" panose="05000000000000000000" pitchFamily="2" charset="2"/>
              <a:buChar char="ü"/>
            </a:pPr>
            <a:r>
              <a:rPr lang="en-US" dirty="0">
                <a:solidFill>
                  <a:srgbClr val="1A4480"/>
                </a:solidFill>
              </a:rPr>
              <a:t>Broadcast message to local DSS (LDSS) offices with supporting materials</a:t>
            </a:r>
          </a:p>
          <a:p>
            <a:pPr lvl="1" indent="-365760">
              <a:buFont typeface="Wingdings" panose="05000000000000000000" pitchFamily="2" charset="2"/>
              <a:buChar char="ü"/>
            </a:pPr>
            <a:r>
              <a:rPr lang="en-US" dirty="0">
                <a:solidFill>
                  <a:srgbClr val="1A4480"/>
                </a:solidFill>
              </a:rPr>
              <a:t>Social media posts with public targeted messages</a:t>
            </a:r>
          </a:p>
          <a:p>
            <a:pPr marL="0" indent="0">
              <a:spcBef>
                <a:spcPts val="1800"/>
              </a:spcBef>
              <a:buNone/>
            </a:pPr>
            <a:r>
              <a:rPr lang="en-US" sz="3200" dirty="0">
                <a:solidFill>
                  <a:srgbClr val="1A4480"/>
                </a:solidFill>
              </a:rPr>
              <a:t>Communication Tools for LEAs </a:t>
            </a:r>
            <a:r>
              <a:rPr lang="en-US" sz="3200" dirty="0">
                <a:solidFill>
                  <a:srgbClr val="1A4480"/>
                </a:solidFill>
                <a:hlinkClick r:id="rId3">
                  <a:extLst>
                    <a:ext uri="{A12FA001-AC4F-418D-AE19-62706E023703}">
                      <ahyp:hlinkClr xmlns:ahyp="http://schemas.microsoft.com/office/drawing/2018/hyperlinkcolor" val="tx"/>
                    </a:ext>
                  </a:extLst>
                </a:hlinkClick>
              </a:rPr>
              <a:t>VirginiaSunBucks.com</a:t>
            </a:r>
            <a:endParaRPr lang="en-US" sz="3200" dirty="0">
              <a:solidFill>
                <a:srgbClr val="1A4480"/>
              </a:solidFill>
            </a:endParaRPr>
          </a:p>
          <a:p>
            <a:pPr lvl="1" indent="-365760">
              <a:buFont typeface="Wingdings" panose="05000000000000000000" pitchFamily="2" charset="2"/>
              <a:buChar char="ü"/>
            </a:pPr>
            <a:r>
              <a:rPr lang="en-US" dirty="0">
                <a:solidFill>
                  <a:srgbClr val="1A4480"/>
                </a:solidFill>
              </a:rPr>
              <a:t>Virginia SUN Bucks Basic FAQs</a:t>
            </a:r>
          </a:p>
          <a:p>
            <a:pPr lvl="1" indent="-365760">
              <a:buFont typeface="Wingdings" panose="05000000000000000000" pitchFamily="2" charset="2"/>
              <a:buChar char="ü"/>
            </a:pPr>
            <a:r>
              <a:rPr lang="en-US" dirty="0">
                <a:solidFill>
                  <a:srgbClr val="1A4480"/>
                </a:solidFill>
              </a:rPr>
              <a:t>Virginia SUN Bucks Flyer</a:t>
            </a:r>
            <a:endParaRPr lang="en-US" dirty="0"/>
          </a:p>
        </p:txBody>
      </p:sp>
      <p:pic>
        <p:nvPicPr>
          <p:cNvPr id="6" name="Graphic 5" descr="Cheers outline">
            <a:extLst>
              <a:ext uri="{FF2B5EF4-FFF2-40B4-BE49-F238E27FC236}">
                <a16:creationId xmlns:a16="http://schemas.microsoft.com/office/drawing/2014/main" id="{8DD48E7C-6788-394D-9126-EC6F1B4686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575" y="4254004"/>
            <a:ext cx="731520" cy="731520"/>
          </a:xfrm>
          <a:prstGeom prst="rect">
            <a:avLst/>
          </a:prstGeom>
        </p:spPr>
      </p:pic>
      <p:pic>
        <p:nvPicPr>
          <p:cNvPr id="5" name="Picture 4">
            <a:extLst>
              <a:ext uri="{FF2B5EF4-FFF2-40B4-BE49-F238E27FC236}">
                <a16:creationId xmlns:a16="http://schemas.microsoft.com/office/drawing/2014/main" id="{41B0789B-4542-DD37-ED99-C58548A5C4BC}"/>
              </a:ext>
            </a:extLst>
          </p:cNvPr>
          <p:cNvPicPr>
            <a:picLocks noChangeAspect="1"/>
          </p:cNvPicPr>
          <p:nvPr/>
        </p:nvPicPr>
        <p:blipFill>
          <a:blip r:embed="rId6"/>
          <a:stretch>
            <a:fillRect/>
          </a:stretch>
        </p:blipFill>
        <p:spPr>
          <a:xfrm>
            <a:off x="8093008" y="4860833"/>
            <a:ext cx="2631261" cy="1719831"/>
          </a:xfrm>
          <a:prstGeom prst="rect">
            <a:avLst/>
          </a:prstGeom>
        </p:spPr>
      </p:pic>
      <p:pic>
        <p:nvPicPr>
          <p:cNvPr id="7" name="Graphic 6" descr="Megaphone1 outline">
            <a:extLst>
              <a:ext uri="{FF2B5EF4-FFF2-40B4-BE49-F238E27FC236}">
                <a16:creationId xmlns:a16="http://schemas.microsoft.com/office/drawing/2014/main" id="{0B938AEE-E50F-546E-8B22-9AA624DC69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1030" y="1712156"/>
            <a:ext cx="914400" cy="868680"/>
          </a:xfrm>
          <a:prstGeom prst="rect">
            <a:avLst/>
          </a:prstGeom>
        </p:spPr>
      </p:pic>
    </p:spTree>
    <p:extLst>
      <p:ext uri="{BB962C8B-B14F-4D97-AF65-F5344CB8AC3E}">
        <p14:creationId xmlns:p14="http://schemas.microsoft.com/office/powerpoint/2010/main" val="896128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DBF6-13D3-2DE8-1F07-19536DA33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DD582-9CA5-7BB1-CE17-6310929515F7}"/>
              </a:ext>
            </a:extLst>
          </p:cNvPr>
          <p:cNvSpPr>
            <a:spLocks noGrp="1"/>
          </p:cNvSpPr>
          <p:nvPr>
            <p:ph type="title"/>
          </p:nvPr>
        </p:nvSpPr>
        <p:spPr>
          <a:xfrm>
            <a:off x="3886200" y="1709738"/>
            <a:ext cx="7461250" cy="2852737"/>
          </a:xfrm>
        </p:spPr>
        <p:txBody>
          <a:bodyPr/>
          <a:lstStyle/>
          <a:p>
            <a:r>
              <a:rPr lang="en-US" b="1" dirty="0"/>
              <a:t>Ready, Set, Go!</a:t>
            </a:r>
          </a:p>
        </p:txBody>
      </p:sp>
      <p:sp>
        <p:nvSpPr>
          <p:cNvPr id="4" name="Slide Number Placeholder 3">
            <a:extLst>
              <a:ext uri="{FF2B5EF4-FFF2-40B4-BE49-F238E27FC236}">
                <a16:creationId xmlns:a16="http://schemas.microsoft.com/office/drawing/2014/main" id="{588638C6-0093-1F78-BFB1-8BAC1B78E41E}"/>
              </a:ext>
            </a:extLst>
          </p:cNvPr>
          <p:cNvSpPr>
            <a:spLocks noGrp="1"/>
          </p:cNvSpPr>
          <p:nvPr>
            <p:ph type="sldNum" sz="quarter" idx="12"/>
          </p:nvPr>
        </p:nvSpPr>
        <p:spPr/>
        <p:txBody>
          <a:bodyPr/>
          <a:lstStyle/>
          <a:p>
            <a:fld id="{B2102BAA-C61A-4A39-BDF1-4340D572B82C}" type="slidenum">
              <a:rPr lang="en-US" smtClean="0"/>
              <a:t>55</a:t>
            </a:fld>
            <a:endParaRPr lang="en-US"/>
          </a:p>
        </p:txBody>
      </p:sp>
      <p:pic>
        <p:nvPicPr>
          <p:cNvPr id="6" name="Graphic 5" descr="Stopwatch 75% with solid fill">
            <a:extLst>
              <a:ext uri="{FF2B5EF4-FFF2-40B4-BE49-F238E27FC236}">
                <a16:creationId xmlns:a16="http://schemas.microsoft.com/office/drawing/2014/main" id="{FDD8E833-E6FA-FB95-E05E-5EF5F02B6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93" y="1434353"/>
            <a:ext cx="4424082" cy="4502803"/>
          </a:xfrm>
          <a:prstGeom prst="rect">
            <a:avLst/>
          </a:prstGeom>
        </p:spPr>
      </p:pic>
    </p:spTree>
    <p:extLst>
      <p:ext uri="{BB962C8B-B14F-4D97-AF65-F5344CB8AC3E}">
        <p14:creationId xmlns:p14="http://schemas.microsoft.com/office/powerpoint/2010/main" val="36776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0497-CA18-3A35-46A5-CCF0D5A161CC}"/>
              </a:ext>
            </a:extLst>
          </p:cNvPr>
          <p:cNvSpPr>
            <a:spLocks noGrp="1"/>
          </p:cNvSpPr>
          <p:nvPr>
            <p:ph type="title"/>
          </p:nvPr>
        </p:nvSpPr>
        <p:spPr/>
        <p:txBody>
          <a:bodyPr/>
          <a:lstStyle/>
          <a:p>
            <a:r>
              <a:rPr lang="en-US"/>
              <a:t>Summer EBT Action Items</a:t>
            </a:r>
          </a:p>
        </p:txBody>
      </p:sp>
      <p:sp>
        <p:nvSpPr>
          <p:cNvPr id="3" name="Slide Number Placeholder 2">
            <a:extLst>
              <a:ext uri="{FF2B5EF4-FFF2-40B4-BE49-F238E27FC236}">
                <a16:creationId xmlns:a16="http://schemas.microsoft.com/office/drawing/2014/main" id="{DBFA9D69-31C2-1A48-648D-21C6F4B0AB9C}"/>
              </a:ext>
            </a:extLst>
          </p:cNvPr>
          <p:cNvSpPr>
            <a:spLocks noGrp="1"/>
          </p:cNvSpPr>
          <p:nvPr>
            <p:ph type="sldNum" sz="quarter" idx="12"/>
          </p:nvPr>
        </p:nvSpPr>
        <p:spPr/>
        <p:txBody>
          <a:bodyPr/>
          <a:lstStyle/>
          <a:p>
            <a:fld id="{B2102BAA-C61A-4A39-BDF1-4340D572B82C}" type="slidenum">
              <a:rPr lang="en-US" smtClean="0"/>
              <a:t>56</a:t>
            </a:fld>
            <a:endParaRPr lang="en-US"/>
          </a:p>
        </p:txBody>
      </p:sp>
      <p:sp>
        <p:nvSpPr>
          <p:cNvPr id="5" name="Content Placeholder 4">
            <a:extLst>
              <a:ext uri="{FF2B5EF4-FFF2-40B4-BE49-F238E27FC236}">
                <a16:creationId xmlns:a16="http://schemas.microsoft.com/office/drawing/2014/main" id="{32F9FEE6-44FB-AC2A-1F27-2D2D67B5CED4}"/>
              </a:ext>
            </a:extLst>
          </p:cNvPr>
          <p:cNvSpPr>
            <a:spLocks noGrp="1"/>
          </p:cNvSpPr>
          <p:nvPr>
            <p:ph idx="1"/>
          </p:nvPr>
        </p:nvSpPr>
        <p:spPr>
          <a:xfrm>
            <a:off x="838197" y="1573081"/>
            <a:ext cx="11138650" cy="4718033"/>
          </a:xfrm>
        </p:spPr>
        <p:txBody>
          <a:bodyPr>
            <a:normAutofit fontScale="92500" lnSpcReduction="20000"/>
          </a:bodyPr>
          <a:lstStyle/>
          <a:p>
            <a:pPr>
              <a:buClr>
                <a:schemeClr val="bg1"/>
              </a:buClr>
            </a:pPr>
            <a:r>
              <a:rPr lang="en-US" dirty="0">
                <a:solidFill>
                  <a:srgbClr val="1A4480"/>
                </a:solidFill>
              </a:rPr>
              <a:t>Review webinar information and </a:t>
            </a:r>
            <a:r>
              <a:rPr lang="en-US" dirty="0">
                <a:solidFill>
                  <a:srgbClr val="1A4480"/>
                </a:solidFill>
                <a:hlinkClick r:id="rId3">
                  <a:extLst>
                    <a:ext uri="{A12FA001-AC4F-418D-AE19-62706E023703}">
                      <ahyp:hlinkClr xmlns:ahyp="http://schemas.microsoft.com/office/drawing/2018/hyperlinkcolor" val="tx"/>
                    </a:ext>
                  </a:extLst>
                </a:hlinkClick>
              </a:rPr>
              <a:t>SEBT Supporting Documents from VDOE</a:t>
            </a:r>
            <a:r>
              <a:rPr lang="en-US" dirty="0">
                <a:solidFill>
                  <a:srgbClr val="1A4480"/>
                </a:solidFill>
              </a:rPr>
              <a:t>.</a:t>
            </a:r>
          </a:p>
          <a:p>
            <a:pPr>
              <a:buClr>
                <a:schemeClr val="bg1"/>
              </a:buClr>
            </a:pPr>
            <a:endParaRPr lang="en-US" dirty="0">
              <a:solidFill>
                <a:srgbClr val="1A4480"/>
              </a:solidFill>
            </a:endParaRPr>
          </a:p>
          <a:p>
            <a:pPr>
              <a:spcBef>
                <a:spcPts val="600"/>
              </a:spcBef>
              <a:buClr>
                <a:schemeClr val="bg1"/>
              </a:buClr>
            </a:pPr>
            <a:r>
              <a:rPr lang="en-US" dirty="0">
                <a:solidFill>
                  <a:srgbClr val="1A4480"/>
                </a:solidFill>
              </a:rPr>
              <a:t>Complete Summer EBT addendum from SNPWeb Download Forms and upload Superintendent signed copy to Application Packet Supporting Documents</a:t>
            </a:r>
          </a:p>
          <a:p>
            <a:pPr>
              <a:spcBef>
                <a:spcPts val="600"/>
              </a:spcBef>
              <a:buClr>
                <a:schemeClr val="bg1"/>
              </a:buClr>
            </a:pPr>
            <a:endParaRPr lang="en-US" dirty="0">
              <a:solidFill>
                <a:srgbClr val="1A4480"/>
              </a:solidFill>
            </a:endParaRPr>
          </a:p>
          <a:p>
            <a:pPr>
              <a:spcBef>
                <a:spcPts val="0"/>
              </a:spcBef>
              <a:buClr>
                <a:schemeClr val="bg1"/>
              </a:buClr>
            </a:pPr>
            <a:r>
              <a:rPr lang="en-US" dirty="0">
                <a:solidFill>
                  <a:srgbClr val="1A4480"/>
                </a:solidFill>
              </a:rPr>
              <a:t>Work with LEA SSWS account manager on role-based permissions for SEBT Eligible Student application, when it goes live.</a:t>
            </a:r>
          </a:p>
          <a:p>
            <a:pPr>
              <a:spcBef>
                <a:spcPts val="2400"/>
              </a:spcBef>
              <a:buClr>
                <a:schemeClr val="bg1"/>
              </a:buClr>
            </a:pPr>
            <a:r>
              <a:rPr lang="en-US" dirty="0">
                <a:solidFill>
                  <a:srgbClr val="1A4480"/>
                </a:solidFill>
              </a:rPr>
              <a:t>Develop and implement process for data file extract from SIS and file layout.</a:t>
            </a:r>
          </a:p>
          <a:p>
            <a:pPr>
              <a:buClr>
                <a:schemeClr val="bg1"/>
              </a:buClr>
            </a:pPr>
            <a:endParaRPr lang="en-US" dirty="0">
              <a:solidFill>
                <a:srgbClr val="1A4480"/>
              </a:solidFill>
            </a:endParaRPr>
          </a:p>
          <a:p>
            <a:pPr>
              <a:spcBef>
                <a:spcPts val="0"/>
              </a:spcBef>
              <a:spcAft>
                <a:spcPts val="600"/>
              </a:spcAft>
              <a:buClr>
                <a:schemeClr val="bg1"/>
              </a:buClr>
            </a:pPr>
            <a:r>
              <a:rPr lang="en-US" dirty="0">
                <a:solidFill>
                  <a:srgbClr val="1A4480"/>
                </a:solidFill>
              </a:rPr>
              <a:t>Create and submit SEBT Eligible Student File. Conduct review and approval process. Submit to Superintendent for verification.</a:t>
            </a:r>
          </a:p>
          <a:p>
            <a:pPr>
              <a:spcBef>
                <a:spcPts val="2400"/>
              </a:spcBef>
              <a:buClr>
                <a:schemeClr val="bg1"/>
              </a:buClr>
            </a:pPr>
            <a:r>
              <a:rPr lang="en-US" dirty="0">
                <a:solidFill>
                  <a:srgbClr val="1A4480"/>
                </a:solidFill>
              </a:rPr>
              <a:t>Communicate with households and stakeholders about all SUN programs</a:t>
            </a:r>
          </a:p>
          <a:p>
            <a:endParaRPr lang="en-US" dirty="0"/>
          </a:p>
        </p:txBody>
      </p:sp>
      <p:pic>
        <p:nvPicPr>
          <p:cNvPr id="4" name="Picture 3" descr="Shape, arrow&#10;&#10;AI-generated content may be incorrect.">
            <a:extLst>
              <a:ext uri="{FF2B5EF4-FFF2-40B4-BE49-F238E27FC236}">
                <a16:creationId xmlns:a16="http://schemas.microsoft.com/office/drawing/2014/main" id="{B293EC91-A50A-18ED-20BE-7AB18DA70F82}"/>
              </a:ext>
            </a:extLst>
          </p:cNvPr>
          <p:cNvPicPr>
            <a:picLocks noChangeAspect="1"/>
          </p:cNvPicPr>
          <p:nvPr/>
        </p:nvPicPr>
        <p:blipFill>
          <a:blip r:embed="rId4"/>
          <a:stretch>
            <a:fillRect/>
          </a:stretch>
        </p:blipFill>
        <p:spPr>
          <a:xfrm>
            <a:off x="472582" y="1558534"/>
            <a:ext cx="506546" cy="653608"/>
          </a:xfrm>
          <a:prstGeom prst="rect">
            <a:avLst/>
          </a:prstGeom>
        </p:spPr>
      </p:pic>
      <p:pic>
        <p:nvPicPr>
          <p:cNvPr id="8" name="Picture 7" descr="Shape, arrow&#10;&#10;AI-generated content may be incorrect.">
            <a:extLst>
              <a:ext uri="{FF2B5EF4-FFF2-40B4-BE49-F238E27FC236}">
                <a16:creationId xmlns:a16="http://schemas.microsoft.com/office/drawing/2014/main" id="{21795AF8-8980-EFD8-7BAA-35B51C528353}"/>
              </a:ext>
            </a:extLst>
          </p:cNvPr>
          <p:cNvPicPr>
            <a:picLocks noChangeAspect="1"/>
          </p:cNvPicPr>
          <p:nvPr/>
        </p:nvPicPr>
        <p:blipFill>
          <a:blip r:embed="rId4"/>
          <a:stretch>
            <a:fillRect/>
          </a:stretch>
        </p:blipFill>
        <p:spPr>
          <a:xfrm>
            <a:off x="452623" y="2427983"/>
            <a:ext cx="506546" cy="653608"/>
          </a:xfrm>
          <a:prstGeom prst="rect">
            <a:avLst/>
          </a:prstGeom>
        </p:spPr>
      </p:pic>
      <p:pic>
        <p:nvPicPr>
          <p:cNvPr id="9" name="Picture 8" descr="Shape, arrow&#10;&#10;AI-generated content may be incorrect.">
            <a:extLst>
              <a:ext uri="{FF2B5EF4-FFF2-40B4-BE49-F238E27FC236}">
                <a16:creationId xmlns:a16="http://schemas.microsoft.com/office/drawing/2014/main" id="{ACEF94A7-BBAE-584D-5DDE-A1134AE8C713}"/>
              </a:ext>
            </a:extLst>
          </p:cNvPr>
          <p:cNvPicPr>
            <a:picLocks noChangeAspect="1"/>
          </p:cNvPicPr>
          <p:nvPr/>
        </p:nvPicPr>
        <p:blipFill>
          <a:blip r:embed="rId4"/>
          <a:stretch>
            <a:fillRect/>
          </a:stretch>
        </p:blipFill>
        <p:spPr>
          <a:xfrm>
            <a:off x="472582" y="3219594"/>
            <a:ext cx="506546" cy="653608"/>
          </a:xfrm>
          <a:prstGeom prst="rect">
            <a:avLst/>
          </a:prstGeom>
        </p:spPr>
      </p:pic>
      <p:pic>
        <p:nvPicPr>
          <p:cNvPr id="10" name="Picture 9" descr="Shape, arrow&#10;&#10;AI-generated content may be incorrect.">
            <a:extLst>
              <a:ext uri="{FF2B5EF4-FFF2-40B4-BE49-F238E27FC236}">
                <a16:creationId xmlns:a16="http://schemas.microsoft.com/office/drawing/2014/main" id="{DA38AC2A-E89F-ABC0-11D3-F0C5ABD8BC94}"/>
              </a:ext>
            </a:extLst>
          </p:cNvPr>
          <p:cNvPicPr>
            <a:picLocks noChangeAspect="1"/>
          </p:cNvPicPr>
          <p:nvPr/>
        </p:nvPicPr>
        <p:blipFill>
          <a:blip r:embed="rId4"/>
          <a:stretch>
            <a:fillRect/>
          </a:stretch>
        </p:blipFill>
        <p:spPr>
          <a:xfrm>
            <a:off x="472582" y="4036415"/>
            <a:ext cx="506546" cy="653608"/>
          </a:xfrm>
          <a:prstGeom prst="rect">
            <a:avLst/>
          </a:prstGeom>
        </p:spPr>
      </p:pic>
      <p:pic>
        <p:nvPicPr>
          <p:cNvPr id="11" name="Picture 10" descr="Shape, arrow&#10;&#10;AI-generated content may be incorrect.">
            <a:extLst>
              <a:ext uri="{FF2B5EF4-FFF2-40B4-BE49-F238E27FC236}">
                <a16:creationId xmlns:a16="http://schemas.microsoft.com/office/drawing/2014/main" id="{9DDD1FCC-F275-7EF8-3BD9-29CC2CCED201}"/>
              </a:ext>
            </a:extLst>
          </p:cNvPr>
          <p:cNvPicPr>
            <a:picLocks noChangeAspect="1"/>
          </p:cNvPicPr>
          <p:nvPr/>
        </p:nvPicPr>
        <p:blipFill>
          <a:blip r:embed="rId4"/>
          <a:stretch>
            <a:fillRect/>
          </a:stretch>
        </p:blipFill>
        <p:spPr>
          <a:xfrm>
            <a:off x="452623" y="4905864"/>
            <a:ext cx="506546" cy="653608"/>
          </a:xfrm>
          <a:prstGeom prst="rect">
            <a:avLst/>
          </a:prstGeom>
        </p:spPr>
      </p:pic>
      <p:pic>
        <p:nvPicPr>
          <p:cNvPr id="12" name="Picture 11" descr="Shape, arrow&#10;&#10;AI-generated content may be incorrect.">
            <a:extLst>
              <a:ext uri="{FF2B5EF4-FFF2-40B4-BE49-F238E27FC236}">
                <a16:creationId xmlns:a16="http://schemas.microsoft.com/office/drawing/2014/main" id="{485FB9B4-E615-E3C2-2C94-3E89581C20D4}"/>
              </a:ext>
            </a:extLst>
          </p:cNvPr>
          <p:cNvPicPr>
            <a:picLocks noChangeAspect="1"/>
          </p:cNvPicPr>
          <p:nvPr/>
        </p:nvPicPr>
        <p:blipFill>
          <a:blip r:embed="rId4"/>
          <a:stretch>
            <a:fillRect/>
          </a:stretch>
        </p:blipFill>
        <p:spPr>
          <a:xfrm>
            <a:off x="392137" y="5647014"/>
            <a:ext cx="506546" cy="653608"/>
          </a:xfrm>
          <a:prstGeom prst="rect">
            <a:avLst/>
          </a:prstGeom>
        </p:spPr>
      </p:pic>
    </p:spTree>
    <p:extLst>
      <p:ext uri="{BB962C8B-B14F-4D97-AF65-F5344CB8AC3E}">
        <p14:creationId xmlns:p14="http://schemas.microsoft.com/office/powerpoint/2010/main" val="7496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4288983" y="1358876"/>
            <a:ext cx="7064817" cy="3303019"/>
          </a:xfrm>
        </p:spPr>
        <p:txBody>
          <a:bodyPr>
            <a:normAutofit/>
          </a:bodyPr>
          <a:lstStyle/>
          <a:p>
            <a:r>
              <a:rPr lang="en-US" sz="8000" b="1" dirty="0"/>
              <a:t>Questions</a:t>
            </a:r>
            <a:r>
              <a:rPr lang="en-US" sz="8000" dirty="0"/>
              <a:t>?</a:t>
            </a:r>
            <a:endParaRPr lang="en-US" sz="3600" dirty="0"/>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57</a:t>
            </a:fld>
            <a:endParaRPr lang="en-US"/>
          </a:p>
        </p:txBody>
      </p:sp>
      <p:pic>
        <p:nvPicPr>
          <p:cNvPr id="3" name="Graphic 2" descr="Storytelling outline">
            <a:extLst>
              <a:ext uri="{FF2B5EF4-FFF2-40B4-BE49-F238E27FC236}">
                <a16:creationId xmlns:a16="http://schemas.microsoft.com/office/drawing/2014/main" id="{8D857348-26D3-4815-E2EB-B61287F618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525497"/>
            <a:ext cx="4282633" cy="4282633"/>
          </a:xfrm>
          <a:prstGeom prst="rect">
            <a:avLst/>
          </a:prstGeom>
        </p:spPr>
      </p:pic>
      <p:sp>
        <p:nvSpPr>
          <p:cNvPr id="7" name="TextBox 6">
            <a:extLst>
              <a:ext uri="{FF2B5EF4-FFF2-40B4-BE49-F238E27FC236}">
                <a16:creationId xmlns:a16="http://schemas.microsoft.com/office/drawing/2014/main" id="{4F485C9F-76AB-E470-3336-FAE0FF717692}"/>
              </a:ext>
            </a:extLst>
          </p:cNvPr>
          <p:cNvSpPr txBox="1"/>
          <p:nvPr/>
        </p:nvSpPr>
        <p:spPr>
          <a:xfrm>
            <a:off x="4411979" y="4862791"/>
            <a:ext cx="7520941" cy="461665"/>
          </a:xfrm>
          <a:prstGeom prst="rect">
            <a:avLst/>
          </a:prstGeom>
          <a:noFill/>
        </p:spPr>
        <p:txBody>
          <a:bodyPr wrap="square">
            <a:spAutoFit/>
          </a:bodyPr>
          <a:lstStyle/>
          <a:p>
            <a:r>
              <a:rPr lang="en-US" sz="2400" dirty="0">
                <a:solidFill>
                  <a:schemeClr val="bg1"/>
                </a:solidFill>
              </a:rPr>
              <a:t>If you have questions, please type them in the Q&amp;A box.</a:t>
            </a:r>
          </a:p>
        </p:txBody>
      </p:sp>
    </p:spTree>
    <p:extLst>
      <p:ext uri="{BB962C8B-B14F-4D97-AF65-F5344CB8AC3E}">
        <p14:creationId xmlns:p14="http://schemas.microsoft.com/office/powerpoint/2010/main" val="674916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A4480"/>
        </a:solidFill>
        <a:effectLst/>
      </p:bgPr>
    </p:bg>
    <p:spTree>
      <p:nvGrpSpPr>
        <p:cNvPr id="1" name=""/>
        <p:cNvGrpSpPr/>
        <p:nvPr/>
      </p:nvGrpSpPr>
      <p:grpSpPr>
        <a:xfrm>
          <a:off x="0" y="0"/>
          <a:ext cx="0" cy="0"/>
          <a:chOff x="0" y="0"/>
          <a:chExt cx="0" cy="0"/>
        </a:xfrm>
      </p:grpSpPr>
      <p:grpSp>
        <p:nvGrpSpPr>
          <p:cNvPr id="2" name="Group 2"/>
          <p:cNvGrpSpPr/>
          <p:nvPr/>
        </p:nvGrpSpPr>
        <p:grpSpPr>
          <a:xfrm>
            <a:off x="5532866" y="321760"/>
            <a:ext cx="1310955" cy="1310955"/>
            <a:chOff x="-7397" y="33219"/>
            <a:chExt cx="812800" cy="812800"/>
          </a:xfrm>
        </p:grpSpPr>
        <p:sp>
          <p:nvSpPr>
            <p:cNvPr id="3" name="Freeform 3"/>
            <p:cNvSpPr/>
            <p:nvPr/>
          </p:nvSpPr>
          <p:spPr>
            <a:xfrm>
              <a:off x="-7397" y="3321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38100"/>
              <a:ext cx="660400" cy="698500"/>
            </a:xfrm>
            <a:prstGeom prst="rect">
              <a:avLst/>
            </a:prstGeom>
          </p:spPr>
          <p:txBody>
            <a:bodyPr lIns="73152" tIns="73152" rIns="73152" bIns="73152" rtlCol="0" anchor="ctr"/>
            <a:lstStyle/>
            <a:p>
              <a:pPr marL="0" marR="0" lvl="0" indent="0" algn="ctr" defTabSz="609630" rtl="0" eaLnBrk="1" fontAlgn="auto" latinLnBrk="0" hangingPunct="1">
                <a:lnSpc>
                  <a:spcPts val="181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5775713" y="567663"/>
            <a:ext cx="825259" cy="819147"/>
          </a:xfrm>
          <a:custGeom>
            <a:avLst/>
            <a:gdLst/>
            <a:ahLst/>
            <a:cxnLst/>
            <a:rect l="l" t="t" r="r" b="b"/>
            <a:pathLst>
              <a:path w="1489507" h="1489507">
                <a:moveTo>
                  <a:pt x="0" y="0"/>
                </a:moveTo>
                <a:lnTo>
                  <a:pt x="1489506" y="0"/>
                </a:lnTo>
                <a:lnTo>
                  <a:pt x="1489506" y="1489507"/>
                </a:lnTo>
                <a:lnTo>
                  <a:pt x="0" y="14895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5584643" y="1990848"/>
            <a:ext cx="1278875" cy="1278875"/>
            <a:chOff x="-39133" y="2353"/>
            <a:chExt cx="812800" cy="812800"/>
          </a:xfrm>
        </p:grpSpPr>
        <p:sp>
          <p:nvSpPr>
            <p:cNvPr id="7" name="Freeform 7"/>
            <p:cNvSpPr/>
            <p:nvPr/>
          </p:nvSpPr>
          <p:spPr>
            <a:xfrm>
              <a:off x="-39133" y="235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76200" y="38100"/>
              <a:ext cx="660400" cy="698500"/>
            </a:xfrm>
            <a:prstGeom prst="rect">
              <a:avLst/>
            </a:prstGeom>
          </p:spPr>
          <p:txBody>
            <a:bodyPr lIns="73152" tIns="73152" rIns="73152" bIns="73152" rtlCol="0" anchor="ctr"/>
            <a:lstStyle/>
            <a:p>
              <a:pPr marL="0" marR="0" lvl="0" indent="0" algn="ctr" defTabSz="609630" rtl="0" eaLnBrk="1" fontAlgn="auto" latinLnBrk="0" hangingPunct="1">
                <a:lnSpc>
                  <a:spcPts val="181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5789067" y="2227464"/>
            <a:ext cx="822414" cy="822414"/>
          </a:xfrm>
          <a:custGeom>
            <a:avLst/>
            <a:gdLst/>
            <a:ahLst/>
            <a:cxnLst/>
            <a:rect l="l" t="t" r="r" b="b"/>
            <a:pathLst>
              <a:path w="1233621" h="1233621">
                <a:moveTo>
                  <a:pt x="0" y="0"/>
                </a:moveTo>
                <a:lnTo>
                  <a:pt x="1233621" y="0"/>
                </a:lnTo>
                <a:lnTo>
                  <a:pt x="1233621" y="1233621"/>
                </a:lnTo>
                <a:lnTo>
                  <a:pt x="0" y="1233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3834693">
            <a:off x="-1303801" y="2557609"/>
            <a:ext cx="7553079" cy="1652236"/>
          </a:xfrm>
          <a:custGeom>
            <a:avLst/>
            <a:gdLst/>
            <a:ahLst/>
            <a:cxnLst/>
            <a:rect l="l" t="t" r="r" b="b"/>
            <a:pathLst>
              <a:path w="11329619" h="2478354">
                <a:moveTo>
                  <a:pt x="0" y="0"/>
                </a:moveTo>
                <a:lnTo>
                  <a:pt x="11329619" y="0"/>
                </a:lnTo>
                <a:lnTo>
                  <a:pt x="11329619" y="2478354"/>
                </a:lnTo>
                <a:lnTo>
                  <a:pt x="0" y="2478354"/>
                </a:lnTo>
                <a:lnTo>
                  <a:pt x="0" y="0"/>
                </a:lnTo>
                <a:close/>
              </a:path>
            </a:pathLst>
          </a:custGeom>
          <a:blipFill>
            <a:blip r:embed="rId8"/>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p:nvPr/>
        </p:nvGrpSpPr>
        <p:grpSpPr>
          <a:xfrm>
            <a:off x="5537923" y="3668334"/>
            <a:ext cx="1372313" cy="137231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38100"/>
              <a:ext cx="660400" cy="698500"/>
            </a:xfrm>
            <a:prstGeom prst="rect">
              <a:avLst/>
            </a:prstGeom>
          </p:spPr>
          <p:txBody>
            <a:bodyPr lIns="73152" tIns="73152" rIns="73152" bIns="73152" rtlCol="0" anchor="ctr"/>
            <a:lstStyle/>
            <a:p>
              <a:pPr marL="0" marR="0" lvl="0" indent="0" algn="ctr" defTabSz="609630" rtl="0" eaLnBrk="1" fontAlgn="auto" latinLnBrk="0" hangingPunct="1">
                <a:lnSpc>
                  <a:spcPts val="181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5400000">
            <a:off x="1066080" y="-427543"/>
            <a:ext cx="2341907" cy="4805429"/>
            <a:chOff x="0" y="0"/>
            <a:chExt cx="533103" cy="985110"/>
          </a:xfrm>
        </p:grpSpPr>
        <p:sp>
          <p:nvSpPr>
            <p:cNvPr id="15" name="Freeform 15"/>
            <p:cNvSpPr/>
            <p:nvPr/>
          </p:nvSpPr>
          <p:spPr>
            <a:xfrm>
              <a:off x="0" y="0"/>
              <a:ext cx="533103" cy="985110"/>
            </a:xfrm>
            <a:custGeom>
              <a:avLst/>
              <a:gdLst/>
              <a:ahLst/>
              <a:cxnLst/>
              <a:rect l="l" t="t" r="r" b="b"/>
              <a:pathLst>
                <a:path w="533103" h="985110">
                  <a:moveTo>
                    <a:pt x="533103" y="0"/>
                  </a:moveTo>
                  <a:lnTo>
                    <a:pt x="533103" y="870810"/>
                  </a:lnTo>
                  <a:lnTo>
                    <a:pt x="266552" y="985110"/>
                  </a:lnTo>
                  <a:lnTo>
                    <a:pt x="0" y="870810"/>
                  </a:lnTo>
                  <a:lnTo>
                    <a:pt x="0" y="0"/>
                  </a:lnTo>
                  <a:lnTo>
                    <a:pt x="533103" y="0"/>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533103" cy="908910"/>
            </a:xfrm>
            <a:prstGeom prst="rect">
              <a:avLst/>
            </a:prstGeom>
          </p:spPr>
          <p:txBody>
            <a:bodyPr lIns="33867" tIns="33867" rIns="33867" bIns="33867" rtlCol="0" anchor="ctr"/>
            <a:lstStyle/>
            <a:p>
              <a:pPr marL="0" marR="0" lvl="0" indent="0" algn="ctr" defTabSz="609630" rtl="0" eaLnBrk="1" fontAlgn="auto" latinLnBrk="0" hangingPunct="1">
                <a:lnSpc>
                  <a:spcPts val="181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5711214" y="3831602"/>
            <a:ext cx="1036822" cy="1039421"/>
          </a:xfrm>
          <a:custGeom>
            <a:avLst/>
            <a:gdLst/>
            <a:ahLst/>
            <a:cxnLst/>
            <a:rect l="l" t="t" r="r" b="b"/>
            <a:pathLst>
              <a:path w="1555233" h="1559131">
                <a:moveTo>
                  <a:pt x="0" y="0"/>
                </a:moveTo>
                <a:lnTo>
                  <a:pt x="1555233" y="0"/>
                </a:lnTo>
                <a:lnTo>
                  <a:pt x="1555233" y="1559131"/>
                </a:lnTo>
                <a:lnTo>
                  <a:pt x="0" y="15591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2802182" y="4966101"/>
            <a:ext cx="1608449" cy="1608449"/>
          </a:xfrm>
          <a:custGeom>
            <a:avLst/>
            <a:gdLst/>
            <a:ahLst/>
            <a:cxnLst/>
            <a:rect l="l" t="t" r="r" b="b"/>
            <a:pathLst>
              <a:path w="2412674" h="2412674">
                <a:moveTo>
                  <a:pt x="0" y="0"/>
                </a:moveTo>
                <a:lnTo>
                  <a:pt x="2412674" y="0"/>
                </a:lnTo>
                <a:lnTo>
                  <a:pt x="2412674" y="2412674"/>
                </a:lnTo>
                <a:lnTo>
                  <a:pt x="0" y="2412674"/>
                </a:lnTo>
                <a:lnTo>
                  <a:pt x="0" y="0"/>
                </a:lnTo>
                <a:close/>
              </a:path>
            </a:pathLst>
          </a:custGeom>
          <a:blipFill>
            <a:blip r:embed="rId11"/>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6971811" y="807317"/>
            <a:ext cx="4632457" cy="349583"/>
          </a:xfrm>
          <a:prstGeom prst="rect">
            <a:avLst/>
          </a:prstGeom>
        </p:spPr>
        <p:txBody>
          <a:bodyPr lIns="0" tIns="0" rIns="0" bIns="0" rtlCol="0" anchor="t">
            <a:spAutoFit/>
          </a:bodyPr>
          <a:lstStyle/>
          <a:p>
            <a:pPr marL="0" marR="0" lvl="0" indent="0" algn="ctr" defTabSz="609630" rtl="0" eaLnBrk="1" fontAlgn="auto" latinLnBrk="0" hangingPunct="1">
              <a:lnSpc>
                <a:spcPts val="2885"/>
              </a:lnSpc>
              <a:spcBef>
                <a:spcPts val="0"/>
              </a:spcBef>
              <a:spcAft>
                <a:spcPts val="0"/>
              </a:spcAft>
              <a:buClrTx/>
              <a:buSzTx/>
              <a:buFontTx/>
              <a:buNone/>
              <a:tabLst/>
              <a:defRPr/>
            </a:pPr>
            <a:r>
              <a:rPr kumimoji="0" lang="en-US" sz="2061" b="0" i="0" u="none" strike="noStrike" kern="1200" cap="none" spc="0" normalizeH="0" baseline="0" noProof="0">
                <a:ln>
                  <a:noFill/>
                </a:ln>
                <a:solidFill>
                  <a:srgbClr val="FFFFFF"/>
                </a:solidFill>
                <a:effectLst/>
                <a:uLnTx/>
                <a:uFillTx/>
                <a:latin typeface="Aptos" panose="020B0004020202020204" pitchFamily="34" charset="0"/>
                <a:ea typeface="Times New Roman"/>
                <a:cs typeface="Times New Roman"/>
                <a:sym typeface="Times New Roman"/>
              </a:rPr>
              <a:t>VDOE School and Community Nutrition</a:t>
            </a:r>
          </a:p>
        </p:txBody>
      </p:sp>
      <p:sp>
        <p:nvSpPr>
          <p:cNvPr id="20" name="TextBox 20"/>
          <p:cNvSpPr txBox="1"/>
          <p:nvPr/>
        </p:nvSpPr>
        <p:spPr>
          <a:xfrm>
            <a:off x="618001" y="977236"/>
            <a:ext cx="3742966" cy="1915461"/>
          </a:xfrm>
          <a:prstGeom prst="rect">
            <a:avLst/>
          </a:prstGeom>
        </p:spPr>
        <p:txBody>
          <a:bodyPr lIns="0" tIns="0" rIns="0" bIns="0" rtlCol="0" anchor="t">
            <a:spAutoFit/>
          </a:bodyPr>
          <a:lstStyle/>
          <a:p>
            <a:pPr marL="0" marR="0" lvl="0" indent="0" algn="l" defTabSz="609630" rtl="0" eaLnBrk="1" fontAlgn="auto" latinLnBrk="0" hangingPunct="1">
              <a:lnSpc>
                <a:spcPts val="7650"/>
              </a:lnSpc>
              <a:spcBef>
                <a:spcPct val="0"/>
              </a:spcBef>
              <a:spcAft>
                <a:spcPts val="0"/>
              </a:spcAft>
              <a:buClrTx/>
              <a:buSzTx/>
              <a:buFontTx/>
              <a:buNone/>
              <a:tabLst/>
              <a:defRPr/>
            </a:pPr>
            <a:r>
              <a:rPr kumimoji="0" lang="en-US" sz="5464" b="1" i="0" u="none" strike="noStrike" kern="1200" cap="none" spc="0" normalizeH="0" baseline="0" noProof="0">
                <a:ln>
                  <a:noFill/>
                </a:ln>
                <a:solidFill>
                  <a:srgbClr val="003C71"/>
                </a:solidFill>
                <a:effectLst/>
                <a:uLnTx/>
                <a:uFillTx/>
                <a:latin typeface="Aptos" panose="020B0004020202020204" pitchFamily="34" charset="0"/>
                <a:ea typeface="Times New Roman Bold"/>
                <a:cs typeface="Times New Roman Bold"/>
                <a:sym typeface="Times New Roman Bold"/>
              </a:rPr>
              <a:t>Connect With Us!</a:t>
            </a:r>
            <a:r>
              <a:rPr kumimoji="0" lang="en-US" sz="5464" b="0" i="0" u="none" strike="noStrike" kern="1200" cap="none" spc="0" normalizeH="0" baseline="0" noProof="0">
                <a:ln>
                  <a:noFill/>
                </a:ln>
                <a:solidFill>
                  <a:srgbClr val="FFFFFF"/>
                </a:solidFill>
                <a:effectLst/>
                <a:uLnTx/>
                <a:uFillTx/>
                <a:latin typeface="Times New Roman"/>
                <a:ea typeface="Times New Roman"/>
                <a:cs typeface="Times New Roman"/>
                <a:sym typeface="Times New Roman"/>
              </a:rPr>
              <a:t>!</a:t>
            </a:r>
          </a:p>
        </p:txBody>
      </p:sp>
      <p:sp>
        <p:nvSpPr>
          <p:cNvPr id="21" name="TextBox 21"/>
          <p:cNvSpPr txBox="1"/>
          <p:nvPr/>
        </p:nvSpPr>
        <p:spPr>
          <a:xfrm>
            <a:off x="7272073" y="2413958"/>
            <a:ext cx="1805666" cy="414409"/>
          </a:xfrm>
          <a:prstGeom prst="rect">
            <a:avLst/>
          </a:prstGeom>
        </p:spPr>
        <p:txBody>
          <a:bodyPr wrap="square" lIns="0" tIns="0" rIns="0" bIns="0" rtlCol="0" anchor="t">
            <a:spAutoFit/>
          </a:bodyPr>
          <a:lstStyle/>
          <a:p>
            <a:pPr marL="0" marR="0" lvl="0" indent="0" algn="ctr" defTabSz="609630" rtl="0" eaLnBrk="1" fontAlgn="auto" latinLnBrk="0" hangingPunct="1">
              <a:lnSpc>
                <a:spcPts val="3446"/>
              </a:lnSpc>
              <a:spcBef>
                <a:spcPts val="0"/>
              </a:spcBef>
              <a:spcAft>
                <a:spcPts val="0"/>
              </a:spcAft>
              <a:buClrTx/>
              <a:buSzTx/>
              <a:buFontTx/>
              <a:buNone/>
              <a:tabLst/>
              <a:defRPr/>
            </a:pPr>
            <a:r>
              <a:rPr kumimoji="0" lang="en-US" sz="2461" b="0" i="0" u="none" strike="noStrike" kern="1200" cap="none" spc="0" normalizeH="0" baseline="0" noProof="0">
                <a:ln>
                  <a:noFill/>
                </a:ln>
                <a:solidFill>
                  <a:srgbClr val="FFFFFF"/>
                </a:solidFill>
                <a:effectLst/>
                <a:uLnTx/>
                <a:uFillTx/>
                <a:latin typeface="Aptos" panose="020B0004020202020204" pitchFamily="34" charset="0"/>
                <a:ea typeface="Times New Roman"/>
                <a:cs typeface="Times New Roman"/>
                <a:sym typeface="Times New Roman"/>
              </a:rPr>
              <a:t>@vdoescnp</a:t>
            </a:r>
          </a:p>
        </p:txBody>
      </p:sp>
      <p:sp>
        <p:nvSpPr>
          <p:cNvPr id="22" name="TextBox 22"/>
          <p:cNvSpPr txBox="1"/>
          <p:nvPr/>
        </p:nvSpPr>
        <p:spPr>
          <a:xfrm>
            <a:off x="7392723" y="4144107"/>
            <a:ext cx="1685016" cy="414409"/>
          </a:xfrm>
          <a:prstGeom prst="rect">
            <a:avLst/>
          </a:prstGeom>
        </p:spPr>
        <p:txBody>
          <a:bodyPr wrap="square" lIns="0" tIns="0" rIns="0" bIns="0" rtlCol="0" anchor="t">
            <a:spAutoFit/>
          </a:bodyPr>
          <a:lstStyle/>
          <a:p>
            <a:pPr marL="0" marR="0" lvl="0" indent="0" algn="ctr" defTabSz="609630" rtl="0" eaLnBrk="1" fontAlgn="auto" latinLnBrk="0" hangingPunct="1">
              <a:lnSpc>
                <a:spcPts val="3446"/>
              </a:lnSpc>
              <a:spcBef>
                <a:spcPts val="0"/>
              </a:spcBef>
              <a:spcAft>
                <a:spcPts val="0"/>
              </a:spcAft>
              <a:buClrTx/>
              <a:buSzTx/>
              <a:buFontTx/>
              <a:buNone/>
              <a:tabLst/>
              <a:defRPr/>
            </a:pPr>
            <a:r>
              <a:rPr kumimoji="0" lang="en-US" sz="2461" b="0" i="0" u="none" strike="noStrike" kern="1200" cap="none" spc="0" normalizeH="0" baseline="0" noProof="0">
                <a:ln>
                  <a:noFill/>
                </a:ln>
                <a:solidFill>
                  <a:srgbClr val="FFFFFF"/>
                </a:solidFill>
                <a:effectLst/>
                <a:uLnTx/>
                <a:uFillTx/>
                <a:latin typeface="Aptos" panose="020B0004020202020204" pitchFamily="34" charset="0"/>
                <a:ea typeface="Times New Roman"/>
                <a:cs typeface="Times New Roman"/>
                <a:sym typeface="Times New Roman"/>
              </a:rPr>
              <a:t>@vdoescnp</a:t>
            </a:r>
          </a:p>
        </p:txBody>
      </p:sp>
      <p:sp>
        <p:nvSpPr>
          <p:cNvPr id="23" name="TextBox 23"/>
          <p:cNvSpPr txBox="1"/>
          <p:nvPr/>
        </p:nvSpPr>
        <p:spPr>
          <a:xfrm>
            <a:off x="4639746" y="5613661"/>
            <a:ext cx="5822289" cy="440120"/>
          </a:xfrm>
          <a:prstGeom prst="rect">
            <a:avLst/>
          </a:prstGeom>
        </p:spPr>
        <p:txBody>
          <a:bodyPr lIns="0" tIns="0" rIns="0" bIns="0" rtlCol="0" anchor="t">
            <a:spAutoFit/>
          </a:bodyPr>
          <a:lstStyle/>
          <a:p>
            <a:pPr marL="0" marR="0" lvl="0" indent="0" algn="ctr" defTabSz="609630" rtl="0" eaLnBrk="1" fontAlgn="auto" latinLnBrk="0" hangingPunct="1">
              <a:lnSpc>
                <a:spcPts val="3826"/>
              </a:lnSpc>
              <a:spcBef>
                <a:spcPts val="0"/>
              </a:spcBef>
              <a:spcAft>
                <a:spcPts val="0"/>
              </a:spcAft>
              <a:buClrTx/>
              <a:buSzTx/>
              <a:buFontTx/>
              <a:buNone/>
              <a:tabLst/>
              <a:defRPr/>
            </a:pPr>
            <a:r>
              <a:rPr kumimoji="0" lang="en-US" sz="2733" b="0" i="0" u="none" strike="noStrike" kern="1200" cap="none" spc="0" normalizeH="0" baseline="0" noProof="0">
                <a:ln>
                  <a:noFill/>
                </a:ln>
                <a:solidFill>
                  <a:srgbClr val="FFFFFF"/>
                </a:solidFill>
                <a:effectLst/>
                <a:uLnTx/>
                <a:uFillTx/>
                <a:latin typeface="Lato"/>
                <a:ea typeface="Lato"/>
                <a:cs typeface="Lato"/>
                <a:sym typeface="Lato"/>
              </a:rPr>
              <a:t>Scan the QR code to visit our website!</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B1F9-AACA-BFCA-44F5-9FF19531851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8FA43BE-F9CC-77EB-3047-70B7DF94B0AD}"/>
              </a:ext>
            </a:extLst>
          </p:cNvPr>
          <p:cNvSpPr/>
          <p:nvPr/>
        </p:nvSpPr>
        <p:spPr>
          <a:xfrm>
            <a:off x="8323507" y="1593575"/>
            <a:ext cx="3669747" cy="46221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1F0BAC7E-50F6-4479-02BD-3823F9D7C61F}"/>
              </a:ext>
            </a:extLst>
          </p:cNvPr>
          <p:cNvSpPr/>
          <p:nvPr/>
        </p:nvSpPr>
        <p:spPr>
          <a:xfrm>
            <a:off x="4532432" y="1593575"/>
            <a:ext cx="3670378" cy="46221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44669B8-34AD-6B55-1B4A-86416395710D}"/>
              </a:ext>
            </a:extLst>
          </p:cNvPr>
          <p:cNvSpPr/>
          <p:nvPr/>
        </p:nvSpPr>
        <p:spPr>
          <a:xfrm>
            <a:off x="266718" y="1593575"/>
            <a:ext cx="4152884" cy="46221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A245ABC-E75A-D02B-7597-C20CD863EC94}"/>
              </a:ext>
            </a:extLst>
          </p:cNvPr>
          <p:cNvSpPr>
            <a:spLocks noGrp="1"/>
          </p:cNvSpPr>
          <p:nvPr>
            <p:ph type="title"/>
          </p:nvPr>
        </p:nvSpPr>
        <p:spPr/>
        <p:txBody>
          <a:bodyPr>
            <a:normAutofit/>
          </a:bodyPr>
          <a:lstStyle/>
          <a:p>
            <a:r>
              <a:rPr lang="en-US" b="1"/>
              <a:t>COMMONLY USED ACRONYMS</a:t>
            </a:r>
          </a:p>
        </p:txBody>
      </p:sp>
      <p:sp>
        <p:nvSpPr>
          <p:cNvPr id="3" name="Slide Number Placeholder 2">
            <a:extLst>
              <a:ext uri="{FF2B5EF4-FFF2-40B4-BE49-F238E27FC236}">
                <a16:creationId xmlns:a16="http://schemas.microsoft.com/office/drawing/2014/main" id="{51539E7E-3F44-00FA-7DD9-C3868FC36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3C71">
                  <a:tint val="75000"/>
                </a:srgbClr>
              </a:solidFill>
              <a:effectLst/>
              <a:uLnTx/>
              <a:uFillTx/>
              <a:latin typeface="Aptos" panose="02110004020202020204"/>
              <a:ea typeface="+mn-ea"/>
              <a:cs typeface="+mn-cs"/>
            </a:endParaRPr>
          </a:p>
        </p:txBody>
      </p:sp>
      <p:sp>
        <p:nvSpPr>
          <p:cNvPr id="7" name="Content Placeholder 6">
            <a:extLst>
              <a:ext uri="{FF2B5EF4-FFF2-40B4-BE49-F238E27FC236}">
                <a16:creationId xmlns:a16="http://schemas.microsoft.com/office/drawing/2014/main" id="{AB1C5EDD-0B56-BD65-C777-2BD2CAA6A035}"/>
              </a:ext>
            </a:extLst>
          </p:cNvPr>
          <p:cNvSpPr>
            <a:spLocks noGrp="1"/>
          </p:cNvSpPr>
          <p:nvPr>
            <p:ph idx="1"/>
          </p:nvPr>
        </p:nvSpPr>
        <p:spPr>
          <a:xfrm>
            <a:off x="323134" y="1656389"/>
            <a:ext cx="4040052" cy="4503168"/>
          </a:xfrm>
        </p:spPr>
        <p:txBody>
          <a:bodyPr>
            <a:normAutofit lnSpcReduction="10000"/>
          </a:bodyPr>
          <a:lstStyle/>
          <a:p>
            <a:pPr marL="0" indent="0">
              <a:lnSpc>
                <a:spcPct val="110000"/>
              </a:lnSpc>
              <a:spcBef>
                <a:spcPts val="0"/>
              </a:spcBef>
              <a:buClr>
                <a:srgbClr val="003C71"/>
              </a:buClr>
              <a:buNone/>
              <a:defRPr/>
            </a:pPr>
            <a:r>
              <a:rPr lang="en-US" sz="1800" b="1" dirty="0">
                <a:solidFill>
                  <a:schemeClr val="bg1"/>
                </a:solidFill>
                <a:latin typeface="Aptos Display" panose="02110004020202020204"/>
              </a:rPr>
              <a:t>ASP</a:t>
            </a:r>
            <a:r>
              <a:rPr lang="en-US" sz="1800" dirty="0">
                <a:solidFill>
                  <a:schemeClr val="bg1"/>
                </a:solidFill>
                <a:latin typeface="Aptos Display" panose="02110004020202020204"/>
              </a:rPr>
              <a:t>: Afterschool Snack Program</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BAB</a:t>
            </a:r>
            <a:r>
              <a:rPr lang="en-US" sz="1800" dirty="0">
                <a:solidFill>
                  <a:schemeClr val="bg1"/>
                </a:solidFill>
                <a:latin typeface="Aptos Display" panose="02110004020202020204"/>
              </a:rPr>
              <a:t>: Breakfast After the Bell</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CACFP</a:t>
            </a:r>
            <a:r>
              <a:rPr lang="en-US" sz="1800" dirty="0">
                <a:solidFill>
                  <a:schemeClr val="bg1"/>
                </a:solidFill>
                <a:latin typeface="Aptos Display" panose="02110004020202020204"/>
              </a:rPr>
              <a:t>: Child and Adult Care Food Program</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CEP</a:t>
            </a:r>
            <a:r>
              <a:rPr lang="en-US" sz="1800" dirty="0">
                <a:solidFill>
                  <a:schemeClr val="bg1"/>
                </a:solidFill>
                <a:latin typeface="Aptos Display" panose="02110004020202020204"/>
              </a:rPr>
              <a:t>: Community Eligibility Program</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CFR</a:t>
            </a:r>
            <a:r>
              <a:rPr lang="en-US" sz="1800" dirty="0">
                <a:solidFill>
                  <a:schemeClr val="bg1"/>
                </a:solidFill>
                <a:latin typeface="Aptos Display" panose="02110004020202020204"/>
              </a:rPr>
              <a:t>: Code of Federal Regulations</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DC</a:t>
            </a:r>
            <a:r>
              <a:rPr lang="en-US" sz="1800" dirty="0">
                <a:solidFill>
                  <a:schemeClr val="bg1"/>
                </a:solidFill>
                <a:latin typeface="Aptos Display" panose="02110004020202020204"/>
              </a:rPr>
              <a:t>: Direct Certification</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DOD</a:t>
            </a:r>
            <a:r>
              <a:rPr lang="en-US" sz="1800" dirty="0">
                <a:solidFill>
                  <a:schemeClr val="bg1"/>
                </a:solidFill>
                <a:latin typeface="Aptos Display" panose="02110004020202020204"/>
              </a:rPr>
              <a:t>: Department of Defense</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DOE</a:t>
            </a:r>
            <a:r>
              <a:rPr lang="en-US" sz="1800" dirty="0">
                <a:solidFill>
                  <a:schemeClr val="bg1"/>
                </a:solidFill>
                <a:latin typeface="Aptos Display" panose="02110004020202020204"/>
              </a:rPr>
              <a:t>: Department of Education</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FFVP</a:t>
            </a:r>
            <a:r>
              <a:rPr lang="en-US" sz="1800" dirty="0">
                <a:solidFill>
                  <a:schemeClr val="bg1"/>
                </a:solidFill>
                <a:latin typeface="Aptos Display" panose="02110004020202020204"/>
              </a:rPr>
              <a:t>: Fresh Fruit and Vegetable Program</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FNIC</a:t>
            </a:r>
            <a:r>
              <a:rPr lang="en-US" sz="1800" dirty="0">
                <a:solidFill>
                  <a:schemeClr val="bg1"/>
                </a:solidFill>
                <a:latin typeface="Aptos Display" panose="02110004020202020204"/>
              </a:rPr>
              <a:t>: Food and Nutrition Information Center</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FNS</a:t>
            </a:r>
            <a:r>
              <a:rPr lang="en-US" sz="1800" dirty="0">
                <a:solidFill>
                  <a:schemeClr val="bg1"/>
                </a:solidFill>
                <a:latin typeface="Aptos Display" panose="02110004020202020204"/>
              </a:rPr>
              <a:t>: Food and Nutrition Service</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FSMC</a:t>
            </a:r>
            <a:r>
              <a:rPr lang="en-US" sz="1800" dirty="0">
                <a:solidFill>
                  <a:schemeClr val="bg1"/>
                </a:solidFill>
                <a:latin typeface="Aptos Display" panose="02110004020202020204"/>
              </a:rPr>
              <a:t>: Food Service Management Company</a:t>
            </a:r>
          </a:p>
          <a:p>
            <a:pPr marL="0" indent="0">
              <a:lnSpc>
                <a:spcPct val="110000"/>
              </a:lnSpc>
              <a:spcBef>
                <a:spcPts val="0"/>
              </a:spcBef>
              <a:buClr>
                <a:srgbClr val="003C71"/>
              </a:buClr>
              <a:buNone/>
              <a:defRPr/>
            </a:pPr>
            <a:r>
              <a:rPr lang="en-US" sz="1800" b="1" dirty="0">
                <a:solidFill>
                  <a:schemeClr val="bg1"/>
                </a:solidFill>
                <a:latin typeface="Aptos Display" panose="02110004020202020204"/>
              </a:rPr>
              <a:t>GBD: </a:t>
            </a:r>
            <a:r>
              <a:rPr lang="en-US" sz="1800" dirty="0">
                <a:solidFill>
                  <a:schemeClr val="bg1"/>
                </a:solidFill>
                <a:latin typeface="Aptos Display" panose="02110004020202020204"/>
              </a:rPr>
              <a:t>Grain-based Desserts</a:t>
            </a:r>
            <a:endParaRPr lang="en-US" dirty="0"/>
          </a:p>
        </p:txBody>
      </p:sp>
      <p:sp>
        <p:nvSpPr>
          <p:cNvPr id="9" name="TextBox 8">
            <a:extLst>
              <a:ext uri="{FF2B5EF4-FFF2-40B4-BE49-F238E27FC236}">
                <a16:creationId xmlns:a16="http://schemas.microsoft.com/office/drawing/2014/main" id="{AC483E07-F793-5F46-8E59-168DF44F8011}"/>
              </a:ext>
            </a:extLst>
          </p:cNvPr>
          <p:cNvSpPr txBox="1"/>
          <p:nvPr/>
        </p:nvSpPr>
        <p:spPr>
          <a:xfrm>
            <a:off x="4576397" y="1656389"/>
            <a:ext cx="3739243" cy="49034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ICN: </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Institute of Child Nutrition</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IS: </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Identified Student</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ISP:</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Identified Student Percentage</a:t>
            </a:r>
          </a:p>
          <a:p>
            <a:pPr lvl="0">
              <a:buClr>
                <a:srgbClr val="003C71"/>
              </a:buClr>
              <a:defRPr/>
            </a:pPr>
            <a:r>
              <a:rPr lang="en-US" b="1" dirty="0">
                <a:solidFill>
                  <a:srgbClr val="1A4480"/>
                </a:solidFill>
                <a:latin typeface="Aptos Display" panose="02110004020202020204"/>
              </a:rPr>
              <a:t>LEA:</a:t>
            </a:r>
            <a:r>
              <a:rPr lang="en-US" dirty="0">
                <a:solidFill>
                  <a:srgbClr val="1A4480"/>
                </a:solidFill>
                <a:latin typeface="Aptos Display" panose="02110004020202020204"/>
              </a:rPr>
              <a:t> Local Education Agency</a:t>
            </a:r>
            <a:endPar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MARO: </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Mid Atlantic Regional Office (USDA-FNS)</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NSLP</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National School Lunch Program</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lang="en-US" b="1" dirty="0">
                <a:solidFill>
                  <a:srgbClr val="1A4480"/>
                </a:solidFill>
                <a:latin typeface="Aptos Display" panose="02110004020202020204"/>
              </a:rPr>
              <a:t>P</a:t>
            </a: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OS:  </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Point of Sale</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RCCI: </a:t>
            </a:r>
            <a:r>
              <a:rPr kumimoji="0" lang="en-US" sz="1800" i="0" u="none" strike="noStrike" kern="1200" cap="none" spc="0" normalizeH="0" baseline="0" noProof="0" dirty="0">
                <a:ln>
                  <a:noFill/>
                </a:ln>
                <a:solidFill>
                  <a:srgbClr val="1A4480"/>
                </a:solidFill>
                <a:effectLst/>
                <a:uLnTx/>
                <a:uFillTx/>
                <a:latin typeface="Aptos Display" panose="02110004020202020204"/>
                <a:ea typeface="+mn-ea"/>
                <a:cs typeface="+mn-cs"/>
              </a:rPr>
              <a:t>Residential Child Care Institution</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SBP:</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School Breakfast Program</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SCA:</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Supply Chain Assistance</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SEBT</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Summer Electronic Benefits Transfer</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SFA:</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School Food Authority</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1A4480"/>
                </a:solidFill>
                <a:effectLst/>
                <a:uLnTx/>
                <a:uFillTx/>
                <a:latin typeface="Aptos Display" panose="02110004020202020204"/>
                <a:ea typeface="+mn-ea"/>
                <a:cs typeface="+mn-cs"/>
              </a:rPr>
              <a:t>SFSP:</a:t>
            </a:r>
            <a:r>
              <a:rPr kumimoji="0" lang="en-US" sz="1800" b="0" i="0" u="none" strike="noStrike" kern="1200" cap="none" spc="0" normalizeH="0" baseline="0" noProof="0" dirty="0">
                <a:ln>
                  <a:noFill/>
                </a:ln>
                <a:solidFill>
                  <a:srgbClr val="1A4480"/>
                </a:solidFill>
                <a:effectLst/>
                <a:uLnTx/>
                <a:uFillTx/>
                <a:latin typeface="Aptos Display" panose="02110004020202020204"/>
                <a:ea typeface="+mn-ea"/>
                <a:cs typeface="+mn-cs"/>
              </a:rPr>
              <a:t> Summer Food Service Program</a:t>
            </a:r>
          </a:p>
          <a:p>
            <a:pPr marL="228600" marR="0" lvl="0" indent="-228600" algn="l" defTabSz="914400" rtl="0" eaLnBrk="1" fontAlgn="auto" latinLnBrk="0" hangingPunct="1">
              <a:lnSpc>
                <a:spcPct val="90000"/>
              </a:lnSpc>
              <a:spcBef>
                <a:spcPts val="1000"/>
              </a:spcBef>
              <a:spcAft>
                <a:spcPts val="0"/>
              </a:spcAft>
              <a:buClr>
                <a:srgbClr val="003C71"/>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Display" panose="02110004020202020204"/>
              <a:ea typeface="+mn-ea"/>
              <a:cs typeface="+mn-cs"/>
            </a:endParaRPr>
          </a:p>
        </p:txBody>
      </p:sp>
      <p:sp>
        <p:nvSpPr>
          <p:cNvPr id="11" name="TextBox 10">
            <a:extLst>
              <a:ext uri="{FF2B5EF4-FFF2-40B4-BE49-F238E27FC236}">
                <a16:creationId xmlns:a16="http://schemas.microsoft.com/office/drawing/2014/main" id="{C794975D-69C7-1CE1-EA9C-52BD60FB4CB0}"/>
              </a:ext>
            </a:extLst>
          </p:cNvPr>
          <p:cNvSpPr txBox="1"/>
          <p:nvPr/>
        </p:nvSpPr>
        <p:spPr>
          <a:xfrm>
            <a:off x="8323507" y="1593575"/>
            <a:ext cx="3669747"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SMP:</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Special Milk Program</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SNP:</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School Nutrition Programs</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SRC: </a:t>
            </a:r>
            <a:r>
              <a:rPr kumimoji="0" lang="en-US" sz="1800" i="0" u="none" strike="noStrike" kern="1200" cap="none" spc="0" normalizeH="0" baseline="0" noProof="0" dirty="0">
                <a:ln>
                  <a:noFill/>
                </a:ln>
                <a:solidFill>
                  <a:srgbClr val="FFFFFF"/>
                </a:solidFill>
                <a:effectLst/>
                <a:uLnTx/>
                <a:uFillTx/>
                <a:latin typeface="Aptos Display" panose="02110004020202020204"/>
                <a:ea typeface="+mn-ea"/>
                <a:cs typeface="+mn-cs"/>
              </a:rPr>
              <a:t>Student Record Collection</a:t>
            </a:r>
            <a:endPar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SSO:</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Seamless Summer Option</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lang="en-US" b="1" dirty="0">
                <a:solidFill>
                  <a:srgbClr val="FFFFFF"/>
                </a:solidFill>
                <a:latin typeface="Aptos Display" panose="02110004020202020204"/>
              </a:rPr>
              <a:t>SSWS: </a:t>
            </a:r>
            <a:r>
              <a:rPr lang="en-US" dirty="0">
                <a:solidFill>
                  <a:srgbClr val="FFFFFF"/>
                </a:solidFill>
                <a:latin typeface="Aptos Display" panose="02110004020202020204"/>
              </a:rPr>
              <a:t>Single Sign-on for Web Systems</a:t>
            </a:r>
            <a:endPar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USDA:</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U. S. Department of Agriculture</a:t>
            </a:r>
          </a:p>
          <a:p>
            <a:pPr>
              <a:buClr>
                <a:srgbClr val="003C71"/>
              </a:buClr>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VDACS:</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Virginia Department of Agriculture and Consumer Services</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VDOE:</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Virginia Department of Education</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kumimoji="0" lang="en-US" sz="1800" b="1" i="0" u="none" strike="noStrike" kern="1200" cap="none" spc="0" normalizeH="0" baseline="0" noProof="0" dirty="0">
                <a:ln>
                  <a:noFill/>
                </a:ln>
                <a:solidFill>
                  <a:srgbClr val="FFFFFF"/>
                </a:solidFill>
                <a:effectLst/>
                <a:uLnTx/>
                <a:uFillTx/>
                <a:latin typeface="Aptos Display" panose="02110004020202020204"/>
                <a:ea typeface="+mn-ea"/>
                <a:cs typeface="+mn-cs"/>
              </a:rPr>
              <a:t>VDH:</a:t>
            </a:r>
            <a:r>
              <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rPr>
              <a:t> Virginia Department of Health</a:t>
            </a:r>
          </a:p>
          <a:p>
            <a:pPr marL="0" marR="0" lvl="0" indent="0" algn="l" defTabSz="914400" rtl="0" eaLnBrk="1" fontAlgn="auto" latinLnBrk="0" hangingPunct="1">
              <a:lnSpc>
                <a:spcPct val="100000"/>
              </a:lnSpc>
              <a:spcBef>
                <a:spcPts val="0"/>
              </a:spcBef>
              <a:spcAft>
                <a:spcPts val="0"/>
              </a:spcAft>
              <a:buClr>
                <a:srgbClr val="003C71"/>
              </a:buClr>
              <a:buSzTx/>
              <a:buFontTx/>
              <a:buNone/>
              <a:tabLst/>
              <a:defRPr/>
            </a:pPr>
            <a:r>
              <a:rPr lang="en-US" b="1" dirty="0">
                <a:solidFill>
                  <a:srgbClr val="FFFFFF"/>
                </a:solidFill>
                <a:latin typeface="Aptos Display" panose="02110004020202020204"/>
              </a:rPr>
              <a:t>VDSS: </a:t>
            </a:r>
            <a:r>
              <a:rPr lang="en-US" dirty="0">
                <a:solidFill>
                  <a:srgbClr val="FFFFFF"/>
                </a:solidFill>
                <a:latin typeface="Aptos Display" panose="02110004020202020204"/>
              </a:rPr>
              <a:t>Virginia Department of Social Services</a:t>
            </a:r>
            <a:endPar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369392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B7D2A-D727-5C63-E94E-D1766332A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5CE44-1AF1-2159-4B4D-526D1A3B9D15}"/>
              </a:ext>
            </a:extLst>
          </p:cNvPr>
          <p:cNvSpPr>
            <a:spLocks noGrp="1"/>
          </p:cNvSpPr>
          <p:nvPr>
            <p:ph type="title"/>
          </p:nvPr>
        </p:nvSpPr>
        <p:spPr/>
        <p:txBody>
          <a:bodyPr/>
          <a:lstStyle/>
          <a:p>
            <a:r>
              <a:rPr lang="en-US"/>
              <a:t>Purpose</a:t>
            </a:r>
          </a:p>
        </p:txBody>
      </p:sp>
      <p:sp>
        <p:nvSpPr>
          <p:cNvPr id="3" name="Slide Number Placeholder 2">
            <a:extLst>
              <a:ext uri="{FF2B5EF4-FFF2-40B4-BE49-F238E27FC236}">
                <a16:creationId xmlns:a16="http://schemas.microsoft.com/office/drawing/2014/main" id="{5F9CF9A9-D4D4-89D3-A8A3-76304CFC7C14}"/>
              </a:ext>
            </a:extLst>
          </p:cNvPr>
          <p:cNvSpPr>
            <a:spLocks noGrp="1"/>
          </p:cNvSpPr>
          <p:nvPr>
            <p:ph type="sldNum" sz="quarter" idx="12"/>
          </p:nvPr>
        </p:nvSpPr>
        <p:spPr/>
        <p:txBody>
          <a:bodyPr/>
          <a:lstStyle/>
          <a:p>
            <a:fld id="{B2102BAA-C61A-4A39-BDF1-4340D572B82C}" type="slidenum">
              <a:rPr lang="en-US" smtClean="0"/>
              <a:t>6</a:t>
            </a:fld>
            <a:endParaRPr lang="en-US"/>
          </a:p>
        </p:txBody>
      </p:sp>
      <p:sp>
        <p:nvSpPr>
          <p:cNvPr id="4" name="Content Placeholder 3">
            <a:extLst>
              <a:ext uri="{FF2B5EF4-FFF2-40B4-BE49-F238E27FC236}">
                <a16:creationId xmlns:a16="http://schemas.microsoft.com/office/drawing/2014/main" id="{F43BCEF3-90FF-BF36-681C-4C4110D4776C}"/>
              </a:ext>
            </a:extLst>
          </p:cNvPr>
          <p:cNvSpPr>
            <a:spLocks noGrp="1"/>
          </p:cNvSpPr>
          <p:nvPr>
            <p:ph idx="1"/>
          </p:nvPr>
        </p:nvSpPr>
        <p:spPr>
          <a:xfrm>
            <a:off x="838199" y="1458930"/>
            <a:ext cx="11066254" cy="4897420"/>
          </a:xfrm>
        </p:spPr>
        <p:txBody>
          <a:bodyPr vert="horz" lIns="91440" tIns="45720" rIns="91440" bIns="45720" rtlCol="0" anchor="t">
            <a:normAutofit/>
          </a:bodyPr>
          <a:lstStyle/>
          <a:p>
            <a:pPr>
              <a:spcAft>
                <a:spcPts val="1200"/>
              </a:spcAft>
            </a:pPr>
            <a:r>
              <a:rPr lang="en-US" dirty="0">
                <a:solidFill>
                  <a:srgbClr val="1A4480"/>
                </a:solidFill>
              </a:rPr>
              <a:t>Provide existing student data for issuing SEBT grocery benefits to support students and households when school meals are not available.</a:t>
            </a:r>
          </a:p>
          <a:p>
            <a:pPr>
              <a:spcAft>
                <a:spcPts val="1200"/>
              </a:spcAft>
            </a:pPr>
            <a:r>
              <a:rPr lang="en-US" dirty="0">
                <a:solidFill>
                  <a:srgbClr val="1A4480"/>
                </a:solidFill>
              </a:rPr>
              <a:t>Decrease summer learning loss.</a:t>
            </a:r>
          </a:p>
          <a:p>
            <a:pPr>
              <a:spcAft>
                <a:spcPts val="1200"/>
              </a:spcAft>
            </a:pPr>
            <a:r>
              <a:rPr lang="en-US" dirty="0">
                <a:solidFill>
                  <a:srgbClr val="1A4480"/>
                </a:solidFill>
              </a:rPr>
              <a:t>Eliminate separate SEBT eligibility applications and LEA approval process for this new federal nutrition program.</a:t>
            </a:r>
          </a:p>
          <a:p>
            <a:pPr>
              <a:spcAft>
                <a:spcPts val="1200"/>
              </a:spcAft>
            </a:pPr>
            <a:r>
              <a:rPr lang="en-US" dirty="0">
                <a:solidFill>
                  <a:srgbClr val="1A4480"/>
                </a:solidFill>
              </a:rPr>
              <a:t>Create a VDOE SSWS application for the SEBT data collection to align with other VDOE collections, processes, terminology and support.</a:t>
            </a:r>
            <a:endParaRPr lang="en-US" b="1" i="1" dirty="0">
              <a:solidFill>
                <a:srgbClr val="1A4480"/>
              </a:solidFill>
              <a:ea typeface="Calibri"/>
              <a:cs typeface="Calibri"/>
            </a:endParaRPr>
          </a:p>
          <a:p>
            <a:pPr marL="0" indent="0" algn="ctr">
              <a:buNone/>
            </a:pPr>
            <a:endParaRPr lang="en-US" b="1" i="1" dirty="0">
              <a:solidFill>
                <a:srgbClr val="1A4480"/>
              </a:solidFill>
            </a:endParaRPr>
          </a:p>
        </p:txBody>
      </p:sp>
      <p:pic>
        <p:nvPicPr>
          <p:cNvPr id="6" name="Picture 5">
            <a:extLst>
              <a:ext uri="{FF2B5EF4-FFF2-40B4-BE49-F238E27FC236}">
                <a16:creationId xmlns:a16="http://schemas.microsoft.com/office/drawing/2014/main" id="{5DAD50A9-0F92-E6A1-C848-6200170034ED}"/>
              </a:ext>
            </a:extLst>
          </p:cNvPr>
          <p:cNvPicPr>
            <a:picLocks noChangeAspect="1"/>
          </p:cNvPicPr>
          <p:nvPr/>
        </p:nvPicPr>
        <p:blipFill>
          <a:blip r:embed="rId3"/>
          <a:stretch>
            <a:fillRect/>
          </a:stretch>
        </p:blipFill>
        <p:spPr>
          <a:xfrm>
            <a:off x="8747534" y="5243041"/>
            <a:ext cx="2606266" cy="1248264"/>
          </a:xfrm>
          <a:prstGeom prst="rect">
            <a:avLst/>
          </a:prstGeom>
        </p:spPr>
      </p:pic>
    </p:spTree>
    <p:extLst>
      <p:ext uri="{BB962C8B-B14F-4D97-AF65-F5344CB8AC3E}">
        <p14:creationId xmlns:p14="http://schemas.microsoft.com/office/powerpoint/2010/main" val="105254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6D31-4928-10C0-2F52-1E968AF2DAA5}"/>
            </a:ext>
          </a:extLst>
        </p:cNvPr>
        <p:cNvGrpSpPr/>
        <p:nvPr/>
      </p:nvGrpSpPr>
      <p:grpSpPr>
        <a:xfrm>
          <a:off x="0" y="0"/>
          <a:ext cx="0" cy="0"/>
          <a:chOff x="0" y="0"/>
          <a:chExt cx="0" cy="0"/>
        </a:xfrm>
      </p:grpSpPr>
      <p:pic>
        <p:nvPicPr>
          <p:cNvPr id="10" name="Picture 9" descr="A picture containing person, floor, indoor&#10;&#10;AI-generated content may be incorrect.">
            <a:extLst>
              <a:ext uri="{FF2B5EF4-FFF2-40B4-BE49-F238E27FC236}">
                <a16:creationId xmlns:a16="http://schemas.microsoft.com/office/drawing/2014/main" id="{D706D6E6-F73B-E455-BA3B-1FB789BEA9B7}"/>
              </a:ext>
            </a:extLst>
          </p:cNvPr>
          <p:cNvPicPr>
            <a:picLocks noChangeAspect="1"/>
          </p:cNvPicPr>
          <p:nvPr/>
        </p:nvPicPr>
        <p:blipFill>
          <a:blip r:embed="rId4">
            <a:grayscl/>
          </a:blip>
          <a:srcRect t="7390" b="18265"/>
          <a:stretch>
            <a:fillRect/>
          </a:stretch>
        </p:blipFill>
        <p:spPr>
          <a:xfrm>
            <a:off x="-1" y="0"/>
            <a:ext cx="5868562" cy="6858000"/>
          </a:xfrm>
          <a:prstGeom prst="rect">
            <a:avLst/>
          </a:prstGeom>
        </p:spPr>
      </p:pic>
      <p:sp>
        <p:nvSpPr>
          <p:cNvPr id="5" name="Rectangle 4">
            <a:extLst>
              <a:ext uri="{FF2B5EF4-FFF2-40B4-BE49-F238E27FC236}">
                <a16:creationId xmlns:a16="http://schemas.microsoft.com/office/drawing/2014/main" id="{B625D051-0165-C0F6-716D-33FF2E8D5C94}"/>
              </a:ext>
            </a:extLst>
          </p:cNvPr>
          <p:cNvSpPr/>
          <p:nvPr/>
        </p:nvSpPr>
        <p:spPr>
          <a:xfrm>
            <a:off x="4774" y="0"/>
            <a:ext cx="5863787" cy="6858000"/>
          </a:xfrm>
          <a:prstGeom prst="rect">
            <a:avLst/>
          </a:prstGeom>
          <a:solidFill>
            <a:srgbClr val="1A448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94861E-D302-1370-88DC-59B3C794843B}"/>
              </a:ext>
            </a:extLst>
          </p:cNvPr>
          <p:cNvSpPr txBox="1"/>
          <p:nvPr/>
        </p:nvSpPr>
        <p:spPr>
          <a:xfrm>
            <a:off x="684291" y="2951851"/>
            <a:ext cx="4034526" cy="2308324"/>
          </a:xfrm>
          <a:prstGeom prst="rect">
            <a:avLst/>
          </a:prstGeom>
          <a:noFill/>
        </p:spPr>
        <p:txBody>
          <a:bodyPr wrap="square" rtlCol="0">
            <a:spAutoFit/>
          </a:bodyPr>
          <a:lstStyle/>
          <a:p>
            <a:r>
              <a:rPr lang="en-US" sz="4800" b="1" dirty="0">
                <a:solidFill>
                  <a:schemeClr val="bg1"/>
                </a:solidFill>
                <a:latin typeface="+mj-lt"/>
              </a:rPr>
              <a:t>In </a:t>
            </a:r>
            <a:r>
              <a:rPr lang="en-US" sz="4800" b="1" dirty="0">
                <a:solidFill>
                  <a:schemeClr val="bg1"/>
                </a:solidFill>
                <a:latin typeface="+mj-lt"/>
                <a:cs typeface="Times New Roman" panose="02020603050405020304" pitchFamily="18" charset="0"/>
              </a:rPr>
              <a:t>response</a:t>
            </a:r>
            <a:r>
              <a:rPr lang="en-US" sz="4800" b="1" dirty="0">
                <a:solidFill>
                  <a:schemeClr val="bg1"/>
                </a:solidFill>
                <a:latin typeface="+mj-lt"/>
              </a:rPr>
              <a:t> to LEA needs….</a:t>
            </a:r>
          </a:p>
        </p:txBody>
      </p:sp>
      <p:sp>
        <p:nvSpPr>
          <p:cNvPr id="13" name="Content Placeholder 3">
            <a:extLst>
              <a:ext uri="{FF2B5EF4-FFF2-40B4-BE49-F238E27FC236}">
                <a16:creationId xmlns:a16="http://schemas.microsoft.com/office/drawing/2014/main" id="{5106C54F-52E1-28CE-7E77-2A9579279EFA}"/>
              </a:ext>
            </a:extLst>
          </p:cNvPr>
          <p:cNvSpPr>
            <a:spLocks noGrp="1"/>
          </p:cNvSpPr>
          <p:nvPr>
            <p:ph idx="1"/>
          </p:nvPr>
        </p:nvSpPr>
        <p:spPr>
          <a:xfrm>
            <a:off x="6144927" y="636190"/>
            <a:ext cx="5690761" cy="5585619"/>
          </a:xfrm>
        </p:spPr>
        <p:txBody>
          <a:bodyPr vert="horz" lIns="91440" tIns="45720" rIns="91440" bIns="45720" rtlCol="0" anchor="ctr">
            <a:normAutofit/>
          </a:bodyPr>
          <a:lstStyle/>
          <a:p>
            <a:pPr marL="0" indent="0">
              <a:buClr>
                <a:srgbClr val="279989"/>
              </a:buClr>
              <a:buNone/>
            </a:pPr>
            <a:r>
              <a:rPr lang="en-US" sz="2600" b="1" dirty="0">
                <a:solidFill>
                  <a:srgbClr val="1A4480"/>
                </a:solidFill>
              </a:rPr>
              <a:t>Data Submitted to VDOE via SSWS </a:t>
            </a:r>
          </a:p>
          <a:p>
            <a:pPr marL="0" indent="0">
              <a:buClr>
                <a:srgbClr val="279989"/>
              </a:buClr>
              <a:buNone/>
            </a:pPr>
            <a:r>
              <a:rPr lang="en-US" sz="2600" i="1" dirty="0">
                <a:solidFill>
                  <a:srgbClr val="1A4480"/>
                </a:solidFill>
              </a:rPr>
              <a:t>SEBT Eligible Student Data Collection</a:t>
            </a:r>
          </a:p>
          <a:p>
            <a:pPr lvl="1">
              <a:spcBef>
                <a:spcPts val="1000"/>
              </a:spcBef>
              <a:buClr>
                <a:srgbClr val="279989"/>
              </a:buClr>
              <a:buFont typeface="Arial" panose="020B0604020202020204" pitchFamily="34" charset="0"/>
              <a:buChar char="•"/>
            </a:pPr>
            <a:r>
              <a:rPr lang="en-US" sz="2600" dirty="0">
                <a:solidFill>
                  <a:srgbClr val="1A4480"/>
                </a:solidFill>
              </a:rPr>
              <a:t>New SEBT Application in SSWS</a:t>
            </a:r>
          </a:p>
          <a:p>
            <a:pPr lvl="1">
              <a:spcBef>
                <a:spcPts val="1000"/>
              </a:spcBef>
              <a:buClr>
                <a:srgbClr val="279989"/>
              </a:buClr>
              <a:buFont typeface="Arial" panose="020B0604020202020204" pitchFamily="34" charset="0"/>
              <a:buChar char="•"/>
            </a:pPr>
            <a:r>
              <a:rPr lang="en-US" sz="2600" dirty="0">
                <a:solidFill>
                  <a:srgbClr val="1A4480"/>
                </a:solidFill>
              </a:rPr>
              <a:t>Aligns with other VDOE data collections</a:t>
            </a:r>
          </a:p>
          <a:p>
            <a:pPr lvl="2">
              <a:spcBef>
                <a:spcPts val="1000"/>
              </a:spcBef>
              <a:buClr>
                <a:srgbClr val="279989"/>
              </a:buClr>
            </a:pPr>
            <a:r>
              <a:rPr lang="en-US" sz="2200" dirty="0">
                <a:solidFill>
                  <a:srgbClr val="1A4480"/>
                </a:solidFill>
              </a:rPr>
              <a:t>SSWS role assignments </a:t>
            </a:r>
          </a:p>
          <a:p>
            <a:pPr lvl="2">
              <a:spcBef>
                <a:spcPts val="1000"/>
              </a:spcBef>
              <a:buClr>
                <a:srgbClr val="279989"/>
              </a:buClr>
            </a:pPr>
            <a:r>
              <a:rPr lang="en-US" sz="2200" dirty="0">
                <a:solidFill>
                  <a:srgbClr val="1A4480"/>
                </a:solidFill>
              </a:rPr>
              <a:t>Format</a:t>
            </a:r>
          </a:p>
          <a:p>
            <a:pPr lvl="2">
              <a:spcBef>
                <a:spcPts val="1000"/>
              </a:spcBef>
              <a:buClr>
                <a:srgbClr val="279989"/>
              </a:buClr>
            </a:pPr>
            <a:r>
              <a:rPr lang="en-US" sz="2200" dirty="0">
                <a:solidFill>
                  <a:srgbClr val="1A4480"/>
                </a:solidFill>
              </a:rPr>
              <a:t>Tab delimited flat file </a:t>
            </a:r>
          </a:p>
          <a:p>
            <a:pPr lvl="2">
              <a:spcBef>
                <a:spcPts val="1000"/>
              </a:spcBef>
              <a:buClr>
                <a:srgbClr val="279989"/>
              </a:buClr>
            </a:pPr>
            <a:r>
              <a:rPr lang="en-US" sz="2200" dirty="0">
                <a:solidFill>
                  <a:srgbClr val="1A4480"/>
                </a:solidFill>
              </a:rPr>
              <a:t>Record types </a:t>
            </a:r>
          </a:p>
          <a:p>
            <a:pPr lvl="2">
              <a:spcBef>
                <a:spcPts val="1000"/>
              </a:spcBef>
              <a:buClr>
                <a:srgbClr val="279989"/>
              </a:buClr>
            </a:pPr>
            <a:r>
              <a:rPr lang="en-US" sz="2200" dirty="0">
                <a:solidFill>
                  <a:srgbClr val="1A4480"/>
                </a:solidFill>
              </a:rPr>
              <a:t>SSWS role assignments, </a:t>
            </a:r>
          </a:p>
          <a:p>
            <a:pPr lvl="2">
              <a:spcBef>
                <a:spcPts val="1000"/>
              </a:spcBef>
              <a:buClr>
                <a:srgbClr val="279989"/>
              </a:buClr>
            </a:pPr>
            <a:r>
              <a:rPr lang="en-US" sz="2200" dirty="0">
                <a:solidFill>
                  <a:srgbClr val="1A4480"/>
                </a:solidFill>
              </a:rPr>
              <a:t>VDOE terminology </a:t>
            </a:r>
          </a:p>
          <a:p>
            <a:pPr lvl="2">
              <a:spcBef>
                <a:spcPts val="1000"/>
              </a:spcBef>
              <a:buClr>
                <a:srgbClr val="279989"/>
              </a:buClr>
            </a:pPr>
            <a:r>
              <a:rPr lang="en-US" sz="2200" dirty="0">
                <a:solidFill>
                  <a:srgbClr val="1A4480"/>
                </a:solidFill>
              </a:rPr>
              <a:t>Supporting documents, and Help modeled after other SSWS collections.</a:t>
            </a:r>
          </a:p>
        </p:txBody>
      </p:sp>
      <p:sp>
        <p:nvSpPr>
          <p:cNvPr id="14" name="Arrow: Right 13">
            <a:extLst>
              <a:ext uri="{FF2B5EF4-FFF2-40B4-BE49-F238E27FC236}">
                <a16:creationId xmlns:a16="http://schemas.microsoft.com/office/drawing/2014/main" id="{7C3060FE-A2D0-9E9C-6576-0D83DBF24B36}"/>
              </a:ext>
            </a:extLst>
          </p:cNvPr>
          <p:cNvSpPr/>
          <p:nvPr/>
        </p:nvSpPr>
        <p:spPr>
          <a:xfrm>
            <a:off x="3165958" y="3642463"/>
            <a:ext cx="3526941" cy="927100"/>
          </a:xfrm>
          <a:prstGeom prst="rightArrow">
            <a:avLst/>
          </a:prstGeom>
          <a:solidFill>
            <a:srgbClr val="98B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25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CFF9-E4C2-6B48-C1B9-7A89D4AA36AF}"/>
              </a:ext>
            </a:extLst>
          </p:cNvPr>
          <p:cNvSpPr>
            <a:spLocks noGrp="1"/>
          </p:cNvSpPr>
          <p:nvPr>
            <p:ph type="title"/>
          </p:nvPr>
        </p:nvSpPr>
        <p:spPr/>
        <p:txBody>
          <a:bodyPr/>
          <a:lstStyle/>
          <a:p>
            <a:r>
              <a:rPr lang="en-US" dirty="0"/>
              <a:t>SSWS Permissions</a:t>
            </a:r>
          </a:p>
        </p:txBody>
      </p:sp>
      <p:sp>
        <p:nvSpPr>
          <p:cNvPr id="3" name="Slide Number Placeholder 2">
            <a:extLst>
              <a:ext uri="{FF2B5EF4-FFF2-40B4-BE49-F238E27FC236}">
                <a16:creationId xmlns:a16="http://schemas.microsoft.com/office/drawing/2014/main" id="{14475AB1-4340-9DDC-710D-48618D864D67}"/>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4" name="Content Placeholder 3">
            <a:extLst>
              <a:ext uri="{FF2B5EF4-FFF2-40B4-BE49-F238E27FC236}">
                <a16:creationId xmlns:a16="http://schemas.microsoft.com/office/drawing/2014/main" id="{7E6E1396-A1CD-0718-B5DF-E228CB6C09DC}"/>
              </a:ext>
            </a:extLst>
          </p:cNvPr>
          <p:cNvSpPr>
            <a:spLocks noGrp="1"/>
          </p:cNvSpPr>
          <p:nvPr>
            <p:ph idx="1"/>
          </p:nvPr>
        </p:nvSpPr>
        <p:spPr/>
        <p:txBody>
          <a:bodyPr/>
          <a:lstStyle/>
          <a:p>
            <a:pPr marL="0" indent="0">
              <a:buNone/>
            </a:pPr>
            <a:r>
              <a:rPr lang="en-US" b="1" dirty="0">
                <a:solidFill>
                  <a:srgbClr val="1A4480"/>
                </a:solidFill>
              </a:rPr>
              <a:t>Contact: </a:t>
            </a:r>
            <a:r>
              <a:rPr lang="en-US" dirty="0">
                <a:solidFill>
                  <a:srgbClr val="1A4480"/>
                </a:solidFill>
              </a:rPr>
              <a:t>Local SSWS Account Manager or Back-up Acct </a:t>
            </a:r>
            <a:r>
              <a:rPr lang="en-US" dirty="0" err="1">
                <a:solidFill>
                  <a:srgbClr val="1A4480"/>
                </a:solidFill>
              </a:rPr>
              <a:t>Mgr</a:t>
            </a:r>
            <a:endParaRPr lang="en-US" dirty="0">
              <a:solidFill>
                <a:srgbClr val="1A4480"/>
              </a:solidFill>
            </a:endParaRPr>
          </a:p>
          <a:p>
            <a:pPr marL="0" indent="0">
              <a:buNone/>
            </a:pPr>
            <a:r>
              <a:rPr lang="en-US" b="1" dirty="0">
                <a:solidFill>
                  <a:srgbClr val="1A4480"/>
                </a:solidFill>
              </a:rPr>
              <a:t>SSWS Main-&gt;ERA -&gt;Staff Details-&gt;Update Permissions</a:t>
            </a:r>
            <a:br>
              <a:rPr lang="en-US" b="1" dirty="0"/>
            </a:br>
            <a:br>
              <a:rPr lang="en-US" b="1" dirty="0"/>
            </a:br>
            <a:endParaRPr lang="en-US" dirty="0"/>
          </a:p>
        </p:txBody>
      </p:sp>
      <p:pic>
        <p:nvPicPr>
          <p:cNvPr id="5" name="Picture 4">
            <a:extLst>
              <a:ext uri="{FF2B5EF4-FFF2-40B4-BE49-F238E27FC236}">
                <a16:creationId xmlns:a16="http://schemas.microsoft.com/office/drawing/2014/main" id="{1930F814-3CCA-2372-7FBA-305A0D616EE1}"/>
              </a:ext>
            </a:extLst>
          </p:cNvPr>
          <p:cNvPicPr>
            <a:picLocks noChangeAspect="1"/>
          </p:cNvPicPr>
          <p:nvPr/>
        </p:nvPicPr>
        <p:blipFill>
          <a:blip r:embed="rId3"/>
          <a:stretch>
            <a:fillRect/>
          </a:stretch>
        </p:blipFill>
        <p:spPr>
          <a:xfrm>
            <a:off x="913951" y="2876987"/>
            <a:ext cx="10364098" cy="3389670"/>
          </a:xfrm>
          <a:prstGeom prst="rect">
            <a:avLst/>
          </a:prstGeom>
        </p:spPr>
      </p:pic>
    </p:spTree>
    <p:extLst>
      <p:ext uri="{BB962C8B-B14F-4D97-AF65-F5344CB8AC3E}">
        <p14:creationId xmlns:p14="http://schemas.microsoft.com/office/powerpoint/2010/main" val="80640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9874-2DCE-D1AF-13AA-A2B585B9743B}"/>
              </a:ext>
            </a:extLst>
          </p:cNvPr>
          <p:cNvSpPr>
            <a:spLocks noGrp="1"/>
          </p:cNvSpPr>
          <p:nvPr>
            <p:ph type="title"/>
          </p:nvPr>
        </p:nvSpPr>
        <p:spPr/>
        <p:txBody>
          <a:bodyPr/>
          <a:lstStyle/>
          <a:p>
            <a:r>
              <a:rPr lang="en-US" dirty="0"/>
              <a:t>SEBT Responsibilities</a:t>
            </a:r>
          </a:p>
        </p:txBody>
      </p:sp>
      <p:sp>
        <p:nvSpPr>
          <p:cNvPr id="3" name="Slide Number Placeholder 2">
            <a:extLst>
              <a:ext uri="{FF2B5EF4-FFF2-40B4-BE49-F238E27FC236}">
                <a16:creationId xmlns:a16="http://schemas.microsoft.com/office/drawing/2014/main" id="{B15BC952-43E7-4C84-7FE4-B6C4BE023680}"/>
              </a:ext>
            </a:extLst>
          </p:cNvPr>
          <p:cNvSpPr>
            <a:spLocks noGrp="1"/>
          </p:cNvSpPr>
          <p:nvPr>
            <p:ph type="sldNum" sz="quarter" idx="12"/>
          </p:nvPr>
        </p:nvSpPr>
        <p:spPr/>
        <p:txBody>
          <a:bodyPr/>
          <a:lstStyle/>
          <a:p>
            <a:fld id="{B2102BAA-C61A-4A39-BDF1-4340D572B82C}" type="slidenum">
              <a:rPr lang="en-US" smtClean="0"/>
              <a:t>9</a:t>
            </a:fld>
            <a:endParaRPr lang="en-US"/>
          </a:p>
        </p:txBody>
      </p:sp>
      <p:sp>
        <p:nvSpPr>
          <p:cNvPr id="4" name="Content Placeholder 3">
            <a:extLst>
              <a:ext uri="{FF2B5EF4-FFF2-40B4-BE49-F238E27FC236}">
                <a16:creationId xmlns:a16="http://schemas.microsoft.com/office/drawing/2014/main" id="{9D9534B2-8B33-B3E6-4BEB-E59E90D650D1}"/>
              </a:ext>
            </a:extLst>
          </p:cNvPr>
          <p:cNvSpPr>
            <a:spLocks noGrp="1"/>
          </p:cNvSpPr>
          <p:nvPr>
            <p:ph idx="1"/>
          </p:nvPr>
        </p:nvSpPr>
        <p:spPr>
          <a:xfrm>
            <a:off x="838199" y="1458930"/>
            <a:ext cx="10824713" cy="4718033"/>
          </a:xfrm>
        </p:spPr>
        <p:txBody>
          <a:bodyPr vert="horz" lIns="91440" tIns="45720" rIns="91440" bIns="45720" rtlCol="0" anchor="t">
            <a:normAutofit fontScale="92500" lnSpcReduction="10000"/>
          </a:bodyPr>
          <a:lstStyle/>
          <a:p>
            <a:r>
              <a:rPr lang="en-US" b="1" dirty="0">
                <a:solidFill>
                  <a:srgbClr val="1A4480"/>
                </a:solidFill>
              </a:rPr>
              <a:t>LEA Data Stewards</a:t>
            </a:r>
          </a:p>
          <a:p>
            <a:pPr lvl="1"/>
            <a:r>
              <a:rPr lang="en-US" dirty="0">
                <a:solidFill>
                  <a:srgbClr val="1A4480"/>
                </a:solidFill>
              </a:rPr>
              <a:t>SME in student information system, student data, VDOE data collections</a:t>
            </a:r>
          </a:p>
          <a:p>
            <a:pPr lvl="1"/>
            <a:r>
              <a:rPr lang="en-US" dirty="0">
                <a:solidFill>
                  <a:srgbClr val="1A4480"/>
                </a:solidFill>
              </a:rPr>
              <a:t>Student Information Validator</a:t>
            </a:r>
            <a:endParaRPr lang="en-US" dirty="0">
              <a:solidFill>
                <a:srgbClr val="1A4480"/>
              </a:solidFill>
              <a:ea typeface="Calibri"/>
              <a:cs typeface="Calibri"/>
            </a:endParaRPr>
          </a:p>
          <a:p>
            <a:pPr lvl="1"/>
            <a:r>
              <a:rPr lang="en-US" dirty="0">
                <a:solidFill>
                  <a:srgbClr val="1A4480"/>
                </a:solidFill>
              </a:rPr>
              <a:t>SRC Approver</a:t>
            </a:r>
          </a:p>
          <a:p>
            <a:r>
              <a:rPr lang="en-US" b="1" dirty="0">
                <a:solidFill>
                  <a:srgbClr val="1A4480"/>
                </a:solidFill>
              </a:rPr>
              <a:t>LEA School Nutrition Program Administrator</a:t>
            </a:r>
          </a:p>
          <a:p>
            <a:pPr lvl="1"/>
            <a:r>
              <a:rPr lang="en-US" dirty="0">
                <a:solidFill>
                  <a:srgbClr val="1A4480"/>
                </a:solidFill>
              </a:rPr>
              <a:t>SME in school nutrition programs, Summer EBT requirements, student eligibility</a:t>
            </a:r>
          </a:p>
          <a:p>
            <a:pPr lvl="1"/>
            <a:r>
              <a:rPr lang="en-US" dirty="0">
                <a:solidFill>
                  <a:srgbClr val="1A4480"/>
                </a:solidFill>
              </a:rPr>
              <a:t>Individual Student Free and Reduced-price Eligibility Provider</a:t>
            </a:r>
          </a:p>
          <a:p>
            <a:pPr lvl="1"/>
            <a:r>
              <a:rPr lang="en-US" dirty="0">
                <a:solidFill>
                  <a:srgbClr val="1A4480"/>
                </a:solidFill>
              </a:rPr>
              <a:t>SNP Approver</a:t>
            </a:r>
          </a:p>
          <a:p>
            <a:r>
              <a:rPr lang="en-US" b="1" dirty="0">
                <a:solidFill>
                  <a:srgbClr val="1A4480"/>
                </a:solidFill>
              </a:rPr>
              <a:t>SEBT Collection Manager</a:t>
            </a:r>
          </a:p>
          <a:p>
            <a:pPr lvl="1"/>
            <a:r>
              <a:rPr lang="en-US" dirty="0">
                <a:solidFill>
                  <a:srgbClr val="1A4480"/>
                </a:solidFill>
              </a:rPr>
              <a:t>Monitor progress of SEBT data collection in SSWS application, including deadlines</a:t>
            </a:r>
          </a:p>
          <a:p>
            <a:r>
              <a:rPr lang="en-US" b="1" dirty="0">
                <a:solidFill>
                  <a:srgbClr val="1A4480"/>
                </a:solidFill>
              </a:rPr>
              <a:t>Division Superintendent</a:t>
            </a:r>
          </a:p>
          <a:p>
            <a:pPr lvl="1"/>
            <a:r>
              <a:rPr lang="en-US" dirty="0">
                <a:solidFill>
                  <a:srgbClr val="1A4480"/>
                </a:solidFill>
              </a:rPr>
              <a:t>Final Verification Approval for Submission</a:t>
            </a:r>
            <a:br>
              <a:rPr lang="en-US" dirty="0">
                <a:solidFill>
                  <a:srgbClr val="1A4480"/>
                </a:solidFill>
              </a:rPr>
            </a:br>
            <a:endParaRPr lang="en-US" dirty="0">
              <a:solidFill>
                <a:srgbClr val="1A4480"/>
              </a:solidFill>
            </a:endParaRPr>
          </a:p>
        </p:txBody>
      </p:sp>
    </p:spTree>
    <p:extLst>
      <p:ext uri="{BB962C8B-B14F-4D97-AF65-F5344CB8AC3E}">
        <p14:creationId xmlns:p14="http://schemas.microsoft.com/office/powerpoint/2010/main" val="126377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2023 VDOE">
      <a:dk1>
        <a:srgbClr val="003C71"/>
      </a:dk1>
      <a:lt1>
        <a:sysClr val="window" lastClr="FFFFFF"/>
      </a:lt1>
      <a:dk2>
        <a:srgbClr val="000000"/>
      </a:dk2>
      <a:lt2>
        <a:srgbClr val="E7E6E6"/>
      </a:lt2>
      <a:accent1>
        <a:srgbClr val="003C71"/>
      </a:accent1>
      <a:accent2>
        <a:srgbClr val="F36939"/>
      </a:accent2>
      <a:accent3>
        <a:srgbClr val="189789"/>
      </a:accent3>
      <a:accent4>
        <a:srgbClr val="EE2939"/>
      </a:accent4>
      <a:accent5>
        <a:srgbClr val="FFC93F"/>
      </a:accent5>
      <a:accent6>
        <a:srgbClr val="939598"/>
      </a:accent6>
      <a:hlink>
        <a:srgbClr val="0563C1"/>
      </a:hlink>
      <a:folHlink>
        <a:srgbClr val="0563C1"/>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28595AE37B5F46B35B178B04C4D694" ma:contentTypeVersion="3" ma:contentTypeDescription="Create a new document." ma:contentTypeScope="" ma:versionID="f6d50d474a33024ab012ec6bd00c4ffa">
  <xsd:schema xmlns:xsd="http://www.w3.org/2001/XMLSchema" xmlns:xs="http://www.w3.org/2001/XMLSchema" xmlns:p="http://schemas.microsoft.com/office/2006/metadata/properties" xmlns:ns2="1b8250a8-5b35-4f17-9987-580f00d81b68" targetNamespace="http://schemas.microsoft.com/office/2006/metadata/properties" ma:root="true" ma:fieldsID="80f0c96ae55613d429edd082443b9781" ns2:_="">
    <xsd:import namespace="1b8250a8-5b35-4f17-9987-580f00d81b6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250a8-5b35-4f17-9987-580f00d81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C48DB-7CA4-4369-A92C-CF4D1A05902D}">
  <ds:schemaRefs>
    <ds:schemaRef ds:uri="1b8250a8-5b35-4f17-9987-580f00d81b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710F9B-8F47-4145-91BC-31F7D9B53860}">
  <ds:schemaRef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1b8250a8-5b35-4f17-9987-580f00d81b68"/>
    <ds:schemaRef ds:uri="http://purl.org/dc/dcmityp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AC1AD809-F830-4D72-A238-DE730B801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1275</TotalTime>
  <Words>7994</Words>
  <Application>Microsoft Office PowerPoint</Application>
  <PresentationFormat>Widescreen</PresentationFormat>
  <Paragraphs>688</Paragraphs>
  <Slides>59</Slides>
  <Notes>59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59</vt:i4>
      </vt:variant>
    </vt:vector>
  </HeadingPairs>
  <TitlesOfParts>
    <vt:vector size="72" baseType="lpstr">
      <vt:lpstr>SimSun</vt:lpstr>
      <vt:lpstr>Aptos</vt:lpstr>
      <vt:lpstr>Aptos Display</vt:lpstr>
      <vt:lpstr>Arial</vt:lpstr>
      <vt:lpstr>Calibri</vt:lpstr>
      <vt:lpstr>Courier New</vt:lpstr>
      <vt:lpstr>Georgia</vt:lpstr>
      <vt:lpstr>Lato</vt:lpstr>
      <vt:lpstr>Montserrat Medium</vt:lpstr>
      <vt:lpstr>Times New Roman</vt:lpstr>
      <vt:lpstr>Wingdings</vt:lpstr>
      <vt:lpstr>Office Theme</vt:lpstr>
      <vt:lpstr>1_Office Theme</vt:lpstr>
      <vt:lpstr>Summer EBT  SY 2025-2026</vt:lpstr>
      <vt:lpstr>AGENDA</vt:lpstr>
      <vt:lpstr>SEBT Eligible Student Collection BACKGROUND AND PURPOSE</vt:lpstr>
      <vt:lpstr>Background</vt:lpstr>
      <vt:lpstr>PowerPoint Presentation</vt:lpstr>
      <vt:lpstr>Purpose</vt:lpstr>
      <vt:lpstr>PowerPoint Presentation</vt:lpstr>
      <vt:lpstr>SSWS Permissions</vt:lpstr>
      <vt:lpstr>SEBT Responsibilities</vt:lpstr>
      <vt:lpstr>Student Eligibility  for Summer EBT</vt:lpstr>
      <vt:lpstr>Who Will Receive the Benefit?</vt:lpstr>
      <vt:lpstr>Student Eligibility</vt:lpstr>
      <vt:lpstr>PowerPoint Presentation</vt:lpstr>
      <vt:lpstr>PowerPoint Presentation</vt:lpstr>
      <vt:lpstr>SEBT Collection Cycle and Responsibilities</vt:lpstr>
      <vt:lpstr>  SEBT Reporting Cycle SY 2025-2026</vt:lpstr>
      <vt:lpstr>Reporting Guidelines</vt:lpstr>
      <vt:lpstr>LEA SEBT Supporting Documents</vt:lpstr>
      <vt:lpstr>Analyze, Edit, and Validate</vt:lpstr>
      <vt:lpstr>Summer EBT  Eligible Student File Elements and Process</vt:lpstr>
      <vt:lpstr>PowerPoint Presentation</vt:lpstr>
      <vt:lpstr>PowerPoint Presentation</vt:lpstr>
      <vt:lpstr>  </vt:lpstr>
      <vt:lpstr>PowerPoint Presentation</vt:lpstr>
      <vt:lpstr>  </vt:lpstr>
      <vt:lpstr>SEBT Eligible Student Requirements</vt:lpstr>
      <vt:lpstr>  </vt:lpstr>
      <vt:lpstr>  </vt:lpstr>
      <vt:lpstr>PowerPoint Presentation</vt:lpstr>
      <vt:lpstr>PowerPoint Presentation</vt:lpstr>
      <vt:lpstr>PowerPoint Presentation</vt:lpstr>
      <vt:lpstr>PowerPoint Presentation</vt:lpstr>
      <vt:lpstr>Upload Data Permission - Submitter</vt:lpstr>
      <vt:lpstr>Upload Data Permission - Submitter</vt:lpstr>
      <vt:lpstr>SRC or SNP Local Approver: Step 1</vt:lpstr>
      <vt:lpstr>SRC or SNP Local Approver: Step 2</vt:lpstr>
      <vt:lpstr>SRC or SNP Local Approver: Step 3</vt:lpstr>
      <vt:lpstr>SRC or SNP Local Approver: Status</vt:lpstr>
      <vt:lpstr>Collection Manager – Step 1</vt:lpstr>
      <vt:lpstr>Collection Manager – Approval Status</vt:lpstr>
      <vt:lpstr>Collection Manager – Last Chance</vt:lpstr>
      <vt:lpstr>Collection Manager - Status</vt:lpstr>
      <vt:lpstr>Division Superintendent - SDCA</vt:lpstr>
      <vt:lpstr>Division Supt. – Aprove/Disapprove</vt:lpstr>
      <vt:lpstr>PowerPoint Presentation</vt:lpstr>
      <vt:lpstr>Post Submission  Process</vt:lpstr>
      <vt:lpstr>PowerPoint Presentation</vt:lpstr>
      <vt:lpstr>PowerPoint Presentation</vt:lpstr>
      <vt:lpstr>Communications</vt:lpstr>
      <vt:lpstr>Plan for Summer EBT Success</vt:lpstr>
      <vt:lpstr>Summer EBT Notification Ideas</vt:lpstr>
      <vt:lpstr>Summer EBT Benefits and Information</vt:lpstr>
      <vt:lpstr>LEA Only VDSS SEBT Issuance Questions</vt:lpstr>
      <vt:lpstr>Tools for Summer EBT</vt:lpstr>
      <vt:lpstr>Ready, Set, Go!</vt:lpstr>
      <vt:lpstr>Summer EBT Action Items</vt:lpstr>
      <vt:lpstr>Questions?</vt:lpstr>
      <vt:lpstr>PowerPoint Presentation</vt:lpstr>
      <vt:lpstr>COMMONLY USED ACRONYMS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DOE Nutrition</dc:creator>
  <cp:keywords>Summer EBT SY2025-2026 webinar</cp:keywords>
  <dc:description/>
  <cp:lastModifiedBy>Garnes, Myesha (DOE)</cp:lastModifiedBy>
  <cp:revision>21</cp:revision>
  <cp:lastPrinted>2025-04-25T06:31:34Z</cp:lastPrinted>
  <dcterms:created xsi:type="dcterms:W3CDTF">2022-07-20T12:39:39Z</dcterms:created>
  <dcterms:modified xsi:type="dcterms:W3CDTF">2026-04-01T16:34:23Z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0x010100D028595AE37B5F46B35B178B04C4D694</vt:lpwstr>
  </property>
</Properties>
</file>