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56" r:id="rId5"/>
    <p:sldId id="332" r:id="rId6"/>
    <p:sldId id="331" r:id="rId7"/>
    <p:sldId id="319" r:id="rId8"/>
    <p:sldId id="325" r:id="rId9"/>
    <p:sldId id="326" r:id="rId10"/>
    <p:sldId id="327" r:id="rId11"/>
    <p:sldId id="277" r:id="rId12"/>
    <p:sldId id="273" r:id="rId13"/>
    <p:sldId id="334" r:id="rId14"/>
    <p:sldId id="321" r:id="rId15"/>
    <p:sldId id="329" r:id="rId16"/>
    <p:sldId id="335" r:id="rId17"/>
    <p:sldId id="336" r:id="rId18"/>
    <p:sldId id="281" r:id="rId19"/>
    <p:sldId id="286" r:id="rId20"/>
    <p:sldId id="314" r:id="rId21"/>
    <p:sldId id="285" r:id="rId22"/>
    <p:sldId id="338" r:id="rId23"/>
    <p:sldId id="337" r:id="rId24"/>
    <p:sldId id="287"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5CFF1C-1CF7-66B0-7F9C-0136029DC801}" name="Petersen, Anne (DOE)" initials="PA" userId="S::anne.petersen@doe.virginia.gov::b0370e63-a105-4f19-a139-cb84ef469e31" providerId="AD"/>
  <p188:author id="{62B61A2B-ED76-D762-7569-9E9FAAB8C043}" name="Bohidar, Victoria (DOE)" initials="VB" userId="S::Victoria.Bohidar@doe.virginia.gov::7395afba-8828-4532-81d3-ad45c894784c" providerId="AD"/>
  <p188:author id="{7A9B7936-DA28-C3DE-6F21-84A1834C59AD}" name="Wallace, Michelle (DOE)" initials="" userId="S::Michelle.Wallace@doe.virginia.gov::37c9ace7-5cd0-4e9d-85af-128d630bd395" providerId="AD"/>
  <p188:author id="{4CD6F554-B27D-6214-56E1-E949775AFD1C}" name="Booker-Dwyer, Tiara (DOE)" initials="BT" userId="S::tiara.booker-dwyer@doe.virginia.gov::9cc0ccee-d6ed-4a19-b3fe-820eaa4211b2" providerId="AD"/>
  <p188:author id="{E32F2669-ADCB-F494-E8C9-7DDCBC72E556}" name="Petersen, Anne (DOE)" initials="AP" userId="S::Anne.Petersen@doe.virginia.gov::b0370e63-a105-4f19-a139-cb84ef469e31" providerId="AD"/>
  <p188:author id="{F67D258D-7519-1B3A-40B8-37420FBE0A8E}" name="Wallace, Michelle (DOE)" initials="WM" userId="S::michelle.wallace@doe.virginia.gov::37c9ace7-5cd0-4e9d-85af-128d630bd395" providerId="AD"/>
  <p188:author id="{C1C766F5-E01F-9F0D-0FEB-F207175AEA5C}" name="Bohidar, Victoria (DOE)" initials="BV" userId="S::victoria.bohidar@doe.virginia.gov::7395afba-8828-4532-81d3-ad45c89478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555555"/>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75EF9-A6C7-7276-A303-0DF0E06C5453}" v="2110" dt="2025-11-19T12:34:21.659"/>
    <p1510:client id="{3A34EDCC-5719-61A8-4203-B9E986AECDD0}" v="3" dt="2025-11-19T13:20:46.352"/>
    <p1510:client id="{49381C13-9B96-CBA3-DA3B-25A7209DD96B}" v="107" dt="2025-11-19T16:15:33.474"/>
    <p1510:client id="{4D76B635-AB61-43A3-A284-B354A0C27539}" v="1006" dt="2025-11-18T22:55:42.737"/>
    <p1510:client id="{6722B5FB-7652-4BCE-9CD1-C08C8E974966}" v="5363" dt="2025-11-19T13:02:13.456"/>
    <p1510:client id="{95F149A4-38B4-0247-D1F1-27CE7923E6D9}" v="1" dt="2025-11-20T13:10:05.987"/>
    <p1510:client id="{A12F4DB4-368D-AE1C-DD66-5153D9CF9883}" v="2" dt="2025-11-19T14:02:23.185"/>
    <p1510:client id="{ACA07591-6A53-7400-9C2C-39CED90C2FD5}" v="448" dt="2025-11-18T23:15:55.146"/>
    <p1510:client id="{B9D3B9A7-3B7E-6A44-F3F9-327927AE350A}" v="967" dt="2025-11-19T17:09:06.202"/>
    <p1510:client id="{F2EEB380-1A57-CD55-CED8-D34542671339}" v="133" dt="2025-11-19T15:50:49.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8D83A-897C-94ED-B261-A27579DE2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6A2BBC6-28DD-01DB-5DCA-61B7605EF5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ED0E0B-1146-46C2-8019-B5117B585DD9}" type="datetimeFigureOut">
              <a:rPr lang="en-US" smtClean="0"/>
              <a:t>11/20/2025</a:t>
            </a:fld>
            <a:endParaRPr lang="en-US"/>
          </a:p>
        </p:txBody>
      </p:sp>
      <p:sp>
        <p:nvSpPr>
          <p:cNvPr id="4" name="Footer Placeholder 3">
            <a:extLst>
              <a:ext uri="{FF2B5EF4-FFF2-40B4-BE49-F238E27FC236}">
                <a16:creationId xmlns:a16="http://schemas.microsoft.com/office/drawing/2014/main" id="{320A29CD-BE09-F912-5747-5A18EB9DC4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AA8AF6-97FD-5587-07B9-03EB628B9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A539A-FF01-4D39-BEE5-935DE8BAE597}" type="slidenum">
              <a:rPr lang="en-US" smtClean="0"/>
              <a:t>‹#›</a:t>
            </a:fld>
            <a:endParaRPr lang="en-US"/>
          </a:p>
        </p:txBody>
      </p:sp>
    </p:spTree>
    <p:extLst>
      <p:ext uri="{BB962C8B-B14F-4D97-AF65-F5344CB8AC3E}">
        <p14:creationId xmlns:p14="http://schemas.microsoft.com/office/powerpoint/2010/main" val="1877143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Tiara</a:t>
            </a:r>
          </a:p>
        </p:txBody>
      </p:sp>
      <p:sp>
        <p:nvSpPr>
          <p:cNvPr id="4" name="Slide Number Placeholder 3"/>
          <p:cNvSpPr>
            <a:spLocks noGrp="1"/>
          </p:cNvSpPr>
          <p:nvPr>
            <p:ph type="sldNum" sz="quarter" idx="5"/>
          </p:nvPr>
        </p:nvSpPr>
        <p:spPr/>
        <p:txBody>
          <a:bodyPr/>
          <a:lstStyle/>
          <a:p>
            <a:fld id="{40DDDA28-A9E5-470C-8A90-D17729306CEC}" type="slidenum">
              <a:rPr lang="en-US" smtClean="0"/>
              <a:t>3</a:t>
            </a:fld>
            <a:endParaRPr lang="en-US"/>
          </a:p>
        </p:txBody>
      </p:sp>
    </p:spTree>
    <p:extLst>
      <p:ext uri="{BB962C8B-B14F-4D97-AF65-F5344CB8AC3E}">
        <p14:creationId xmlns:p14="http://schemas.microsoft.com/office/powerpoint/2010/main" val="148514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Status of Grant funding: </a:t>
            </a:r>
            <a:r>
              <a:rPr lang="en-US" sz="1200" kern="1200">
                <a:solidFill>
                  <a:schemeClr val="tx1"/>
                </a:solidFill>
                <a:effectLst/>
                <a:latin typeface="+mn-lt"/>
                <a:ea typeface="+mn-ea"/>
                <a:cs typeface="+mn-cs"/>
              </a:rPr>
              <a:t>Current status- Acceleration Phase I complete and targeted students’ enrollment in virtual courses. Acceleration Phase II (virtual coursework and expanded teacher endorsements) and the Innovative application window are closed and staff are currently using rubrics to review submissions. MSTC grant application process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Innovative avenues to expand teacher endorsements: This could be the legislated methods to expand endorsements (praxis, praxis bridge, coursework etc.) or the stipend for teaching in high needs schools (Middle School Teacher Corp).</a:t>
            </a:r>
          </a:p>
          <a:p>
            <a:endParaRPr lang="en-US">
              <a:ea typeface="Calibri"/>
              <a:cs typeface="Calibri"/>
            </a:endParaRPr>
          </a:p>
          <a:p>
            <a:endParaRPr lang="en-US">
              <a:ea typeface="Calibri"/>
              <a:cs typeface="Calibri"/>
            </a:endParaRPr>
          </a:p>
          <a:p>
            <a:r>
              <a:rPr lang="en-US">
                <a:ea typeface="Calibri"/>
                <a:cs typeface="Calibri"/>
              </a:rPr>
              <a:t>Recommendations for future improvement from GA report include</a:t>
            </a:r>
          </a:p>
          <a:p>
            <a:pPr marL="228600" indent="-228600">
              <a:buAutoNum type="arabicPeriod"/>
            </a:pPr>
            <a:r>
              <a:rPr lang="en-US">
                <a:ea typeface="Calibri"/>
                <a:cs typeface="Calibri"/>
              </a:rPr>
              <a:t>Professional development- sustained, research based, targeted PD to support varied education stakeholders.</a:t>
            </a:r>
          </a:p>
          <a:p>
            <a:pPr marL="228600" indent="-228600">
              <a:buAutoNum type="arabicPeriod"/>
            </a:pPr>
            <a:r>
              <a:rPr lang="en-US">
                <a:ea typeface="Calibri"/>
                <a:cs typeface="Calibri"/>
              </a:rPr>
              <a:t>Promote advanced coursework in mathematics</a:t>
            </a:r>
          </a:p>
          <a:p>
            <a:pPr marL="228600" indent="-228600">
              <a:buAutoNum type="arabicPeriod"/>
            </a:pPr>
            <a:r>
              <a:rPr lang="en-US">
                <a:ea typeface="Calibri"/>
                <a:cs typeface="Calibri"/>
              </a:rPr>
              <a:t>Targeted regional support- provide comprehensive targeted support to divisions, particularly those identified as high need</a:t>
            </a:r>
          </a:p>
          <a:p>
            <a:pPr marL="228600" indent="-228600">
              <a:buAutoNum type="arabicPeriod"/>
            </a:pPr>
            <a:r>
              <a:rPr lang="en-US">
                <a:ea typeface="Calibri"/>
                <a:cs typeface="Calibri"/>
              </a:rPr>
              <a:t>Support for the adoption and implementation of HQIM</a:t>
            </a:r>
          </a:p>
          <a:p>
            <a:pPr marL="228600" indent="-228600">
              <a:buAutoNum type="arabicPeriod"/>
            </a:pPr>
            <a:r>
              <a:rPr lang="en-US">
                <a:ea typeface="Calibri"/>
                <a:cs typeface="Calibri"/>
              </a:rPr>
              <a:t>Promote innovative practices to support the development of competency-based learning</a:t>
            </a:r>
          </a:p>
          <a:p>
            <a:pPr marL="228600" indent="-228600">
              <a:buAutoNum type="arabicPeriod"/>
            </a:pPr>
            <a:r>
              <a:rPr lang="en-US">
                <a:ea typeface="Calibri"/>
                <a:cs typeface="Calibri"/>
              </a:rPr>
              <a:t>Collaborate with Educator Preparation Programs to share best practices, resources, and initiatives that will inform EPP programs and support developing teachers. The Department to work with school divisions to develop or inform mentorship programs that support new teachers in mathematics.</a:t>
            </a:r>
          </a:p>
        </p:txBody>
      </p:sp>
      <p:sp>
        <p:nvSpPr>
          <p:cNvPr id="4" name="Slide Number Placeholder 3"/>
          <p:cNvSpPr>
            <a:spLocks noGrp="1"/>
          </p:cNvSpPr>
          <p:nvPr>
            <p:ph type="sldNum" sz="quarter" idx="5"/>
          </p:nvPr>
        </p:nvSpPr>
        <p:spPr/>
        <p:txBody>
          <a:bodyPr/>
          <a:lstStyle/>
          <a:p>
            <a:fld id="{40DDDA28-A9E5-470C-8A90-D17729306CEC}" type="slidenum">
              <a:rPr lang="en-US" smtClean="0"/>
              <a:t>5</a:t>
            </a:fld>
            <a:endParaRPr lang="en-US"/>
          </a:p>
        </p:txBody>
      </p:sp>
    </p:spTree>
    <p:extLst>
      <p:ext uri="{BB962C8B-B14F-4D97-AF65-F5344CB8AC3E}">
        <p14:creationId xmlns:p14="http://schemas.microsoft.com/office/powerpoint/2010/main" val="403940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2025 Change in Math Proficiency Compared to Pre-Pandemic Sample by Education Data Center  </a:t>
            </a:r>
            <a:endParaRPr lang="en-US">
              <a:solidFill>
                <a:srgbClr val="444444"/>
              </a:solidFill>
            </a:endParaRPr>
          </a:p>
          <a:p>
            <a:endParaRPr lang="en-US">
              <a:solidFill>
                <a:srgbClr val="444444"/>
              </a:solidFill>
            </a:endParaRPr>
          </a:p>
          <a:p>
            <a:r>
              <a:rPr lang="en-US"/>
              <a:t>This demonstrates that Virginia’s math proficiency rate among students in grades 3-8 dropped 32.1 percentage points between spring 2019 and 2021 [red dot]. Between 2019 and 2025, the proficiency rate dropped 12.5 percentage point [blue dot]. While Virginia had one of the largest overall losses since 2019, pace of recovery from 2021 to 2025 is among the fastest in the country at +19.6 points regained. This is a roughly 61% rebound from the pandemic-era low and Virginia is recovering faster than nearly every other state shown. While there is more to do, Virginia students are making meaningful progress. </a:t>
            </a:r>
          </a:p>
        </p:txBody>
      </p:sp>
      <p:sp>
        <p:nvSpPr>
          <p:cNvPr id="4" name="Slide Number Placeholder 3"/>
          <p:cNvSpPr>
            <a:spLocks noGrp="1"/>
          </p:cNvSpPr>
          <p:nvPr>
            <p:ph type="sldNum" sz="quarter" idx="5"/>
          </p:nvPr>
        </p:nvSpPr>
        <p:spPr/>
        <p:txBody>
          <a:bodyPr/>
          <a:lstStyle/>
          <a:p>
            <a:fld id="{40DDDA28-A9E5-470C-8A90-D17729306CEC}" type="slidenum">
              <a:rPr lang="en-US" smtClean="0"/>
              <a:t>6</a:t>
            </a:fld>
            <a:endParaRPr lang="en-US"/>
          </a:p>
        </p:txBody>
      </p:sp>
    </p:spTree>
    <p:extLst>
      <p:ext uri="{BB962C8B-B14F-4D97-AF65-F5344CB8AC3E}">
        <p14:creationId xmlns:p14="http://schemas.microsoft.com/office/powerpoint/2010/main" val="3499231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Best practices for the selection of HQIM</a:t>
            </a:r>
          </a:p>
          <a:p>
            <a:pPr lvl="1"/>
            <a:r>
              <a:rPr lang="en-US" sz="1600"/>
              <a:t>Engage committees in a rigorous local HQIM vetting process.</a:t>
            </a:r>
          </a:p>
          <a:p>
            <a:pPr lvl="1"/>
            <a:r>
              <a:rPr lang="en-US" sz="1600"/>
              <a:t>Review HQIM and determine gaps with accessibility.</a:t>
            </a:r>
          </a:p>
          <a:p>
            <a:pPr lvl="1"/>
            <a:r>
              <a:rPr lang="en-US" sz="1600"/>
              <a:t>Conduct practical and technical review.</a:t>
            </a:r>
          </a:p>
          <a:p>
            <a:pPr lvl="1"/>
            <a:endParaRPr lang="en-US" sz="1600"/>
          </a:p>
          <a:p>
            <a:r>
              <a:rPr lang="en-US" sz="2000"/>
              <a:t>Best practices for the local implementation of HQIM</a:t>
            </a:r>
          </a:p>
          <a:p>
            <a:pPr lvl="1"/>
            <a:r>
              <a:rPr lang="en-US" sz="1600"/>
              <a:t>Develop and implement a strategic plan for HQIM rollout.</a:t>
            </a:r>
          </a:p>
          <a:p>
            <a:pPr lvl="1"/>
            <a:r>
              <a:rPr lang="en-US" sz="1600"/>
              <a:t>Provide targeted and sustained professional learning.</a:t>
            </a:r>
          </a:p>
          <a:p>
            <a:endParaRPr lang="en-US"/>
          </a:p>
          <a:p>
            <a:r>
              <a:rPr lang="en-US"/>
              <a:t>Support structures for HQIM selection and implementation include</a:t>
            </a:r>
          </a:p>
          <a:p>
            <a:pPr marL="171450" indent="-171450">
              <a:buFont typeface="Arial" panose="020B0604020202020204" pitchFamily="34" charset="0"/>
              <a:buChar char="•"/>
            </a:pPr>
            <a:r>
              <a:rPr lang="en-US"/>
              <a:t>Review Committee Correlation Reports (focus on alignment to standards)</a:t>
            </a:r>
          </a:p>
          <a:p>
            <a:pPr marL="171450" indent="-171450">
              <a:buFont typeface="Arial" panose="020B0604020202020204" pitchFamily="34" charset="0"/>
              <a:buChar char="•"/>
            </a:pPr>
            <a:r>
              <a:rPr lang="en-US"/>
              <a:t>Coming Soon: Correlation at a Glance documents per publisher</a:t>
            </a:r>
          </a:p>
          <a:p>
            <a:pPr marL="171450" indent="-171450">
              <a:buFont typeface="Arial" panose="020B0604020202020204" pitchFamily="34" charset="0"/>
              <a:buChar char="•"/>
            </a:pPr>
            <a:r>
              <a:rPr lang="en-US"/>
              <a:t>Mathematics Playbook: Instructional Structures and Support</a:t>
            </a:r>
          </a:p>
          <a:p>
            <a:pPr marL="171450" indent="-171450">
              <a:buFont typeface="Arial" panose="020B0604020202020204" pitchFamily="34" charset="0"/>
              <a:buChar char="•"/>
            </a:pPr>
            <a:r>
              <a:rPr lang="en-US"/>
              <a:t>Virginia Mathematics Textbook and Instructional Materials Implementation Tool</a:t>
            </a:r>
          </a:p>
          <a:p>
            <a:pPr marL="171450" indent="-171450">
              <a:buFont typeface="Arial" panose="020B0604020202020204" pitchFamily="34" charset="0"/>
              <a:buChar char="•"/>
            </a:pPr>
            <a:r>
              <a:rPr lang="en-US"/>
              <a:t>Mathematics Instructional Guides</a:t>
            </a:r>
          </a:p>
          <a:p>
            <a:pPr marL="171450" indent="-171450">
              <a:buFont typeface="Arial" panose="020B0604020202020204" pitchFamily="34" charset="0"/>
              <a:buChar char="•"/>
            </a:pPr>
            <a:r>
              <a:rPr lang="en-US"/>
              <a:t>Concepts and Connections Articulation Guide</a:t>
            </a:r>
          </a:p>
        </p:txBody>
      </p:sp>
      <p:sp>
        <p:nvSpPr>
          <p:cNvPr id="4" name="Slide Number Placeholder 3"/>
          <p:cNvSpPr>
            <a:spLocks noGrp="1"/>
          </p:cNvSpPr>
          <p:nvPr>
            <p:ph type="sldNum" sz="quarter" idx="5"/>
          </p:nvPr>
        </p:nvSpPr>
        <p:spPr/>
        <p:txBody>
          <a:bodyPr/>
          <a:lstStyle/>
          <a:p>
            <a:fld id="{40DDDA28-A9E5-470C-8A90-D17729306CEC}" type="slidenum">
              <a:rPr lang="en-US" smtClean="0"/>
              <a:t>7</a:t>
            </a:fld>
            <a:endParaRPr lang="en-US"/>
          </a:p>
        </p:txBody>
      </p:sp>
    </p:spTree>
    <p:extLst>
      <p:ext uri="{BB962C8B-B14F-4D97-AF65-F5344CB8AC3E}">
        <p14:creationId xmlns:p14="http://schemas.microsoft.com/office/powerpoint/2010/main" val="1079909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hasCustomPrompt="1"/>
          </p:nvPr>
        </p:nvSpPr>
        <p:spPr>
          <a:xfrm>
            <a:off x="838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hasCustomPrompt="1"/>
          </p:nvPr>
        </p:nvSpPr>
        <p:spPr>
          <a:xfrm>
            <a:off x="6172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839788" y="2505075"/>
            <a:ext cx="5157787" cy="3684588"/>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505075"/>
            <a:ext cx="5183188" cy="368458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Text Placeholder 2"/>
          <p:cNvSpPr>
            <a:spLocks noGrp="1"/>
          </p:cNvSpPr>
          <p:nvPr>
            <p:ph type="body" idx="1" hasCustomPrompt="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80D8FE-4F26-421C-BC9E-A31C57605D1F}" type="datetime1">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0"/>
            <a:ext cx="3932237" cy="381158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lIns="0" t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none" baseline="0"/>
            </a:lvl1pPr>
          </a:lstStyle>
          <a:p>
            <a:r>
              <a:rPr lang="en-US"/>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hasCustomPrompt="1"/>
          </p:nvPr>
        </p:nvSpPr>
        <p:spPr>
          <a:xfrm>
            <a:off x="838200" y="1458930"/>
            <a:ext cx="10515600" cy="4718033"/>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a:t>Click to edit Master title style</a:t>
            </a:r>
          </a:p>
        </p:txBody>
      </p:sp>
      <p:sp>
        <p:nvSpPr>
          <p:cNvPr id="3" name="Content Placeholder 2"/>
          <p:cNvSpPr>
            <a:spLocks noGrp="1"/>
          </p:cNvSpPr>
          <p:nvPr>
            <p:ph idx="1" hasCustomPrompt="1"/>
          </p:nvPr>
        </p:nvSpPr>
        <p:spPr>
          <a:xfrm>
            <a:off x="838200" y="1458930"/>
            <a:ext cx="10515600" cy="4718033"/>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9" name="TextBox 8">
            <a:extLst>
              <a:ext uri="{FF2B5EF4-FFF2-40B4-BE49-F238E27FC236}">
                <a16:creationId xmlns:a16="http://schemas.microsoft.com/office/drawing/2014/main" id="{8587F1FA-737B-65FE-05CD-2AE4C74C3DDD}"/>
              </a:ext>
            </a:extLst>
          </p:cNvPr>
          <p:cNvSpPr txBox="1"/>
          <p:nvPr userDrawn="1"/>
        </p:nvSpPr>
        <p:spPr>
          <a:xfrm>
            <a:off x="3786809" y="6352143"/>
            <a:ext cx="6102626" cy="369332"/>
          </a:xfrm>
          <a:prstGeom prst="rect">
            <a:avLst/>
          </a:prstGeom>
          <a:noFill/>
        </p:spPr>
        <p:txBody>
          <a:bodyPr wrap="square">
            <a:spAutoFit/>
          </a:bodyPr>
          <a:lstStyle/>
          <a:p>
            <a:r>
              <a:rPr lang="en-US"/>
              <a:t>Virginia Department of Education, 2025</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TextBox 7">
            <a:extLst>
              <a:ext uri="{FF2B5EF4-FFF2-40B4-BE49-F238E27FC236}">
                <a16:creationId xmlns:a16="http://schemas.microsoft.com/office/drawing/2014/main" id="{9F0799C2-78E1-F116-6D62-9F494BBBE01D}"/>
              </a:ext>
            </a:extLst>
          </p:cNvPr>
          <p:cNvSpPr txBox="1"/>
          <p:nvPr userDrawn="1"/>
        </p:nvSpPr>
        <p:spPr>
          <a:xfrm>
            <a:off x="4122254" y="6352143"/>
            <a:ext cx="6097656" cy="369332"/>
          </a:xfrm>
          <a:prstGeom prst="rect">
            <a:avLst/>
          </a:prstGeom>
          <a:noFill/>
        </p:spPr>
        <p:txBody>
          <a:bodyPr wrap="square">
            <a:spAutoFit/>
          </a:bodyPr>
          <a:lstStyle/>
          <a:p>
            <a:r>
              <a:rPr lang="en-US"/>
              <a:t>Virginia Department of Education, 2025</a:t>
            </a:r>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a:t>Click to edit Master title style</a:t>
            </a:r>
          </a:p>
        </p:txBody>
      </p:sp>
      <p:sp>
        <p:nvSpPr>
          <p:cNvPr id="3" name="Content Placeholder 2"/>
          <p:cNvSpPr>
            <a:spLocks noGrp="1"/>
          </p:cNvSpPr>
          <p:nvPr>
            <p:ph sz="half" idx="1" hasCustomPrompt="1"/>
          </p:nvPr>
        </p:nvSpPr>
        <p:spPr>
          <a:xfrm>
            <a:off x="838200" y="1548622"/>
            <a:ext cx="5181600" cy="4628341"/>
          </a:xfrm>
        </p:spPr>
        <p:txBody>
          <a:bodyPr lIns="0" tIns="0" rIns="0" bIns="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548622"/>
            <a:ext cx="5181600" cy="462834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C96A5-1280-4BBD-93AB-AD67D678B93B}" type="datetime1">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11/20/2025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doe.virginia.gov/home/showpublisheddocument/52591/638884565887170000"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edstrategy.org/wp-content/uploads/2025/07/Charting-the-Course_071025_FINAL.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udget.lis.virginia.gov/item/2025/1/HB1600/Chapter/1/117"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6286877" cy="2387600"/>
          </a:xfrm>
        </p:spPr>
        <p:txBody>
          <a:bodyPr>
            <a:normAutofit/>
          </a:bodyPr>
          <a:lstStyle/>
          <a:p>
            <a:r>
              <a:rPr lang="en-US"/>
              <a:t>Mathematics Advisory Task Force</a:t>
            </a:r>
          </a:p>
        </p:txBody>
      </p:sp>
      <p:sp>
        <p:nvSpPr>
          <p:cNvPr id="3" name="Subtitle 2"/>
          <p:cNvSpPr>
            <a:spLocks noGrp="1"/>
          </p:cNvSpPr>
          <p:nvPr>
            <p:ph type="subTitle" idx="1"/>
          </p:nvPr>
        </p:nvSpPr>
        <p:spPr/>
        <p:txBody>
          <a:bodyPr vert="horz" lIns="91440" tIns="45720" rIns="91440" bIns="45720" rtlCol="0" anchor="t">
            <a:normAutofit/>
          </a:bodyPr>
          <a:lstStyle/>
          <a:p>
            <a:r>
              <a:rPr lang="en-US"/>
              <a:t>November 19, 2025</a:t>
            </a:r>
          </a:p>
        </p:txBody>
      </p:sp>
      <p:sp>
        <p:nvSpPr>
          <p:cNvPr id="4" name="Slide Number Placeholder 3"/>
          <p:cNvSpPr>
            <a:spLocks noGrp="1"/>
          </p:cNvSpPr>
          <p:nvPr>
            <p:ph type="sldNum" sz="quarter" idx="12"/>
          </p:nvPr>
        </p:nvSpPr>
        <p:spPr/>
        <p:txBody>
          <a:bodyPr/>
          <a:lstStyle/>
          <a:p>
            <a:fld id="{B2102BAA-C61A-4A39-BDF1-4340D572B82C}" type="slidenum">
              <a:rPr lang="en-US" smtClean="0"/>
              <a:t>1</a:t>
            </a:fld>
            <a:endParaRPr lang="en-US"/>
          </a:p>
        </p:txBody>
      </p:sp>
    </p:spTree>
    <p:extLst>
      <p:ext uri="{BB962C8B-B14F-4D97-AF65-F5344CB8AC3E}">
        <p14:creationId xmlns:p14="http://schemas.microsoft.com/office/powerpoint/2010/main" val="63149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0E2C-05EC-7CBC-AE42-641577168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6DFDF-174A-B797-826E-F3420C13C3BB}"/>
              </a:ext>
            </a:extLst>
          </p:cNvPr>
          <p:cNvSpPr>
            <a:spLocks noGrp="1"/>
          </p:cNvSpPr>
          <p:nvPr>
            <p:ph type="title"/>
          </p:nvPr>
        </p:nvSpPr>
        <p:spPr>
          <a:xfrm>
            <a:off x="-159774" y="178915"/>
            <a:ext cx="12192000" cy="1323975"/>
          </a:xfrm>
        </p:spPr>
        <p:txBody>
          <a:bodyPr>
            <a:normAutofit fontScale="90000"/>
          </a:bodyPr>
          <a:lstStyle/>
          <a:p>
            <a:r>
              <a:rPr lang="en-US"/>
              <a:t>Opportunity to Inform Virginia's Consolidated State Plan Revisions</a:t>
            </a:r>
          </a:p>
        </p:txBody>
      </p:sp>
      <p:sp>
        <p:nvSpPr>
          <p:cNvPr id="3" name="Content Placeholder 2">
            <a:extLst>
              <a:ext uri="{FF2B5EF4-FFF2-40B4-BE49-F238E27FC236}">
                <a16:creationId xmlns:a16="http://schemas.microsoft.com/office/drawing/2014/main" id="{52A19FB1-B25F-C324-54D2-ADA5CED04509}"/>
              </a:ext>
            </a:extLst>
          </p:cNvPr>
          <p:cNvSpPr>
            <a:spLocks noGrp="1"/>
          </p:cNvSpPr>
          <p:nvPr>
            <p:ph idx="1"/>
          </p:nvPr>
        </p:nvSpPr>
        <p:spPr>
          <a:xfrm>
            <a:off x="718223" y="2249265"/>
            <a:ext cx="6818027" cy="3064684"/>
          </a:xfrm>
        </p:spPr>
        <p:txBody>
          <a:bodyPr vert="horz" lIns="0" tIns="0" rIns="0" bIns="0" rtlCol="0" anchor="t">
            <a:noAutofit/>
          </a:bodyPr>
          <a:lstStyle/>
          <a:p>
            <a:pPr marL="0" indent="0">
              <a:buNone/>
            </a:pPr>
            <a:r>
              <a:rPr lang="en-US" sz="3600"/>
              <a:t>As the task force considers key actions and recommendations to chart the course of mathematics, identify if recommendations should be incorporated into Virginia's Consolidated State Plan.</a:t>
            </a:r>
          </a:p>
          <a:p>
            <a:pPr marL="0" indent="0">
              <a:buNone/>
            </a:pPr>
            <a:endParaRPr lang="en-US" sz="3200"/>
          </a:p>
          <a:p>
            <a:pPr marL="0" indent="0">
              <a:buNone/>
            </a:pPr>
            <a:endParaRPr lang="en-US" sz="3200"/>
          </a:p>
          <a:p>
            <a:endParaRPr lang="en-US"/>
          </a:p>
        </p:txBody>
      </p:sp>
      <p:sp>
        <p:nvSpPr>
          <p:cNvPr id="4" name="Slide Number Placeholder 3">
            <a:extLst>
              <a:ext uri="{FF2B5EF4-FFF2-40B4-BE49-F238E27FC236}">
                <a16:creationId xmlns:a16="http://schemas.microsoft.com/office/drawing/2014/main" id="{4C706019-85C5-1E90-8A38-FEB3D8FD7B0E}"/>
              </a:ext>
            </a:extLst>
          </p:cNvPr>
          <p:cNvSpPr>
            <a:spLocks noGrp="1"/>
          </p:cNvSpPr>
          <p:nvPr>
            <p:ph type="sldNum" sz="quarter" idx="12"/>
          </p:nvPr>
        </p:nvSpPr>
        <p:spPr/>
        <p:txBody>
          <a:bodyPr/>
          <a:lstStyle/>
          <a:p>
            <a:fld id="{B2102BAA-C61A-4A39-BDF1-4340D572B82C}" type="slidenum">
              <a:rPr lang="en-US" smtClean="0"/>
              <a:t>10</a:t>
            </a:fld>
            <a:endParaRPr lang="en-US"/>
          </a:p>
        </p:txBody>
      </p:sp>
      <p:pic>
        <p:nvPicPr>
          <p:cNvPr id="5" name="Picture 4">
            <a:extLst>
              <a:ext uri="{FF2B5EF4-FFF2-40B4-BE49-F238E27FC236}">
                <a16:creationId xmlns:a16="http://schemas.microsoft.com/office/drawing/2014/main" id="{EF4F9769-D795-43D2-1602-3F6153A955F4}"/>
              </a:ext>
            </a:extLst>
          </p:cNvPr>
          <p:cNvPicPr>
            <a:picLocks noChangeAspect="1"/>
          </p:cNvPicPr>
          <p:nvPr/>
        </p:nvPicPr>
        <p:blipFill>
          <a:blip r:embed="rId2"/>
          <a:stretch>
            <a:fillRect/>
          </a:stretch>
        </p:blipFill>
        <p:spPr>
          <a:xfrm>
            <a:off x="8020077" y="986852"/>
            <a:ext cx="3716882" cy="4709025"/>
          </a:xfrm>
          <a:prstGeom prst="rect">
            <a:avLst/>
          </a:prstGeom>
          <a:ln>
            <a:solidFill>
              <a:schemeClr val="tx1"/>
            </a:solidFill>
          </a:ln>
        </p:spPr>
      </p:pic>
      <p:sp>
        <p:nvSpPr>
          <p:cNvPr id="6" name="TextBox 5">
            <a:extLst>
              <a:ext uri="{FF2B5EF4-FFF2-40B4-BE49-F238E27FC236}">
                <a16:creationId xmlns:a16="http://schemas.microsoft.com/office/drawing/2014/main" id="{DAF57EE2-EC82-10ED-2764-32B6278D64DB}"/>
              </a:ext>
            </a:extLst>
          </p:cNvPr>
          <p:cNvSpPr txBox="1"/>
          <p:nvPr/>
        </p:nvSpPr>
        <p:spPr>
          <a:xfrm>
            <a:off x="7866735" y="5685595"/>
            <a:ext cx="41570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https://www.doe.virginia.gov/home/showpublisheddocument/52591/638884565887170000</a:t>
            </a:r>
            <a:endParaRPr lang="en-US"/>
          </a:p>
        </p:txBody>
      </p:sp>
    </p:spTree>
    <p:extLst>
      <p:ext uri="{BB962C8B-B14F-4D97-AF65-F5344CB8AC3E}">
        <p14:creationId xmlns:p14="http://schemas.microsoft.com/office/powerpoint/2010/main" val="362281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AF62A4-2FDA-5EF9-A296-DD8D9D990068}"/>
              </a:ext>
            </a:extLst>
          </p:cNvPr>
          <p:cNvSpPr>
            <a:spLocks noGrp="1"/>
          </p:cNvSpPr>
          <p:nvPr>
            <p:ph type="ctrTitle"/>
          </p:nvPr>
        </p:nvSpPr>
        <p:spPr>
          <a:xfrm>
            <a:off x="5354955" y="552182"/>
            <a:ext cx="5998840" cy="3343135"/>
          </a:xfrm>
          <a:noFill/>
        </p:spPr>
        <p:txBody>
          <a:bodyPr>
            <a:normAutofit fontScale="90000"/>
          </a:bodyPr>
          <a:lstStyle/>
          <a:p>
            <a:pPr algn="l"/>
            <a:r>
              <a:rPr lang="en-US" sz="5200"/>
              <a:t>Charting the Course:</a:t>
            </a:r>
            <a:r>
              <a:rPr lang="en-US" sz="5200">
                <a:ea typeface="+mj-lt"/>
                <a:cs typeface="+mj-lt"/>
              </a:rPr>
              <a:t> The State of Mathematics Pathways for Student Success</a:t>
            </a:r>
            <a:r>
              <a:rPr lang="en-US" sz="5200"/>
              <a:t> </a:t>
            </a:r>
          </a:p>
        </p:txBody>
      </p:sp>
      <p:sp>
        <p:nvSpPr>
          <p:cNvPr id="3" name="Subtitle 2">
            <a:extLst>
              <a:ext uri="{FF2B5EF4-FFF2-40B4-BE49-F238E27FC236}">
                <a16:creationId xmlns:a16="http://schemas.microsoft.com/office/drawing/2014/main" id="{553C547D-6C3E-16A3-262C-55BF81BA3AEE}"/>
              </a:ext>
            </a:extLst>
          </p:cNvPr>
          <p:cNvSpPr>
            <a:spLocks noGrp="1"/>
          </p:cNvSpPr>
          <p:nvPr>
            <p:ph type="subTitle" idx="1"/>
          </p:nvPr>
        </p:nvSpPr>
        <p:spPr>
          <a:xfrm>
            <a:off x="5354955" y="4067032"/>
            <a:ext cx="5998840" cy="2067068"/>
          </a:xfrm>
          <a:noFill/>
        </p:spPr>
        <p:txBody>
          <a:bodyPr vert="horz" lIns="91440" tIns="45720" rIns="91440" bIns="45720" rtlCol="0" anchor="t">
            <a:normAutofit fontScale="92500"/>
          </a:bodyPr>
          <a:lstStyle/>
          <a:p>
            <a:pPr algn="l"/>
            <a:r>
              <a:rPr lang="en-US" b="1"/>
              <a:t>Alissa Peltzman, Independent Consultant</a:t>
            </a:r>
          </a:p>
          <a:p>
            <a:pPr algn="l"/>
            <a:r>
              <a:rPr lang="en-US"/>
              <a:t>Chief Council of State School Officers (CCSSO) Instructional Materials Professional Development (IMPD) Network Coach</a:t>
            </a:r>
          </a:p>
          <a:p>
            <a:pPr algn="l"/>
            <a:r>
              <a:rPr lang="en-US"/>
              <a:t>Education Strategy Group (ESG)</a:t>
            </a:r>
          </a:p>
          <a:p>
            <a:pPr algn="l"/>
            <a:endParaRPr lang="en-US"/>
          </a:p>
        </p:txBody>
      </p:sp>
      <p:pic>
        <p:nvPicPr>
          <p:cNvPr id="5" name="Picture 4">
            <a:extLst>
              <a:ext uri="{FF2B5EF4-FFF2-40B4-BE49-F238E27FC236}">
                <a16:creationId xmlns:a16="http://schemas.microsoft.com/office/drawing/2014/main" id="{596AB0BB-EC00-DC7E-4D48-638E1061BD01}"/>
              </a:ext>
            </a:extLst>
          </p:cNvPr>
          <p:cNvPicPr>
            <a:picLocks noChangeAspect="1"/>
          </p:cNvPicPr>
          <p:nvPr/>
        </p:nvPicPr>
        <p:blipFill>
          <a:blip r:embed="rId2"/>
          <a:srcRect l="4184" r="4809"/>
          <a:stretch>
            <a:fillRect/>
          </a:stretch>
        </p:blipFill>
        <p:spPr>
          <a:xfrm>
            <a:off x="20" y="10"/>
            <a:ext cx="4992985" cy="6857990"/>
          </a:xfrm>
          <a:prstGeom prst="rect">
            <a:avLst/>
          </a:prstGeom>
        </p:spPr>
      </p:pic>
      <p:sp>
        <p:nvSpPr>
          <p:cNvPr id="4" name="Slide Number Placeholder 3">
            <a:extLst>
              <a:ext uri="{FF2B5EF4-FFF2-40B4-BE49-F238E27FC236}">
                <a16:creationId xmlns:a16="http://schemas.microsoft.com/office/drawing/2014/main" id="{C42A83F6-42B4-2DE4-0568-2AB6DA5F0574}"/>
              </a:ext>
            </a:extLst>
          </p:cNvPr>
          <p:cNvSpPr>
            <a:spLocks noGrp="1"/>
          </p:cNvSpPr>
          <p:nvPr>
            <p:ph type="sldNum" sz="quarter" idx="12"/>
          </p:nvPr>
        </p:nvSpPr>
        <p:spPr>
          <a:xfrm>
            <a:off x="10193124" y="6356350"/>
            <a:ext cx="1160675" cy="365125"/>
          </a:xfrm>
        </p:spPr>
        <p:txBody>
          <a:bodyPr>
            <a:normAutofit/>
          </a:bodyPr>
          <a:lstStyle/>
          <a:p>
            <a:pPr>
              <a:spcAft>
                <a:spcPts val="600"/>
              </a:spcAft>
            </a:pPr>
            <a:fld id="{B2102BAA-C61A-4A39-BDF1-4340D572B82C}" type="slidenum">
              <a:rPr lang="en-US" smtClean="0"/>
              <a:pPr>
                <a:spcAft>
                  <a:spcPts val="600"/>
                </a:spcAft>
              </a:pPr>
              <a:t>11</a:t>
            </a:fld>
            <a:endParaRPr lang="en-US"/>
          </a:p>
        </p:txBody>
      </p:sp>
    </p:spTree>
    <p:extLst>
      <p:ext uri="{BB962C8B-B14F-4D97-AF65-F5344CB8AC3E}">
        <p14:creationId xmlns:p14="http://schemas.microsoft.com/office/powerpoint/2010/main" val="41914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8E09-B395-394C-21E4-87D360CA4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EB434-7025-9E7C-C983-AACC6497C26A}"/>
              </a:ext>
            </a:extLst>
          </p:cNvPr>
          <p:cNvSpPr>
            <a:spLocks noGrp="1"/>
          </p:cNvSpPr>
          <p:nvPr>
            <p:ph type="title"/>
          </p:nvPr>
        </p:nvSpPr>
        <p:spPr/>
        <p:txBody>
          <a:bodyPr>
            <a:normAutofit fontScale="90000"/>
          </a:bodyPr>
          <a:lstStyle/>
          <a:p>
            <a:r>
              <a:rPr lang="en-US"/>
              <a:t>Charting the Course for Mathematics in Virginia</a:t>
            </a:r>
          </a:p>
        </p:txBody>
      </p:sp>
      <p:sp>
        <p:nvSpPr>
          <p:cNvPr id="3" name="Content Placeholder 2">
            <a:extLst>
              <a:ext uri="{FF2B5EF4-FFF2-40B4-BE49-F238E27FC236}">
                <a16:creationId xmlns:a16="http://schemas.microsoft.com/office/drawing/2014/main" id="{2D043C54-9CD2-8A34-5C8B-FA45CAA80520}"/>
              </a:ext>
            </a:extLst>
          </p:cNvPr>
          <p:cNvSpPr>
            <a:spLocks noGrp="1"/>
          </p:cNvSpPr>
          <p:nvPr>
            <p:ph idx="1"/>
          </p:nvPr>
        </p:nvSpPr>
        <p:spPr>
          <a:xfrm>
            <a:off x="656771" y="1720781"/>
            <a:ext cx="10515600" cy="4318296"/>
          </a:xfrm>
        </p:spPr>
        <p:txBody>
          <a:bodyPr vert="horz" lIns="0" tIns="0" rIns="0" bIns="0" rtlCol="0" anchor="t">
            <a:noAutofit/>
          </a:bodyPr>
          <a:lstStyle/>
          <a:p>
            <a:r>
              <a:rPr lang="en-US" sz="3200"/>
              <a:t>Which key takeaways from the presentation are most relevant to inform state-level recommendations?</a:t>
            </a:r>
            <a:endParaRPr lang="en-US"/>
          </a:p>
          <a:p>
            <a:r>
              <a:rPr lang="en-US" sz="3200"/>
              <a:t>How can these insights be applied to strengthen the direction of mathematics and guide updates in Virginia's Consolidated State Plan?</a:t>
            </a:r>
          </a:p>
          <a:p>
            <a:r>
              <a:rPr lang="en-US" sz="3200"/>
              <a:t>What feedback does this task force have on submitted mathematics recommendations and should it be included as an update in Virginia's Consolidated State Plan?</a:t>
            </a:r>
          </a:p>
          <a:p>
            <a:endParaRPr lang="en-US" sz="3200"/>
          </a:p>
          <a:p>
            <a:pPr marL="0" indent="0">
              <a:buNone/>
            </a:pPr>
            <a:endParaRPr lang="en-US" sz="3200"/>
          </a:p>
          <a:p>
            <a:endParaRPr lang="en-US"/>
          </a:p>
        </p:txBody>
      </p:sp>
      <p:sp>
        <p:nvSpPr>
          <p:cNvPr id="4" name="Slide Number Placeholder 3">
            <a:extLst>
              <a:ext uri="{FF2B5EF4-FFF2-40B4-BE49-F238E27FC236}">
                <a16:creationId xmlns:a16="http://schemas.microsoft.com/office/drawing/2014/main" id="{2C819BFC-E2DC-AAD6-811F-E7B0EEA6E658}"/>
              </a:ext>
            </a:extLst>
          </p:cNvPr>
          <p:cNvSpPr>
            <a:spLocks noGrp="1"/>
          </p:cNvSpPr>
          <p:nvPr>
            <p:ph type="sldNum" sz="quarter" idx="12"/>
          </p:nvPr>
        </p:nvSpPr>
        <p:spPr/>
        <p:txBody>
          <a:bodyPr/>
          <a:lstStyle/>
          <a:p>
            <a:fld id="{B2102BAA-C61A-4A39-BDF1-4340D572B82C}" type="slidenum">
              <a:rPr lang="en-US" smtClean="0"/>
              <a:t>12</a:t>
            </a:fld>
            <a:endParaRPr lang="en-US"/>
          </a:p>
        </p:txBody>
      </p:sp>
    </p:spTree>
    <p:extLst>
      <p:ext uri="{BB962C8B-B14F-4D97-AF65-F5344CB8AC3E}">
        <p14:creationId xmlns:p14="http://schemas.microsoft.com/office/powerpoint/2010/main" val="346376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F366-2903-2FE6-E0AC-439F26435FC4}"/>
              </a:ext>
            </a:extLst>
          </p:cNvPr>
          <p:cNvSpPr>
            <a:spLocks noGrp="1"/>
          </p:cNvSpPr>
          <p:nvPr>
            <p:ph type="title"/>
          </p:nvPr>
        </p:nvSpPr>
        <p:spPr/>
        <p:txBody>
          <a:bodyPr>
            <a:normAutofit fontScale="90000"/>
          </a:bodyPr>
          <a:lstStyle/>
          <a:p>
            <a:r>
              <a:rPr lang="en-US"/>
              <a:t>Submitted Math Recommendation for Consideration by the Task Force</a:t>
            </a:r>
          </a:p>
        </p:txBody>
      </p:sp>
      <p:sp>
        <p:nvSpPr>
          <p:cNvPr id="3" name="Content Placeholder 2">
            <a:extLst>
              <a:ext uri="{FF2B5EF4-FFF2-40B4-BE49-F238E27FC236}">
                <a16:creationId xmlns:a16="http://schemas.microsoft.com/office/drawing/2014/main" id="{FE33A163-A5C5-9590-40AB-67B9684483EF}"/>
              </a:ext>
            </a:extLst>
          </p:cNvPr>
          <p:cNvSpPr>
            <a:spLocks noGrp="1"/>
          </p:cNvSpPr>
          <p:nvPr>
            <p:ph idx="1"/>
          </p:nvPr>
        </p:nvSpPr>
        <p:spPr>
          <a:xfrm>
            <a:off x="838200" y="1314552"/>
            <a:ext cx="10824152" cy="5116820"/>
          </a:xfrm>
          <a:solidFill>
            <a:schemeClr val="bg1"/>
          </a:solidFill>
        </p:spPr>
        <p:txBody>
          <a:bodyPr vert="horz" lIns="0" tIns="0" rIns="0" bIns="0" rtlCol="0" anchor="t">
            <a:noAutofit/>
          </a:bodyPr>
          <a:lstStyle/>
          <a:p>
            <a:r>
              <a:rPr lang="en-US" sz="2600"/>
              <a:t>"Ready Students" in the Virginia Consolidated State Plan are students with the potential to succeed in advanced high school mathematics in grade 8 as measured by performance on mathematics Standards of Learning (SOL) assessments.</a:t>
            </a:r>
          </a:p>
          <a:p>
            <a:r>
              <a:rPr lang="en-US" sz="2600"/>
              <a:t>The "Ready Student" count is used for various accountability calculations.</a:t>
            </a:r>
          </a:p>
          <a:p>
            <a:r>
              <a:rPr lang="en-US" sz="2600"/>
              <a:t>"Ready Students" include any student</a:t>
            </a:r>
            <a:r>
              <a:rPr lang="en-US" sz="2600" b="1"/>
              <a:t> enrolled in grades 6-8 who takes a high school end of course assessment</a:t>
            </a:r>
            <a:r>
              <a:rPr lang="en-US" sz="2600"/>
              <a:t> (Algebra I, Algebra II, etc.) and </a:t>
            </a:r>
            <a:r>
              <a:rPr lang="en-US" sz="2600" b="1"/>
              <a:t>any grade 8 student </a:t>
            </a:r>
            <a:r>
              <a:rPr lang="en-US" sz="2600"/>
              <a:t>not enrolled in a high school math course but </a:t>
            </a:r>
            <a:r>
              <a:rPr lang="en-US" sz="2600" b="1"/>
              <a:t>who scored </a:t>
            </a:r>
            <a:r>
              <a:rPr lang="en-US" sz="2600" b="1" u="sng"/>
              <a:t>advanced </a:t>
            </a:r>
            <a:r>
              <a:rPr lang="en-US" sz="2600" b="1"/>
              <a:t>on the Grade 7 Mathematics</a:t>
            </a:r>
            <a:r>
              <a:rPr lang="en-US" sz="2600"/>
              <a:t> SOL Assessment in the previous school year.</a:t>
            </a:r>
          </a:p>
          <a:p>
            <a:r>
              <a:rPr lang="en-US" sz="2600"/>
              <a:t>Question for discussion: Should the "Ready Student" count be expanded to include </a:t>
            </a:r>
            <a:r>
              <a:rPr lang="en-US" sz="2600" b="1"/>
              <a:t>any grade 8 student not enrolled in a high school math course</a:t>
            </a:r>
            <a:r>
              <a:rPr lang="en-US" sz="2600"/>
              <a:t> who </a:t>
            </a:r>
            <a:r>
              <a:rPr lang="en-US" sz="2600" b="1"/>
              <a:t>scored </a:t>
            </a:r>
            <a:r>
              <a:rPr lang="en-US" sz="2600" b="1" u="sng"/>
              <a:t>proficient </a:t>
            </a:r>
            <a:r>
              <a:rPr lang="en-US" sz="2600" b="1"/>
              <a:t>on the Grade 7 Mathematics SOL assessment</a:t>
            </a:r>
            <a:r>
              <a:rPr lang="en-US" sz="2600"/>
              <a:t>? </a:t>
            </a:r>
          </a:p>
        </p:txBody>
      </p:sp>
      <p:sp>
        <p:nvSpPr>
          <p:cNvPr id="4" name="Slide Number Placeholder 3">
            <a:extLst>
              <a:ext uri="{FF2B5EF4-FFF2-40B4-BE49-F238E27FC236}">
                <a16:creationId xmlns:a16="http://schemas.microsoft.com/office/drawing/2014/main" id="{BA12E7E4-E6BF-9CCD-0614-FC6C8F3CBA70}"/>
              </a:ext>
            </a:extLst>
          </p:cNvPr>
          <p:cNvSpPr>
            <a:spLocks noGrp="1"/>
          </p:cNvSpPr>
          <p:nvPr>
            <p:ph type="sldNum" sz="quarter" idx="12"/>
          </p:nvPr>
        </p:nvSpPr>
        <p:spPr/>
        <p:txBody>
          <a:bodyPr/>
          <a:lstStyle/>
          <a:p>
            <a:fld id="{B2102BAA-C61A-4A39-BDF1-4340D572B82C}" type="slidenum">
              <a:rPr lang="en-US" smtClean="0"/>
              <a:t>13</a:t>
            </a:fld>
            <a:endParaRPr lang="en-US"/>
          </a:p>
        </p:txBody>
      </p:sp>
    </p:spTree>
    <p:extLst>
      <p:ext uri="{BB962C8B-B14F-4D97-AF65-F5344CB8AC3E}">
        <p14:creationId xmlns:p14="http://schemas.microsoft.com/office/powerpoint/2010/main" val="162467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4ADE8-AAFF-2D5F-A63A-EBA28E2B65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A9C6B-D283-9FA6-ED69-72E2ABD5DEB8}"/>
              </a:ext>
            </a:extLst>
          </p:cNvPr>
          <p:cNvSpPr>
            <a:spLocks noGrp="1"/>
          </p:cNvSpPr>
          <p:nvPr>
            <p:ph type="title"/>
          </p:nvPr>
        </p:nvSpPr>
        <p:spPr/>
        <p:txBody>
          <a:bodyPr>
            <a:normAutofit/>
          </a:bodyPr>
          <a:lstStyle/>
          <a:p>
            <a:r>
              <a:rPr lang="en-US"/>
              <a:t>Breakout Room Discussion Questions</a:t>
            </a:r>
          </a:p>
        </p:txBody>
      </p:sp>
      <p:sp>
        <p:nvSpPr>
          <p:cNvPr id="3" name="Content Placeholder 2">
            <a:extLst>
              <a:ext uri="{FF2B5EF4-FFF2-40B4-BE49-F238E27FC236}">
                <a16:creationId xmlns:a16="http://schemas.microsoft.com/office/drawing/2014/main" id="{C9AE1026-D5B1-3AD7-886D-15381B14D353}"/>
              </a:ext>
            </a:extLst>
          </p:cNvPr>
          <p:cNvSpPr>
            <a:spLocks noGrp="1"/>
          </p:cNvSpPr>
          <p:nvPr>
            <p:ph idx="1"/>
          </p:nvPr>
        </p:nvSpPr>
        <p:spPr>
          <a:xfrm>
            <a:off x="838200" y="1458930"/>
            <a:ext cx="10503310" cy="5086742"/>
          </a:xfrm>
        </p:spPr>
        <p:txBody>
          <a:bodyPr vert="horz" lIns="0" tIns="0" rIns="0" bIns="0" rtlCol="0" anchor="t">
            <a:noAutofit/>
          </a:bodyPr>
          <a:lstStyle/>
          <a:p>
            <a:r>
              <a:rPr lang="en-US" sz="3200"/>
              <a:t>Which key takeaways from the presentation are most relevant to inform state-level recommendations?</a:t>
            </a:r>
            <a:endParaRPr lang="en-US" sz="3200">
              <a:solidFill>
                <a:srgbClr val="003C71"/>
              </a:solidFill>
            </a:endParaRPr>
          </a:p>
          <a:p>
            <a:r>
              <a:rPr lang="en-US" sz="3200"/>
              <a:t>How can insights from the Charting the Course presentation be applied to strengthen the direction of mathematics and guide updates in Virginia's Consolidated State Plan?</a:t>
            </a:r>
          </a:p>
          <a:p>
            <a:r>
              <a:rPr lang="en-US" sz="3200"/>
              <a:t> Should the "Ready Student" count be expanded to include any grade 8 student not enrolled in a high school math course who scored proficient on the grade 7 mathematics SOL assessment? </a:t>
            </a:r>
          </a:p>
        </p:txBody>
      </p:sp>
      <p:sp>
        <p:nvSpPr>
          <p:cNvPr id="4" name="Slide Number Placeholder 3">
            <a:extLst>
              <a:ext uri="{FF2B5EF4-FFF2-40B4-BE49-F238E27FC236}">
                <a16:creationId xmlns:a16="http://schemas.microsoft.com/office/drawing/2014/main" id="{F95F4CB2-FF11-73DD-4106-10E62AD7E580}"/>
              </a:ext>
            </a:extLst>
          </p:cNvPr>
          <p:cNvSpPr>
            <a:spLocks noGrp="1"/>
          </p:cNvSpPr>
          <p:nvPr>
            <p:ph type="sldNum" sz="quarter" idx="12"/>
          </p:nvPr>
        </p:nvSpPr>
        <p:spPr/>
        <p:txBody>
          <a:bodyPr/>
          <a:lstStyle/>
          <a:p>
            <a:fld id="{B2102BAA-C61A-4A39-BDF1-4340D572B82C}" type="slidenum">
              <a:rPr lang="en-US" smtClean="0"/>
              <a:t>14</a:t>
            </a:fld>
            <a:endParaRPr lang="en-US"/>
          </a:p>
        </p:txBody>
      </p:sp>
    </p:spTree>
    <p:extLst>
      <p:ext uri="{BB962C8B-B14F-4D97-AF65-F5344CB8AC3E}">
        <p14:creationId xmlns:p14="http://schemas.microsoft.com/office/powerpoint/2010/main" val="208631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B9489-343F-3D71-0DE5-30CCD3E61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DCCB9-E45E-6BC4-2CD7-2858EEDA2D1F}"/>
              </a:ext>
            </a:extLst>
          </p:cNvPr>
          <p:cNvSpPr>
            <a:spLocks noGrp="1"/>
          </p:cNvSpPr>
          <p:nvPr>
            <p:ph type="ctrTitle"/>
          </p:nvPr>
        </p:nvSpPr>
        <p:spPr/>
        <p:txBody>
          <a:bodyPr/>
          <a:lstStyle/>
          <a:p>
            <a:r>
              <a:rPr lang="en-US"/>
              <a:t>Breakout Room Discussions</a:t>
            </a:r>
          </a:p>
        </p:txBody>
      </p:sp>
      <p:sp>
        <p:nvSpPr>
          <p:cNvPr id="5" name="Subtitle 4">
            <a:extLst>
              <a:ext uri="{FF2B5EF4-FFF2-40B4-BE49-F238E27FC236}">
                <a16:creationId xmlns:a16="http://schemas.microsoft.com/office/drawing/2014/main" id="{9A95685B-906C-40DF-B490-043A8D9CF9B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A577EAF-B1CC-4F60-08B5-BB92DA035A27}"/>
              </a:ext>
            </a:extLst>
          </p:cNvPr>
          <p:cNvSpPr>
            <a:spLocks noGrp="1"/>
          </p:cNvSpPr>
          <p:nvPr>
            <p:ph type="sldNum" sz="quarter" idx="12"/>
          </p:nvPr>
        </p:nvSpPr>
        <p:spPr/>
        <p:txBody>
          <a:bodyPr/>
          <a:lstStyle/>
          <a:p>
            <a:fld id="{B2102BAA-C61A-4A39-BDF1-4340D572B82C}" type="slidenum">
              <a:rPr lang="en-US" smtClean="0"/>
              <a:t>15</a:t>
            </a:fld>
            <a:endParaRPr lang="en-US"/>
          </a:p>
        </p:txBody>
      </p:sp>
    </p:spTree>
    <p:extLst>
      <p:ext uri="{BB962C8B-B14F-4D97-AF65-F5344CB8AC3E}">
        <p14:creationId xmlns:p14="http://schemas.microsoft.com/office/powerpoint/2010/main" val="210501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F1CF4-9289-1699-3531-E62BEF595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A9B93-7248-F131-0720-238D31A302FD}"/>
              </a:ext>
            </a:extLst>
          </p:cNvPr>
          <p:cNvSpPr>
            <a:spLocks noGrp="1"/>
          </p:cNvSpPr>
          <p:nvPr>
            <p:ph type="title"/>
          </p:nvPr>
        </p:nvSpPr>
        <p:spPr/>
        <p:txBody>
          <a:bodyPr/>
          <a:lstStyle/>
          <a:p>
            <a:r>
              <a:rPr lang="en-US"/>
              <a:t>Recommendations to Improve Mathematics</a:t>
            </a:r>
          </a:p>
        </p:txBody>
      </p:sp>
      <p:sp>
        <p:nvSpPr>
          <p:cNvPr id="3" name="Content Placeholder 2">
            <a:extLst>
              <a:ext uri="{FF2B5EF4-FFF2-40B4-BE49-F238E27FC236}">
                <a16:creationId xmlns:a16="http://schemas.microsoft.com/office/drawing/2014/main" id="{6DC5ECFE-A301-A623-ABA0-E559548929A8}"/>
              </a:ext>
            </a:extLst>
          </p:cNvPr>
          <p:cNvSpPr>
            <a:spLocks noGrp="1"/>
          </p:cNvSpPr>
          <p:nvPr>
            <p:ph idx="1"/>
          </p:nvPr>
        </p:nvSpPr>
        <p:spPr>
          <a:xfrm>
            <a:off x="656771" y="1421307"/>
            <a:ext cx="10683284" cy="4718033"/>
          </a:xfrm>
        </p:spPr>
        <p:txBody>
          <a:bodyPr vert="horz" lIns="0" tIns="0" rIns="0" bIns="0" rtlCol="0" anchor="t">
            <a:noAutofit/>
          </a:bodyPr>
          <a:lstStyle/>
          <a:p>
            <a:r>
              <a:rPr lang="en-US" sz="3200"/>
              <a:t>In breakout rooms, individually reflect on what you see as key priorities or takeaways from the overall presentation. </a:t>
            </a:r>
          </a:p>
          <a:p>
            <a:r>
              <a:rPr lang="en-US" sz="3200"/>
              <a:t>Think broadly: </a:t>
            </a:r>
          </a:p>
          <a:p>
            <a:pPr lvl="1"/>
            <a:r>
              <a:rPr lang="en-US"/>
              <a:t>Overall takeaways that can be applied to strengthen mathematics in Virginia</a:t>
            </a:r>
          </a:p>
          <a:p>
            <a:pPr lvl="1"/>
            <a:r>
              <a:rPr lang="en-US"/>
              <a:t>Insights from the Charting the Course presentation to consider as an update to the Virginia Consolidated State Plan </a:t>
            </a:r>
          </a:p>
          <a:p>
            <a:pPr lvl="1"/>
            <a:r>
              <a:rPr lang="en-US"/>
              <a:t>Suggestions for “Ready Student” count</a:t>
            </a:r>
          </a:p>
          <a:p>
            <a:r>
              <a:rPr lang="en-US" sz="3200"/>
              <a:t>The facilitator will capture notes in the virtual whiteboard.</a:t>
            </a:r>
          </a:p>
          <a:p>
            <a:pPr marL="0" indent="0">
              <a:buNone/>
            </a:pPr>
            <a:endParaRPr lang="en-US"/>
          </a:p>
        </p:txBody>
      </p:sp>
      <p:sp>
        <p:nvSpPr>
          <p:cNvPr id="4" name="Slide Number Placeholder 3">
            <a:extLst>
              <a:ext uri="{FF2B5EF4-FFF2-40B4-BE49-F238E27FC236}">
                <a16:creationId xmlns:a16="http://schemas.microsoft.com/office/drawing/2014/main" id="{A8DC266D-4FA3-89BF-E2FA-8CE20F3EF205}"/>
              </a:ext>
            </a:extLst>
          </p:cNvPr>
          <p:cNvSpPr>
            <a:spLocks noGrp="1"/>
          </p:cNvSpPr>
          <p:nvPr>
            <p:ph type="sldNum" sz="quarter" idx="12"/>
          </p:nvPr>
        </p:nvSpPr>
        <p:spPr/>
        <p:txBody>
          <a:bodyPr/>
          <a:lstStyle/>
          <a:p>
            <a:fld id="{B2102BAA-C61A-4A39-BDF1-4340D572B82C}" type="slidenum">
              <a:rPr lang="en-US" smtClean="0"/>
              <a:t>16</a:t>
            </a:fld>
            <a:endParaRPr lang="en-US"/>
          </a:p>
        </p:txBody>
      </p:sp>
    </p:spTree>
    <p:extLst>
      <p:ext uri="{BB962C8B-B14F-4D97-AF65-F5344CB8AC3E}">
        <p14:creationId xmlns:p14="http://schemas.microsoft.com/office/powerpoint/2010/main" val="97295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6BD7B-2DA0-AEC1-6A1A-819E8B5D2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644E3C-F63D-2004-0730-536CD2BCD0D2}"/>
              </a:ext>
            </a:extLst>
          </p:cNvPr>
          <p:cNvSpPr>
            <a:spLocks noGrp="1"/>
          </p:cNvSpPr>
          <p:nvPr>
            <p:ph type="title"/>
          </p:nvPr>
        </p:nvSpPr>
        <p:spPr/>
        <p:txBody>
          <a:bodyPr/>
          <a:lstStyle/>
          <a:p>
            <a:r>
              <a:rPr lang="en-US"/>
              <a:t>Recommendations to Improve Mathematics</a:t>
            </a:r>
          </a:p>
        </p:txBody>
      </p:sp>
      <p:sp>
        <p:nvSpPr>
          <p:cNvPr id="3" name="Content Placeholder 2">
            <a:extLst>
              <a:ext uri="{FF2B5EF4-FFF2-40B4-BE49-F238E27FC236}">
                <a16:creationId xmlns:a16="http://schemas.microsoft.com/office/drawing/2014/main" id="{5C83453D-C383-E81E-B73F-5E6FAEE1D0F1}"/>
              </a:ext>
            </a:extLst>
          </p:cNvPr>
          <p:cNvSpPr>
            <a:spLocks noGrp="1"/>
          </p:cNvSpPr>
          <p:nvPr>
            <p:ph idx="1"/>
          </p:nvPr>
        </p:nvSpPr>
        <p:spPr/>
        <p:txBody>
          <a:bodyPr vert="horz" lIns="0" tIns="0" rIns="0" bIns="0" rtlCol="0" anchor="t">
            <a:noAutofit/>
          </a:bodyPr>
          <a:lstStyle/>
          <a:p>
            <a:pPr marL="0" indent="0">
              <a:lnSpc>
                <a:spcPct val="100000"/>
              </a:lnSpc>
              <a:buNone/>
            </a:pPr>
            <a:r>
              <a:rPr lang="en-US" sz="3200"/>
              <a:t>Spokesperson for your group please share:</a:t>
            </a:r>
            <a:endParaRPr lang="en-US" sz="2800"/>
          </a:p>
          <a:p>
            <a:pPr lvl="1">
              <a:buFont typeface="Calibri" panose="020B0604020202020204" pitchFamily="34" charset="0"/>
              <a:buChar char="-"/>
            </a:pPr>
            <a:r>
              <a:rPr lang="en-US" sz="2800"/>
              <a:t>Overall takeaways from your group that can be applied to strengthen mathematics in Virginia</a:t>
            </a:r>
            <a:endParaRPr lang="en-US" sz="2800">
              <a:solidFill>
                <a:srgbClr val="003C71"/>
              </a:solidFill>
            </a:endParaRPr>
          </a:p>
          <a:p>
            <a:pPr lvl="1">
              <a:buFont typeface="Calibri" panose="020B0604020202020204" pitchFamily="34" charset="0"/>
              <a:buChar char="-"/>
            </a:pPr>
            <a:r>
              <a:rPr lang="en-US" sz="2800"/>
              <a:t>Group insights from the Charting the Course presentation to consider as an update to the Virginia Consolidated State Plan </a:t>
            </a:r>
            <a:endParaRPr lang="en-US" sz="2800">
              <a:solidFill>
                <a:srgbClr val="003C71"/>
              </a:solidFill>
            </a:endParaRPr>
          </a:p>
          <a:p>
            <a:pPr lvl="1">
              <a:buFont typeface="Calibri" panose="020B0604020202020204" pitchFamily="34" charset="0"/>
              <a:buChar char="-"/>
            </a:pPr>
            <a:r>
              <a:rPr lang="en-US" sz="2800"/>
              <a:t>Suggestions for “Ready Student” count</a:t>
            </a:r>
          </a:p>
          <a:p>
            <a:pPr>
              <a:lnSpc>
                <a:spcPct val="100000"/>
              </a:lnSpc>
            </a:pPr>
            <a:endParaRPr lang="en-US" sz="3200"/>
          </a:p>
          <a:p>
            <a:pPr marL="0" indent="0">
              <a:buNone/>
            </a:pPr>
            <a:endParaRPr lang="en-US" sz="3200"/>
          </a:p>
          <a:p>
            <a:endParaRPr lang="en-US"/>
          </a:p>
        </p:txBody>
      </p:sp>
      <p:sp>
        <p:nvSpPr>
          <p:cNvPr id="4" name="Slide Number Placeholder 3">
            <a:extLst>
              <a:ext uri="{FF2B5EF4-FFF2-40B4-BE49-F238E27FC236}">
                <a16:creationId xmlns:a16="http://schemas.microsoft.com/office/drawing/2014/main" id="{10416A3E-CB67-114C-0817-930E3E474D36}"/>
              </a:ext>
            </a:extLst>
          </p:cNvPr>
          <p:cNvSpPr>
            <a:spLocks noGrp="1"/>
          </p:cNvSpPr>
          <p:nvPr>
            <p:ph type="sldNum" sz="quarter" idx="12"/>
          </p:nvPr>
        </p:nvSpPr>
        <p:spPr/>
        <p:txBody>
          <a:bodyPr/>
          <a:lstStyle/>
          <a:p>
            <a:fld id="{B2102BAA-C61A-4A39-BDF1-4340D572B82C}" type="slidenum">
              <a:rPr lang="en-US" smtClean="0"/>
              <a:t>17</a:t>
            </a:fld>
            <a:endParaRPr lang="en-US"/>
          </a:p>
        </p:txBody>
      </p:sp>
    </p:spTree>
    <p:extLst>
      <p:ext uri="{BB962C8B-B14F-4D97-AF65-F5344CB8AC3E}">
        <p14:creationId xmlns:p14="http://schemas.microsoft.com/office/powerpoint/2010/main" val="172337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C2F-B770-3B88-5394-2A75F2A6454C}"/>
              </a:ext>
            </a:extLst>
          </p:cNvPr>
          <p:cNvSpPr>
            <a:spLocks noGrp="1"/>
          </p:cNvSpPr>
          <p:nvPr>
            <p:ph type="ctrTitle"/>
          </p:nvPr>
        </p:nvSpPr>
        <p:spPr/>
        <p:txBody>
          <a:bodyPr/>
          <a:lstStyle/>
          <a:p>
            <a:pPr algn="ctr"/>
            <a:r>
              <a:rPr lang="en-US"/>
              <a:t>Reflection and Next Steps</a:t>
            </a:r>
          </a:p>
        </p:txBody>
      </p:sp>
      <p:sp>
        <p:nvSpPr>
          <p:cNvPr id="5" name="Subtitle 4">
            <a:extLst>
              <a:ext uri="{FF2B5EF4-FFF2-40B4-BE49-F238E27FC236}">
                <a16:creationId xmlns:a16="http://schemas.microsoft.com/office/drawing/2014/main" id="{4863FD3D-375D-7730-B5FD-09C91AEAFAD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BF075E7-808C-99CD-7E9E-052FD9C66E26}"/>
              </a:ext>
            </a:extLst>
          </p:cNvPr>
          <p:cNvSpPr>
            <a:spLocks noGrp="1"/>
          </p:cNvSpPr>
          <p:nvPr>
            <p:ph type="sldNum" sz="quarter" idx="12"/>
          </p:nvPr>
        </p:nvSpPr>
        <p:spPr/>
        <p:txBody>
          <a:bodyPr/>
          <a:lstStyle/>
          <a:p>
            <a:fld id="{B2102BAA-C61A-4A39-BDF1-4340D572B82C}" type="slidenum">
              <a:rPr lang="en-US" smtClean="0"/>
              <a:t>18</a:t>
            </a:fld>
            <a:endParaRPr lang="en-US"/>
          </a:p>
        </p:txBody>
      </p:sp>
    </p:spTree>
    <p:extLst>
      <p:ext uri="{BB962C8B-B14F-4D97-AF65-F5344CB8AC3E}">
        <p14:creationId xmlns:p14="http://schemas.microsoft.com/office/powerpoint/2010/main" val="65813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579A-D867-66A1-4168-700205FCFAF0}"/>
              </a:ext>
            </a:extLst>
          </p:cNvPr>
          <p:cNvSpPr>
            <a:spLocks noGrp="1"/>
          </p:cNvSpPr>
          <p:nvPr>
            <p:ph type="title"/>
          </p:nvPr>
        </p:nvSpPr>
        <p:spPr/>
        <p:txBody>
          <a:bodyPr/>
          <a:lstStyle/>
          <a:p>
            <a:r>
              <a:rPr lang="en-US"/>
              <a:t>Recommendations Next Steps</a:t>
            </a:r>
          </a:p>
        </p:txBody>
      </p:sp>
      <p:sp>
        <p:nvSpPr>
          <p:cNvPr id="3" name="Content Placeholder 2">
            <a:extLst>
              <a:ext uri="{FF2B5EF4-FFF2-40B4-BE49-F238E27FC236}">
                <a16:creationId xmlns:a16="http://schemas.microsoft.com/office/drawing/2014/main" id="{B72669F4-0225-0EAA-FE4E-70F223D8624E}"/>
              </a:ext>
            </a:extLst>
          </p:cNvPr>
          <p:cNvSpPr>
            <a:spLocks noGrp="1"/>
          </p:cNvSpPr>
          <p:nvPr>
            <p:ph idx="1"/>
          </p:nvPr>
        </p:nvSpPr>
        <p:spPr/>
        <p:txBody>
          <a:bodyPr vert="horz" lIns="0" tIns="0" rIns="0" bIns="0" rtlCol="0" anchor="t">
            <a:noAutofit/>
          </a:bodyPr>
          <a:lstStyle/>
          <a:p>
            <a:r>
              <a:rPr lang="en-US"/>
              <a:t>The Department will use insights from this meeting to review</a:t>
            </a:r>
            <a:r>
              <a:rPr lang="en-US" sz="2600"/>
              <a:t> your responses today and your feedback on the Virginia Consolidated State Plan to inform recommendations on the proposed Plan.</a:t>
            </a:r>
          </a:p>
          <a:p>
            <a:r>
              <a:rPr lang="en-US" sz="2600"/>
              <a:t>Draft recommendations will be sent to the Task Force members for feedback in mid-December.</a:t>
            </a:r>
          </a:p>
        </p:txBody>
      </p:sp>
      <p:sp>
        <p:nvSpPr>
          <p:cNvPr id="4" name="Slide Number Placeholder 3">
            <a:extLst>
              <a:ext uri="{FF2B5EF4-FFF2-40B4-BE49-F238E27FC236}">
                <a16:creationId xmlns:a16="http://schemas.microsoft.com/office/drawing/2014/main" id="{1C2F117A-75EC-74ED-AA8D-AF2E77D6D8B3}"/>
              </a:ext>
            </a:extLst>
          </p:cNvPr>
          <p:cNvSpPr>
            <a:spLocks noGrp="1"/>
          </p:cNvSpPr>
          <p:nvPr>
            <p:ph type="sldNum" sz="quarter" idx="12"/>
          </p:nvPr>
        </p:nvSpPr>
        <p:spPr/>
        <p:txBody>
          <a:bodyPr/>
          <a:lstStyle/>
          <a:p>
            <a:fld id="{B2102BAA-C61A-4A39-BDF1-4340D572B82C}" type="slidenum">
              <a:rPr lang="en-US" smtClean="0"/>
              <a:t>19</a:t>
            </a:fld>
            <a:endParaRPr lang="en-US"/>
          </a:p>
        </p:txBody>
      </p:sp>
    </p:spTree>
    <p:extLst>
      <p:ext uri="{BB962C8B-B14F-4D97-AF65-F5344CB8AC3E}">
        <p14:creationId xmlns:p14="http://schemas.microsoft.com/office/powerpoint/2010/main" val="381081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0346-E469-EC69-9967-C38DC31E76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7B7F0-3499-1F7D-5A17-34493F762578}"/>
              </a:ext>
            </a:extLst>
          </p:cNvPr>
          <p:cNvSpPr>
            <a:spLocks noGrp="1"/>
          </p:cNvSpPr>
          <p:nvPr>
            <p:ph type="title"/>
          </p:nvPr>
        </p:nvSpPr>
        <p:spPr>
          <a:xfrm>
            <a:off x="0" y="149902"/>
            <a:ext cx="12192000" cy="1323975"/>
          </a:xfrm>
        </p:spPr>
        <p:txBody>
          <a:bodyPr>
            <a:normAutofit fontScale="90000"/>
          </a:bodyPr>
          <a:lstStyle/>
          <a:p>
            <a:r>
              <a:rPr lang="en-US"/>
              <a:t>Welcome Mathematics Advisory Task Force Members </a:t>
            </a:r>
          </a:p>
        </p:txBody>
      </p:sp>
      <p:sp>
        <p:nvSpPr>
          <p:cNvPr id="3" name="Slide Number Placeholder 2">
            <a:extLst>
              <a:ext uri="{FF2B5EF4-FFF2-40B4-BE49-F238E27FC236}">
                <a16:creationId xmlns:a16="http://schemas.microsoft.com/office/drawing/2014/main" id="{3AA645A0-5FCD-850B-77B8-3E03AE370348}"/>
              </a:ext>
            </a:extLst>
          </p:cNvPr>
          <p:cNvSpPr>
            <a:spLocks noGrp="1"/>
          </p:cNvSpPr>
          <p:nvPr>
            <p:ph type="sldNum" sz="quarter" idx="12"/>
          </p:nvPr>
        </p:nvSpPr>
        <p:spPr/>
        <p:txBody>
          <a:bodyPr/>
          <a:lstStyle/>
          <a:p>
            <a:fld id="{B2102BAA-C61A-4A39-BDF1-4340D572B82C}" type="slidenum">
              <a:rPr lang="en-US" smtClean="0"/>
              <a:t>2</a:t>
            </a:fld>
            <a:endParaRPr lang="en-US"/>
          </a:p>
        </p:txBody>
      </p:sp>
      <p:sp>
        <p:nvSpPr>
          <p:cNvPr id="9" name="Rectangle 6">
            <a:extLst>
              <a:ext uri="{FF2B5EF4-FFF2-40B4-BE49-F238E27FC236}">
                <a16:creationId xmlns:a16="http://schemas.microsoft.com/office/drawing/2014/main" id="{1A3592CB-0224-16E7-997A-5A0AC7B48464}"/>
              </a:ext>
            </a:extLst>
          </p:cNvPr>
          <p:cNvSpPr>
            <a:spLocks noChangeArrowheads="1"/>
          </p:cNvSpPr>
          <p:nvPr/>
        </p:nvSpPr>
        <p:spPr bwMode="auto">
          <a:xfrm>
            <a:off x="4279286" y="7567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D8BD040E-30B2-CBAB-CE4A-35D773615625}"/>
              </a:ext>
            </a:extLst>
          </p:cNvPr>
          <p:cNvGraphicFramePr>
            <a:graphicFrameLocks noGrp="1"/>
          </p:cNvGraphicFramePr>
          <p:nvPr>
            <p:extLst>
              <p:ext uri="{D42A27DB-BD31-4B8C-83A1-F6EECF244321}">
                <p14:modId xmlns:p14="http://schemas.microsoft.com/office/powerpoint/2010/main" val="951136345"/>
              </p:ext>
            </p:extLst>
          </p:nvPr>
        </p:nvGraphicFramePr>
        <p:xfrm>
          <a:off x="1103723" y="1391038"/>
          <a:ext cx="10158726" cy="4965312"/>
        </p:xfrm>
        <a:graphic>
          <a:graphicData uri="http://schemas.openxmlformats.org/drawingml/2006/table">
            <a:tbl>
              <a:tblPr firstRow="1" bandRow="1">
                <a:tableStyleId>{5940675A-B579-460E-94D1-54222C63F5DA}</a:tableStyleId>
              </a:tblPr>
              <a:tblGrid>
                <a:gridCol w="3134449">
                  <a:extLst>
                    <a:ext uri="{9D8B030D-6E8A-4147-A177-3AD203B41FA5}">
                      <a16:colId xmlns:a16="http://schemas.microsoft.com/office/drawing/2014/main" val="701277087"/>
                    </a:ext>
                  </a:extLst>
                </a:gridCol>
                <a:gridCol w="7024277">
                  <a:extLst>
                    <a:ext uri="{9D8B030D-6E8A-4147-A177-3AD203B41FA5}">
                      <a16:colId xmlns:a16="http://schemas.microsoft.com/office/drawing/2014/main" val="3025260627"/>
                    </a:ext>
                  </a:extLst>
                </a:gridCol>
              </a:tblGrid>
              <a:tr h="354576">
                <a:tc>
                  <a:txBody>
                    <a:bodyPr/>
                    <a:lstStyle/>
                    <a:p>
                      <a:r>
                        <a:rPr lang="en-US">
                          <a:solidFill>
                            <a:schemeClr val="bg1"/>
                          </a:solidFill>
                        </a:rPr>
                        <a:t>Name</a:t>
                      </a:r>
                    </a:p>
                  </a:txBody>
                  <a:tcPr>
                    <a:solidFill>
                      <a:schemeClr val="tx1"/>
                    </a:solidFill>
                  </a:tcPr>
                </a:tc>
                <a:tc>
                  <a:txBody>
                    <a:bodyPr/>
                    <a:lstStyle/>
                    <a:p>
                      <a:r>
                        <a:rPr lang="en-US">
                          <a:solidFill>
                            <a:schemeClr val="bg1"/>
                          </a:solidFill>
                        </a:rPr>
                        <a:t>Stakeholder Group</a:t>
                      </a:r>
                    </a:p>
                  </a:txBody>
                  <a:tcPr>
                    <a:solidFill>
                      <a:schemeClr val="tx1"/>
                    </a:solidFill>
                  </a:tcPr>
                </a:tc>
                <a:extLst>
                  <a:ext uri="{0D108BD9-81ED-4DB2-BD59-A6C34878D82A}">
                    <a16:rowId xmlns:a16="http://schemas.microsoft.com/office/drawing/2014/main" val="2728857724"/>
                  </a:ext>
                </a:extLst>
              </a:tr>
              <a:tr h="443220">
                <a:tc>
                  <a:txBody>
                    <a:bodyPr/>
                    <a:lstStyle/>
                    <a:p>
                      <a:pPr lvl="0">
                        <a:buNone/>
                      </a:pPr>
                      <a:r>
                        <a:rPr lang="en-US" sz="1400" b="0" i="0" u="none" strike="noStrike" noProof="0">
                          <a:solidFill>
                            <a:schemeClr val="tx1"/>
                          </a:solidFill>
                          <a:latin typeface="Aptos"/>
                        </a:rPr>
                        <a:t>Kristen Amundson</a:t>
                      </a:r>
                      <a:endParaRPr lang="en-US" sz="1400">
                        <a:solidFill>
                          <a:schemeClr val="tx1"/>
                        </a:solidFill>
                      </a:endParaRPr>
                    </a:p>
                  </a:txBody>
                  <a:tcPr/>
                </a:tc>
                <a:tc>
                  <a:txBody>
                    <a:bodyPr/>
                    <a:lstStyle/>
                    <a:p>
                      <a:pPr lvl="0">
                        <a:buNone/>
                      </a:pPr>
                      <a:r>
                        <a:rPr lang="en-US" sz="1400" b="0" i="0" u="none" strike="noStrike" noProof="0">
                          <a:latin typeface="Aptos"/>
                        </a:rPr>
                        <a:t>Former Executive Director of </a:t>
                      </a:r>
                      <a:r>
                        <a:rPr lang="en-US" sz="1400" b="0" i="0" u="none" strike="noStrike" noProof="0" err="1">
                          <a:latin typeface="Aptos"/>
                        </a:rPr>
                        <a:t>NASBE</a:t>
                      </a:r>
                      <a:r>
                        <a:rPr lang="en-US" sz="1400" b="0" i="0" u="none" strike="noStrike" noProof="0">
                          <a:latin typeface="Aptos"/>
                        </a:rPr>
                        <a:t>; Former member Virginia House of Delegates; Former Member of Fairfax County School Board</a:t>
                      </a:r>
                      <a:endParaRPr lang="en-US" sz="1400"/>
                    </a:p>
                  </a:txBody>
                  <a:tcPr/>
                </a:tc>
                <a:extLst>
                  <a:ext uri="{0D108BD9-81ED-4DB2-BD59-A6C34878D82A}">
                    <a16:rowId xmlns:a16="http://schemas.microsoft.com/office/drawing/2014/main" val="167114999"/>
                  </a:ext>
                </a:extLst>
              </a:tr>
              <a:tr h="340116">
                <a:tc>
                  <a:txBody>
                    <a:bodyPr/>
                    <a:lstStyle/>
                    <a:p>
                      <a:pPr lvl="0">
                        <a:buNone/>
                      </a:pPr>
                      <a:r>
                        <a:rPr lang="en-US" sz="1400">
                          <a:solidFill>
                            <a:schemeClr val="tx1"/>
                          </a:solidFill>
                        </a:rPr>
                        <a:t>John Beres</a:t>
                      </a:r>
                    </a:p>
                  </a:txBody>
                  <a:tcPr/>
                </a:tc>
                <a:tc>
                  <a:txBody>
                    <a:bodyPr/>
                    <a:lstStyle/>
                    <a:p>
                      <a:pPr lvl="0">
                        <a:buNone/>
                      </a:pPr>
                      <a:r>
                        <a:rPr lang="en-US" sz="1400"/>
                        <a:t>Division Mathematics Supervisor </a:t>
                      </a:r>
                    </a:p>
                  </a:txBody>
                  <a:tcPr/>
                </a:tc>
                <a:extLst>
                  <a:ext uri="{0D108BD9-81ED-4DB2-BD59-A6C34878D82A}">
                    <a16:rowId xmlns:a16="http://schemas.microsoft.com/office/drawing/2014/main" val="557214399"/>
                  </a:ext>
                </a:extLst>
              </a:tr>
              <a:tr h="340116">
                <a:tc>
                  <a:txBody>
                    <a:bodyPr/>
                    <a:lstStyle/>
                    <a:p>
                      <a:pPr lvl="0">
                        <a:buNone/>
                      </a:pPr>
                      <a:r>
                        <a:rPr lang="en-US" sz="1400">
                          <a:solidFill>
                            <a:schemeClr val="tx1"/>
                          </a:solidFill>
                        </a:rPr>
                        <a:t>Douglas Brown</a:t>
                      </a:r>
                    </a:p>
                  </a:txBody>
                  <a:tcPr/>
                </a:tc>
                <a:tc>
                  <a:txBody>
                    <a:bodyPr/>
                    <a:lstStyle/>
                    <a:p>
                      <a:pPr lvl="0">
                        <a:buNone/>
                      </a:pPr>
                      <a:r>
                        <a:rPr lang="en-US" sz="1400"/>
                        <a:t>School Board Member</a:t>
                      </a:r>
                    </a:p>
                  </a:txBody>
                  <a:tcPr/>
                </a:tc>
                <a:extLst>
                  <a:ext uri="{0D108BD9-81ED-4DB2-BD59-A6C34878D82A}">
                    <a16:rowId xmlns:a16="http://schemas.microsoft.com/office/drawing/2014/main" val="3685139734"/>
                  </a:ext>
                </a:extLst>
              </a:tr>
              <a:tr h="340116">
                <a:tc>
                  <a:txBody>
                    <a:bodyPr/>
                    <a:lstStyle/>
                    <a:p>
                      <a:pPr lvl="0">
                        <a:buNone/>
                      </a:pPr>
                      <a:r>
                        <a:rPr lang="en-US" sz="1400">
                          <a:solidFill>
                            <a:schemeClr val="tx1"/>
                          </a:solidFill>
                        </a:rPr>
                        <a:t>Vitesh </a:t>
                      </a:r>
                      <a:r>
                        <a:rPr lang="en-US" sz="1400" err="1">
                          <a:solidFill>
                            <a:schemeClr val="tx1"/>
                          </a:solidFill>
                        </a:rPr>
                        <a:t>Chawda</a:t>
                      </a:r>
                      <a:endParaRPr lang="en-US" sz="14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Workforce: Senior Project Engineer</a:t>
                      </a:r>
                    </a:p>
                  </a:txBody>
                  <a:tcPr/>
                </a:tc>
                <a:extLst>
                  <a:ext uri="{0D108BD9-81ED-4DB2-BD59-A6C34878D82A}">
                    <a16:rowId xmlns:a16="http://schemas.microsoft.com/office/drawing/2014/main" val="772852352"/>
                  </a:ext>
                </a:extLst>
              </a:tr>
              <a:tr h="340116">
                <a:tc>
                  <a:txBody>
                    <a:bodyPr/>
                    <a:lstStyle/>
                    <a:p>
                      <a:pPr lvl="0">
                        <a:buNone/>
                      </a:pPr>
                      <a:r>
                        <a:rPr lang="en-US" sz="1400">
                          <a:solidFill>
                            <a:schemeClr val="tx1"/>
                          </a:solidFill>
                        </a:rPr>
                        <a:t>Carin DeClute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Instructional Coach: Elementary Mathematics Specialist</a:t>
                      </a:r>
                    </a:p>
                  </a:txBody>
                  <a:tcPr/>
                </a:tc>
                <a:extLst>
                  <a:ext uri="{0D108BD9-81ED-4DB2-BD59-A6C34878D82A}">
                    <a16:rowId xmlns:a16="http://schemas.microsoft.com/office/drawing/2014/main" val="1541284540"/>
                  </a:ext>
                </a:extLst>
              </a:tr>
              <a:tr h="340116">
                <a:tc>
                  <a:txBody>
                    <a:bodyPr/>
                    <a:lstStyle/>
                    <a:p>
                      <a:pPr lvl="0">
                        <a:buNone/>
                      </a:pPr>
                      <a:r>
                        <a:rPr lang="en-US" sz="1400">
                          <a:solidFill>
                            <a:schemeClr val="tx1"/>
                          </a:solidFill>
                        </a:rPr>
                        <a:t>Liz Lynch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Elementary STEM Teacher</a:t>
                      </a:r>
                    </a:p>
                  </a:txBody>
                  <a:tcPr/>
                </a:tc>
                <a:extLst>
                  <a:ext uri="{0D108BD9-81ED-4DB2-BD59-A6C34878D82A}">
                    <a16:rowId xmlns:a16="http://schemas.microsoft.com/office/drawing/2014/main" val="1313038994"/>
                  </a:ext>
                </a:extLst>
              </a:tr>
              <a:tr h="340116">
                <a:tc>
                  <a:txBody>
                    <a:bodyPr/>
                    <a:lstStyle/>
                    <a:p>
                      <a:pPr lvl="0">
                        <a:buNone/>
                      </a:pPr>
                      <a:r>
                        <a:rPr lang="en-US" sz="1400">
                          <a:solidFill>
                            <a:schemeClr val="tx1"/>
                          </a:solidFill>
                        </a:rPr>
                        <a:t>Sarah </a:t>
                      </a:r>
                      <a:r>
                        <a:rPr lang="en-US" sz="1400" err="1">
                          <a:solidFill>
                            <a:schemeClr val="tx1"/>
                          </a:solidFill>
                        </a:rPr>
                        <a:t>Medukas</a:t>
                      </a:r>
                      <a:endParaRPr lang="en-US" sz="140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Elementary Assistant Principal</a:t>
                      </a:r>
                    </a:p>
                  </a:txBody>
                  <a:tcPr/>
                </a:tc>
                <a:extLst>
                  <a:ext uri="{0D108BD9-81ED-4DB2-BD59-A6C34878D82A}">
                    <a16:rowId xmlns:a16="http://schemas.microsoft.com/office/drawing/2014/main" val="465089172"/>
                  </a:ext>
                </a:extLst>
              </a:tr>
              <a:tr h="340116">
                <a:tc>
                  <a:txBody>
                    <a:bodyPr/>
                    <a:lstStyle/>
                    <a:p>
                      <a:pPr lvl="0">
                        <a:buNone/>
                      </a:pPr>
                      <a:r>
                        <a:rPr lang="en-US" sz="1400">
                          <a:solidFill>
                            <a:schemeClr val="tx1"/>
                          </a:solidFill>
                        </a:rPr>
                        <a:t>Charles Motter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Middle School Mathematics Teacher</a:t>
                      </a:r>
                    </a:p>
                  </a:txBody>
                  <a:tcPr/>
                </a:tc>
                <a:extLst>
                  <a:ext uri="{0D108BD9-81ED-4DB2-BD59-A6C34878D82A}">
                    <a16:rowId xmlns:a16="http://schemas.microsoft.com/office/drawing/2014/main" val="4022250184"/>
                  </a:ext>
                </a:extLst>
              </a:tr>
              <a:tr h="340116">
                <a:tc>
                  <a:txBody>
                    <a:bodyPr/>
                    <a:lstStyle/>
                    <a:p>
                      <a:pPr lvl="0">
                        <a:buNone/>
                      </a:pPr>
                      <a:r>
                        <a:rPr lang="en-US" sz="1400" b="0" i="0" u="none" strike="noStrike" noProof="0">
                          <a:solidFill>
                            <a:schemeClr val="tx1"/>
                          </a:solidFill>
                          <a:latin typeface="Aptos"/>
                        </a:rPr>
                        <a:t>Padmanabhan </a:t>
                      </a:r>
                      <a:r>
                        <a:rPr lang="en-US" sz="1400" b="0" i="0" u="none" strike="noStrike" noProof="0" err="1">
                          <a:solidFill>
                            <a:schemeClr val="tx1"/>
                          </a:solidFill>
                          <a:latin typeface="Aptos"/>
                        </a:rPr>
                        <a:t>Seshaiyer</a:t>
                      </a:r>
                      <a:r>
                        <a:rPr lang="en-US" sz="1400" b="0" i="0" u="none" strike="noStrike" noProof="0">
                          <a:solidFill>
                            <a:schemeClr val="tx1"/>
                          </a:solidFill>
                          <a:latin typeface="Aptos"/>
                        </a:rPr>
                        <a:t>, Ph.D.</a:t>
                      </a:r>
                      <a:endParaRPr lang="en-US" sz="1400">
                        <a:solidFill>
                          <a:schemeClr val="tx1"/>
                        </a:solidFill>
                      </a:endParaRPr>
                    </a:p>
                  </a:txBody>
                  <a:tcPr/>
                </a:tc>
                <a:tc>
                  <a:txBody>
                    <a:bodyPr/>
                    <a:lstStyle/>
                    <a:p>
                      <a:r>
                        <a:rPr lang="en-US" sz="1400"/>
                        <a:t>Higher Education</a:t>
                      </a:r>
                    </a:p>
                  </a:txBody>
                  <a:tcPr/>
                </a:tc>
                <a:extLst>
                  <a:ext uri="{0D108BD9-81ED-4DB2-BD59-A6C34878D82A}">
                    <a16:rowId xmlns:a16="http://schemas.microsoft.com/office/drawing/2014/main" val="1874984983"/>
                  </a:ext>
                </a:extLst>
              </a:tr>
              <a:tr h="340116">
                <a:tc>
                  <a:txBody>
                    <a:bodyPr/>
                    <a:lstStyle/>
                    <a:p>
                      <a:pPr lvl="0">
                        <a:buNone/>
                      </a:pPr>
                      <a:r>
                        <a:rPr lang="en-US" sz="1400">
                          <a:solidFill>
                            <a:schemeClr val="tx1"/>
                          </a:solidFill>
                        </a:rPr>
                        <a:t>Tamara Smith-Moyler, Ed.D.</a:t>
                      </a:r>
                    </a:p>
                  </a:txBody>
                  <a:tcPr/>
                </a:tc>
                <a:tc>
                  <a:txBody>
                    <a:bodyPr/>
                    <a:lstStyle/>
                    <a:p>
                      <a:r>
                        <a:rPr lang="en-US" sz="1400"/>
                        <a:t>Higher Education</a:t>
                      </a:r>
                    </a:p>
                  </a:txBody>
                  <a:tcPr/>
                </a:tc>
                <a:extLst>
                  <a:ext uri="{0D108BD9-81ED-4DB2-BD59-A6C34878D82A}">
                    <a16:rowId xmlns:a16="http://schemas.microsoft.com/office/drawing/2014/main" val="2935595465"/>
                  </a:ext>
                </a:extLst>
              </a:tr>
              <a:tr h="340116">
                <a:tc>
                  <a:txBody>
                    <a:bodyPr/>
                    <a:lstStyle/>
                    <a:p>
                      <a:pPr lvl="0">
                        <a:buNone/>
                      </a:pPr>
                      <a:r>
                        <a:rPr lang="en-US" sz="1400" b="0" i="0" u="none" strike="noStrike" noProof="0">
                          <a:solidFill>
                            <a:schemeClr val="tx1"/>
                          </a:solidFill>
                          <a:latin typeface="Aptos"/>
                        </a:rPr>
                        <a:t>Todd Truitt</a:t>
                      </a:r>
                      <a:endParaRPr lang="en-US" sz="1400">
                        <a:solidFill>
                          <a:schemeClr val="tx1"/>
                        </a:solidFill>
                      </a:endParaRPr>
                    </a:p>
                  </a:txBody>
                  <a:tcPr/>
                </a:tc>
                <a:tc>
                  <a:txBody>
                    <a:bodyPr/>
                    <a:lstStyle/>
                    <a:p>
                      <a:r>
                        <a:rPr lang="en-US" sz="1400"/>
                        <a:t>Parent</a:t>
                      </a:r>
                    </a:p>
                  </a:txBody>
                  <a:tcPr/>
                </a:tc>
                <a:extLst>
                  <a:ext uri="{0D108BD9-81ED-4DB2-BD59-A6C34878D82A}">
                    <a16:rowId xmlns:a16="http://schemas.microsoft.com/office/drawing/2014/main" val="679944190"/>
                  </a:ext>
                </a:extLst>
              </a:tr>
              <a:tr h="340116">
                <a:tc>
                  <a:txBody>
                    <a:bodyPr/>
                    <a:lstStyle/>
                    <a:p>
                      <a:r>
                        <a:rPr lang="en-US" sz="1400">
                          <a:solidFill>
                            <a:schemeClr val="tx1"/>
                          </a:solidFill>
                        </a:rPr>
                        <a:t>Rhonda White</a:t>
                      </a:r>
                    </a:p>
                  </a:txBody>
                  <a:tcPr/>
                </a:tc>
                <a:tc>
                  <a:txBody>
                    <a:bodyPr/>
                    <a:lstStyle/>
                    <a:p>
                      <a:r>
                        <a:rPr lang="en-US" sz="1400"/>
                        <a:t>Division Mathematics Supervisor</a:t>
                      </a:r>
                    </a:p>
                  </a:txBody>
                  <a:tcPr/>
                </a:tc>
                <a:extLst>
                  <a:ext uri="{0D108BD9-81ED-4DB2-BD59-A6C34878D82A}">
                    <a16:rowId xmlns:a16="http://schemas.microsoft.com/office/drawing/2014/main" val="4243567862"/>
                  </a:ext>
                </a:extLst>
              </a:tr>
              <a:tr h="340116">
                <a:tc>
                  <a:txBody>
                    <a:bodyPr/>
                    <a:lstStyle/>
                    <a:p>
                      <a:r>
                        <a:rPr lang="en-US" sz="1400">
                          <a:solidFill>
                            <a:schemeClr val="tx1"/>
                          </a:solidFill>
                        </a:rPr>
                        <a:t>Avanti Yamamoto</a:t>
                      </a:r>
                    </a:p>
                  </a:txBody>
                  <a:tcPr/>
                </a:tc>
                <a:tc>
                  <a:txBody>
                    <a:bodyPr/>
                    <a:lstStyle/>
                    <a:p>
                      <a:r>
                        <a:rPr lang="en-US" sz="1400"/>
                        <a:t>High School Mathematics Teacher</a:t>
                      </a:r>
                    </a:p>
                  </a:txBody>
                  <a:tcPr/>
                </a:tc>
                <a:extLst>
                  <a:ext uri="{0D108BD9-81ED-4DB2-BD59-A6C34878D82A}">
                    <a16:rowId xmlns:a16="http://schemas.microsoft.com/office/drawing/2014/main" val="2358041532"/>
                  </a:ext>
                </a:extLst>
              </a:tr>
            </a:tbl>
          </a:graphicData>
        </a:graphic>
      </p:graphicFrame>
    </p:spTree>
    <p:extLst>
      <p:ext uri="{BB962C8B-B14F-4D97-AF65-F5344CB8AC3E}">
        <p14:creationId xmlns:p14="http://schemas.microsoft.com/office/powerpoint/2010/main" val="86882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DBBF-2552-8F56-90EA-126096E35D67}"/>
              </a:ext>
            </a:extLst>
          </p:cNvPr>
          <p:cNvSpPr>
            <a:spLocks noGrp="1"/>
          </p:cNvSpPr>
          <p:nvPr>
            <p:ph type="title"/>
          </p:nvPr>
        </p:nvSpPr>
        <p:spPr>
          <a:xfrm>
            <a:off x="0" y="-491613"/>
            <a:ext cx="12192000" cy="1323975"/>
          </a:xfrm>
        </p:spPr>
        <p:txBody>
          <a:bodyPr/>
          <a:lstStyle/>
          <a:p>
            <a:r>
              <a:rPr lang="en-US"/>
              <a:t>Prior to Next Meeting</a:t>
            </a:r>
          </a:p>
        </p:txBody>
      </p:sp>
      <p:sp>
        <p:nvSpPr>
          <p:cNvPr id="3" name="Subtitle 2">
            <a:extLst>
              <a:ext uri="{FF2B5EF4-FFF2-40B4-BE49-F238E27FC236}">
                <a16:creationId xmlns:a16="http://schemas.microsoft.com/office/drawing/2014/main" id="{BA458FAA-2214-6220-9D41-6DFDD9F0D04F}"/>
              </a:ext>
            </a:extLst>
          </p:cNvPr>
          <p:cNvSpPr>
            <a:spLocks noGrp="1"/>
          </p:cNvSpPr>
          <p:nvPr>
            <p:ph idx="1"/>
          </p:nvPr>
        </p:nvSpPr>
        <p:spPr>
          <a:xfrm>
            <a:off x="1120878" y="1090220"/>
            <a:ext cx="4689988" cy="625356"/>
          </a:xfrm>
        </p:spPr>
        <p:txBody>
          <a:bodyPr vert="horz" lIns="0" tIns="0" rIns="0" bIns="0" rtlCol="0" anchor="t">
            <a:noAutofit/>
          </a:bodyPr>
          <a:lstStyle/>
          <a:p>
            <a:pPr marL="0" indent="0">
              <a:buNone/>
            </a:pPr>
            <a:r>
              <a:rPr lang="en-US" b="1"/>
              <a:t>Read the following reports</a:t>
            </a:r>
          </a:p>
        </p:txBody>
      </p:sp>
      <p:sp>
        <p:nvSpPr>
          <p:cNvPr id="4" name="Slide Number Placeholder 3">
            <a:extLst>
              <a:ext uri="{FF2B5EF4-FFF2-40B4-BE49-F238E27FC236}">
                <a16:creationId xmlns:a16="http://schemas.microsoft.com/office/drawing/2014/main" id="{B0A0548F-50E8-4997-1F97-156E7B904ED5}"/>
              </a:ext>
            </a:extLst>
          </p:cNvPr>
          <p:cNvSpPr>
            <a:spLocks noGrp="1"/>
          </p:cNvSpPr>
          <p:nvPr>
            <p:ph type="sldNum" sz="quarter" idx="12"/>
          </p:nvPr>
        </p:nvSpPr>
        <p:spPr/>
        <p:txBody>
          <a:bodyPr/>
          <a:lstStyle/>
          <a:p>
            <a:fld id="{B2102BAA-C61A-4A39-BDF1-4340D572B82C}" type="slidenum">
              <a:rPr lang="en-US" smtClean="0"/>
              <a:t>20</a:t>
            </a:fld>
            <a:endParaRPr lang="en-US"/>
          </a:p>
        </p:txBody>
      </p:sp>
      <p:sp>
        <p:nvSpPr>
          <p:cNvPr id="6" name="TextBox 5">
            <a:extLst>
              <a:ext uri="{FF2B5EF4-FFF2-40B4-BE49-F238E27FC236}">
                <a16:creationId xmlns:a16="http://schemas.microsoft.com/office/drawing/2014/main" id="{7B5D26B9-05B9-53D3-EFCB-B75E034A573C}"/>
              </a:ext>
            </a:extLst>
          </p:cNvPr>
          <p:cNvSpPr txBox="1"/>
          <p:nvPr/>
        </p:nvSpPr>
        <p:spPr>
          <a:xfrm>
            <a:off x="434946" y="5991431"/>
            <a:ext cx="3204146"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https://rga.lis.virginia.gov/Published/2025/RD715/PDF</a:t>
            </a:r>
            <a:endParaRPr lang="en-US"/>
          </a:p>
        </p:txBody>
      </p:sp>
      <p:pic>
        <p:nvPicPr>
          <p:cNvPr id="8" name="Picture 7">
            <a:extLst>
              <a:ext uri="{FF2B5EF4-FFF2-40B4-BE49-F238E27FC236}">
                <a16:creationId xmlns:a16="http://schemas.microsoft.com/office/drawing/2014/main" id="{1FE2063F-C7BF-A2D1-9D84-3E2DACF877AB}"/>
              </a:ext>
            </a:extLst>
          </p:cNvPr>
          <p:cNvPicPr>
            <a:picLocks noChangeAspect="1"/>
          </p:cNvPicPr>
          <p:nvPr/>
        </p:nvPicPr>
        <p:blipFill>
          <a:blip r:embed="rId2"/>
          <a:stretch>
            <a:fillRect/>
          </a:stretch>
        </p:blipFill>
        <p:spPr>
          <a:xfrm>
            <a:off x="438487" y="1719636"/>
            <a:ext cx="3207847" cy="3984886"/>
          </a:xfrm>
          <a:prstGeom prst="rect">
            <a:avLst/>
          </a:prstGeom>
          <a:ln>
            <a:solidFill>
              <a:schemeClr val="tx1"/>
            </a:solidFill>
          </a:ln>
        </p:spPr>
      </p:pic>
      <p:pic>
        <p:nvPicPr>
          <p:cNvPr id="10" name="Picture 9">
            <a:extLst>
              <a:ext uri="{FF2B5EF4-FFF2-40B4-BE49-F238E27FC236}">
                <a16:creationId xmlns:a16="http://schemas.microsoft.com/office/drawing/2014/main" id="{0C38FF7F-2232-2C69-272A-241C236FF9D8}"/>
              </a:ext>
            </a:extLst>
          </p:cNvPr>
          <p:cNvPicPr>
            <a:picLocks noChangeAspect="1"/>
          </p:cNvPicPr>
          <p:nvPr/>
        </p:nvPicPr>
        <p:blipFill>
          <a:blip r:embed="rId3"/>
          <a:stretch>
            <a:fillRect/>
          </a:stretch>
        </p:blipFill>
        <p:spPr>
          <a:xfrm>
            <a:off x="3823138" y="1744216"/>
            <a:ext cx="3064388" cy="3982358"/>
          </a:xfrm>
          <a:prstGeom prst="rect">
            <a:avLst/>
          </a:prstGeom>
          <a:ln>
            <a:solidFill>
              <a:schemeClr val="tx1"/>
            </a:solidFill>
          </a:ln>
        </p:spPr>
      </p:pic>
      <p:sp>
        <p:nvSpPr>
          <p:cNvPr id="12" name="TextBox 11">
            <a:extLst>
              <a:ext uri="{FF2B5EF4-FFF2-40B4-BE49-F238E27FC236}">
                <a16:creationId xmlns:a16="http://schemas.microsoft.com/office/drawing/2014/main" id="{333B9A53-0508-7165-E22B-BFBFD50B6DC7}"/>
              </a:ext>
            </a:extLst>
          </p:cNvPr>
          <p:cNvSpPr txBox="1"/>
          <p:nvPr/>
        </p:nvSpPr>
        <p:spPr>
          <a:xfrm>
            <a:off x="3817972" y="6002355"/>
            <a:ext cx="392381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https://rga.lis.virginia.gov/Published/2025/RD741/PDF</a:t>
            </a:r>
            <a:endParaRPr lang="en-US"/>
          </a:p>
        </p:txBody>
      </p:sp>
      <p:sp>
        <p:nvSpPr>
          <p:cNvPr id="18" name="Subtitle 2">
            <a:extLst>
              <a:ext uri="{FF2B5EF4-FFF2-40B4-BE49-F238E27FC236}">
                <a16:creationId xmlns:a16="http://schemas.microsoft.com/office/drawing/2014/main" id="{A8C8B49C-06A3-4F10-7558-0FC1F77E40DE}"/>
              </a:ext>
            </a:extLst>
          </p:cNvPr>
          <p:cNvSpPr txBox="1">
            <a:spLocks/>
          </p:cNvSpPr>
          <p:nvPr/>
        </p:nvSpPr>
        <p:spPr>
          <a:xfrm>
            <a:off x="7866477" y="696383"/>
            <a:ext cx="4689988" cy="625356"/>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Provide Comments by December 10, 2025.</a:t>
            </a:r>
          </a:p>
        </p:txBody>
      </p:sp>
      <p:pic>
        <p:nvPicPr>
          <p:cNvPr id="20" name="Picture 19">
            <a:extLst>
              <a:ext uri="{FF2B5EF4-FFF2-40B4-BE49-F238E27FC236}">
                <a16:creationId xmlns:a16="http://schemas.microsoft.com/office/drawing/2014/main" id="{A431BA93-F9F0-DD62-D4BD-687C2A883D27}"/>
              </a:ext>
            </a:extLst>
          </p:cNvPr>
          <p:cNvPicPr>
            <a:picLocks noChangeAspect="1"/>
          </p:cNvPicPr>
          <p:nvPr/>
        </p:nvPicPr>
        <p:blipFill>
          <a:blip r:embed="rId4"/>
          <a:stretch>
            <a:fillRect/>
          </a:stretch>
        </p:blipFill>
        <p:spPr>
          <a:xfrm>
            <a:off x="8128232" y="1711982"/>
            <a:ext cx="3215437" cy="4260712"/>
          </a:xfrm>
          <a:prstGeom prst="rect">
            <a:avLst/>
          </a:prstGeom>
          <a:ln>
            <a:solidFill>
              <a:schemeClr val="tx1"/>
            </a:solidFill>
          </a:ln>
        </p:spPr>
      </p:pic>
    </p:spTree>
    <p:extLst>
      <p:ext uri="{BB962C8B-B14F-4D97-AF65-F5344CB8AC3E}">
        <p14:creationId xmlns:p14="http://schemas.microsoft.com/office/powerpoint/2010/main" val="276688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71AC-7FAA-AECC-28F1-223040D2D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0765B-8BF4-47EF-797A-73A4B305544D}"/>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ACA520FE-0DA8-6C4A-2B92-672B9A6F8E61}"/>
              </a:ext>
            </a:extLst>
          </p:cNvPr>
          <p:cNvSpPr>
            <a:spLocks noGrp="1"/>
          </p:cNvSpPr>
          <p:nvPr>
            <p:ph idx="1"/>
          </p:nvPr>
        </p:nvSpPr>
        <p:spPr/>
        <p:txBody>
          <a:bodyPr vert="horz" lIns="0" tIns="0" rIns="0" bIns="0" rtlCol="0" anchor="t">
            <a:noAutofit/>
          </a:bodyPr>
          <a:lstStyle/>
          <a:p>
            <a:r>
              <a:rPr lang="en-US" sz="3200"/>
              <a:t>Mathematics team will send documents for your review with feedback form for recommendations on Virginia Consolidated Plan.</a:t>
            </a:r>
          </a:p>
          <a:p>
            <a:r>
              <a:rPr lang="en-US" sz="3200"/>
              <a:t>Recommendations due to Department by December 10, 2025.</a:t>
            </a:r>
          </a:p>
          <a:p>
            <a:r>
              <a:rPr lang="en-US" sz="3200"/>
              <a:t>Department will synthesize your feedback to inform draft recommendations on the Virginia Consolidated Plan by December 19, 2025.</a:t>
            </a:r>
          </a:p>
          <a:p>
            <a:endParaRPr lang="en-US"/>
          </a:p>
          <a:p>
            <a:pPr marL="0" indent="0">
              <a:buNone/>
            </a:pPr>
            <a:endParaRPr lang="en-US"/>
          </a:p>
        </p:txBody>
      </p:sp>
      <p:sp>
        <p:nvSpPr>
          <p:cNvPr id="4" name="Slide Number Placeholder 3">
            <a:extLst>
              <a:ext uri="{FF2B5EF4-FFF2-40B4-BE49-F238E27FC236}">
                <a16:creationId xmlns:a16="http://schemas.microsoft.com/office/drawing/2014/main" id="{F37652B5-10BE-45FA-329B-93E90CF65A43}"/>
              </a:ext>
            </a:extLst>
          </p:cNvPr>
          <p:cNvSpPr>
            <a:spLocks noGrp="1"/>
          </p:cNvSpPr>
          <p:nvPr>
            <p:ph type="sldNum" sz="quarter" idx="12"/>
          </p:nvPr>
        </p:nvSpPr>
        <p:spPr/>
        <p:txBody>
          <a:bodyPr/>
          <a:lstStyle/>
          <a:p>
            <a:fld id="{B2102BAA-C61A-4A39-BDF1-4340D572B82C}" type="slidenum">
              <a:rPr lang="en-US" smtClean="0"/>
              <a:t>21</a:t>
            </a:fld>
            <a:endParaRPr lang="en-US"/>
          </a:p>
        </p:txBody>
      </p:sp>
    </p:spTree>
    <p:extLst>
      <p:ext uri="{BB962C8B-B14F-4D97-AF65-F5344CB8AC3E}">
        <p14:creationId xmlns:p14="http://schemas.microsoft.com/office/powerpoint/2010/main" val="286367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A96D1-B7D0-4B31-219D-071556964F7D}"/>
              </a:ext>
            </a:extLst>
          </p:cNvPr>
          <p:cNvSpPr>
            <a:spLocks noGrp="1"/>
          </p:cNvSpPr>
          <p:nvPr>
            <p:ph type="title"/>
          </p:nvPr>
        </p:nvSpPr>
        <p:spPr>
          <a:xfrm>
            <a:off x="0" y="140368"/>
            <a:ext cx="12192000" cy="1323975"/>
          </a:xfrm>
        </p:spPr>
        <p:txBody>
          <a:bodyPr>
            <a:normAutofit fontScale="90000"/>
          </a:bodyPr>
          <a:lstStyle/>
          <a:p>
            <a:r>
              <a:rPr lang="en-US"/>
              <a:t>Next Meeting: January 7, 2026</a:t>
            </a:r>
            <a:br>
              <a:rPr lang="en-US"/>
            </a:br>
            <a:r>
              <a:rPr lang="en-US"/>
              <a:t>4:00 p.m. - 5:00 p.m.</a:t>
            </a:r>
          </a:p>
        </p:txBody>
      </p:sp>
      <p:sp>
        <p:nvSpPr>
          <p:cNvPr id="4" name="Slide Number Placeholder 3">
            <a:extLst>
              <a:ext uri="{FF2B5EF4-FFF2-40B4-BE49-F238E27FC236}">
                <a16:creationId xmlns:a16="http://schemas.microsoft.com/office/drawing/2014/main" id="{D648A7C8-604C-ACE4-98E4-35601FA2430D}"/>
              </a:ext>
            </a:extLst>
          </p:cNvPr>
          <p:cNvSpPr>
            <a:spLocks noGrp="1"/>
          </p:cNvSpPr>
          <p:nvPr>
            <p:ph type="sldNum" sz="quarter" idx="12"/>
          </p:nvPr>
        </p:nvSpPr>
        <p:spPr/>
        <p:txBody>
          <a:bodyPr/>
          <a:lstStyle/>
          <a:p>
            <a:fld id="{B2102BAA-C61A-4A39-BDF1-4340D572B82C}" type="slidenum">
              <a:rPr lang="en-US" smtClean="0"/>
              <a:t>22</a:t>
            </a:fld>
            <a:endParaRPr lang="en-US"/>
          </a:p>
        </p:txBody>
      </p:sp>
      <p:pic>
        <p:nvPicPr>
          <p:cNvPr id="3076" name="Picture 4" descr="Thank You - Free of Charge Creative Commons Handwriting image">
            <a:extLst>
              <a:ext uri="{FF2B5EF4-FFF2-40B4-BE49-F238E27FC236}">
                <a16:creationId xmlns:a16="http://schemas.microsoft.com/office/drawing/2014/main" id="{37AAA9A4-99D9-C96F-84B6-55A26837CC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4125" y="2418670"/>
            <a:ext cx="5637440" cy="375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3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1E4B2-9B03-4904-A073-B15B31B7FEA2}"/>
              </a:ext>
            </a:extLst>
          </p:cNvPr>
          <p:cNvSpPr>
            <a:spLocks noGrp="1"/>
          </p:cNvSpPr>
          <p:nvPr>
            <p:ph type="title"/>
          </p:nvPr>
        </p:nvSpPr>
        <p:spPr/>
        <p:txBody>
          <a:bodyPr/>
          <a:lstStyle/>
          <a:p>
            <a:r>
              <a:rPr lang="en-US"/>
              <a:t> Meeting Purpose and Agenda</a:t>
            </a:r>
          </a:p>
        </p:txBody>
      </p:sp>
      <p:sp>
        <p:nvSpPr>
          <p:cNvPr id="3" name="Content Placeholder 2">
            <a:extLst>
              <a:ext uri="{FF2B5EF4-FFF2-40B4-BE49-F238E27FC236}">
                <a16:creationId xmlns:a16="http://schemas.microsoft.com/office/drawing/2014/main" id="{153C4390-20FC-AF3A-1C44-FB80E2E250B5}"/>
              </a:ext>
            </a:extLst>
          </p:cNvPr>
          <p:cNvSpPr>
            <a:spLocks noGrp="1"/>
          </p:cNvSpPr>
          <p:nvPr>
            <p:ph idx="1"/>
          </p:nvPr>
        </p:nvSpPr>
        <p:spPr>
          <a:xfrm>
            <a:off x="838200" y="1318562"/>
            <a:ext cx="11358275" cy="1320263"/>
          </a:xfrm>
        </p:spPr>
        <p:txBody>
          <a:bodyPr vert="horz" lIns="0" tIns="0" rIns="0" bIns="0" rtlCol="0" anchor="t">
            <a:noAutofit/>
          </a:bodyPr>
          <a:lstStyle/>
          <a:p>
            <a:pPr marL="0" indent="0">
              <a:buNone/>
            </a:pPr>
            <a:r>
              <a:rPr lang="en-US">
                <a:solidFill>
                  <a:srgbClr val="000000"/>
                </a:solidFill>
                <a:latin typeface="Aptos"/>
                <a:cs typeface="Times New Roman"/>
              </a:rPr>
              <a:t>Purpose: To review recent statewide and national mathematics actions and begin sharing recommendations that will inform statewide priorities and the </a:t>
            </a:r>
            <a:r>
              <a:rPr lang="en-US">
                <a:solidFill>
                  <a:srgbClr val="000000"/>
                </a:solidFill>
                <a:latin typeface="Aptos"/>
                <a:cs typeface="Times New Roman"/>
                <a:hlinkClick r:id="rId3"/>
              </a:rPr>
              <a:t>Virginia Consolidated State Plan</a:t>
            </a:r>
            <a:r>
              <a:rPr lang="en-US">
                <a:solidFill>
                  <a:srgbClr val="000000"/>
                </a:solidFill>
                <a:latin typeface="Aptos"/>
                <a:cs typeface="Times New Roman"/>
              </a:rPr>
              <a:t>.</a:t>
            </a:r>
          </a:p>
        </p:txBody>
      </p:sp>
      <p:sp>
        <p:nvSpPr>
          <p:cNvPr id="4" name="Slide Number Placeholder 3">
            <a:extLst>
              <a:ext uri="{FF2B5EF4-FFF2-40B4-BE49-F238E27FC236}">
                <a16:creationId xmlns:a16="http://schemas.microsoft.com/office/drawing/2014/main" id="{E01E6950-BEDF-4A79-F750-8476A6646C75}"/>
              </a:ext>
            </a:extLst>
          </p:cNvPr>
          <p:cNvSpPr>
            <a:spLocks noGrp="1"/>
          </p:cNvSpPr>
          <p:nvPr>
            <p:ph type="sldNum" sz="quarter" idx="12"/>
          </p:nvPr>
        </p:nvSpPr>
        <p:spPr/>
        <p:txBody>
          <a:bodyPr/>
          <a:lstStyle/>
          <a:p>
            <a:fld id="{B2102BAA-C61A-4A39-BDF1-4340D572B82C}" type="slidenum">
              <a:rPr lang="en-US" smtClean="0"/>
              <a:t>3</a:t>
            </a:fld>
            <a:endParaRPr lang="en-US"/>
          </a:p>
        </p:txBody>
      </p:sp>
      <p:graphicFrame>
        <p:nvGraphicFramePr>
          <p:cNvPr id="5" name="Table 4">
            <a:extLst>
              <a:ext uri="{FF2B5EF4-FFF2-40B4-BE49-F238E27FC236}">
                <a16:creationId xmlns:a16="http://schemas.microsoft.com/office/drawing/2014/main" id="{8C772D97-581F-A2EC-96DB-742815EC84E4}"/>
              </a:ext>
            </a:extLst>
          </p:cNvPr>
          <p:cNvGraphicFramePr>
            <a:graphicFrameLocks noGrp="1"/>
          </p:cNvGraphicFramePr>
          <p:nvPr>
            <p:extLst>
              <p:ext uri="{D42A27DB-BD31-4B8C-83A1-F6EECF244321}">
                <p14:modId xmlns:p14="http://schemas.microsoft.com/office/powerpoint/2010/main" val="2209191707"/>
              </p:ext>
            </p:extLst>
          </p:nvPr>
        </p:nvGraphicFramePr>
        <p:xfrm>
          <a:off x="836950" y="2612758"/>
          <a:ext cx="6798494" cy="3474720"/>
        </p:xfrm>
        <a:graphic>
          <a:graphicData uri="http://schemas.openxmlformats.org/drawingml/2006/table">
            <a:tbl>
              <a:tblPr firstRow="1" bandRow="1">
                <a:tableStyleId>{5940675A-B579-460E-94D1-54222C63F5DA}</a:tableStyleId>
              </a:tblPr>
              <a:tblGrid>
                <a:gridCol w="4918647">
                  <a:extLst>
                    <a:ext uri="{9D8B030D-6E8A-4147-A177-3AD203B41FA5}">
                      <a16:colId xmlns:a16="http://schemas.microsoft.com/office/drawing/2014/main" val="1941865810"/>
                    </a:ext>
                  </a:extLst>
                </a:gridCol>
                <a:gridCol w="1879847">
                  <a:extLst>
                    <a:ext uri="{9D8B030D-6E8A-4147-A177-3AD203B41FA5}">
                      <a16:colId xmlns:a16="http://schemas.microsoft.com/office/drawing/2014/main" val="3005785810"/>
                    </a:ext>
                  </a:extLst>
                </a:gridCol>
              </a:tblGrid>
              <a:tr h="338684">
                <a:tc>
                  <a:txBody>
                    <a:bodyPr/>
                    <a:lstStyle/>
                    <a:p>
                      <a:pPr algn="ctr"/>
                      <a:r>
                        <a:rPr lang="en-US" sz="2400">
                          <a:solidFill>
                            <a:schemeClr val="bg1"/>
                          </a:solidFill>
                        </a:rPr>
                        <a:t>Topic</a:t>
                      </a:r>
                    </a:p>
                  </a:txBody>
                  <a:tcPr>
                    <a:solidFill>
                      <a:schemeClr val="tx1"/>
                    </a:solidFill>
                  </a:tcPr>
                </a:tc>
                <a:tc>
                  <a:txBody>
                    <a:bodyPr/>
                    <a:lstStyle/>
                    <a:p>
                      <a:pPr algn="ctr"/>
                      <a:r>
                        <a:rPr lang="en-US" sz="2400">
                          <a:solidFill>
                            <a:schemeClr val="bg1"/>
                          </a:solidFill>
                        </a:rPr>
                        <a:t>Time</a:t>
                      </a:r>
                    </a:p>
                  </a:txBody>
                  <a:tcPr>
                    <a:solidFill>
                      <a:schemeClr val="tx1"/>
                    </a:solidFill>
                  </a:tcPr>
                </a:tc>
                <a:extLst>
                  <a:ext uri="{0D108BD9-81ED-4DB2-BD59-A6C34878D82A}">
                    <a16:rowId xmlns:a16="http://schemas.microsoft.com/office/drawing/2014/main" val="2402850105"/>
                  </a:ext>
                </a:extLst>
              </a:tr>
              <a:tr h="338684">
                <a:tc>
                  <a:txBody>
                    <a:bodyPr/>
                    <a:lstStyle/>
                    <a:p>
                      <a:pPr algn="l"/>
                      <a:r>
                        <a:rPr lang="en-US" sz="2400"/>
                        <a:t>Welcome, Purpose, and Introductions</a:t>
                      </a:r>
                    </a:p>
                  </a:txBody>
                  <a:tcPr>
                    <a:solidFill>
                      <a:schemeClr val="bg1"/>
                    </a:solidFill>
                  </a:tcPr>
                </a:tc>
                <a:tc>
                  <a:txBody>
                    <a:bodyPr/>
                    <a:lstStyle/>
                    <a:p>
                      <a:pPr algn="l"/>
                      <a:r>
                        <a:rPr lang="en-US" sz="2400"/>
                        <a:t>5 mins</a:t>
                      </a:r>
                    </a:p>
                  </a:txBody>
                  <a:tcPr>
                    <a:solidFill>
                      <a:schemeClr val="bg1"/>
                    </a:solidFill>
                  </a:tcPr>
                </a:tc>
                <a:extLst>
                  <a:ext uri="{0D108BD9-81ED-4DB2-BD59-A6C34878D82A}">
                    <a16:rowId xmlns:a16="http://schemas.microsoft.com/office/drawing/2014/main" val="3759655800"/>
                  </a:ext>
                </a:extLst>
              </a:tr>
              <a:tr h="338684">
                <a:tc>
                  <a:txBody>
                    <a:bodyPr/>
                    <a:lstStyle/>
                    <a:p>
                      <a:pPr algn="l"/>
                      <a:r>
                        <a:rPr lang="en-US" sz="2400"/>
                        <a:t>Review of Recently Released Math Reports</a:t>
                      </a:r>
                    </a:p>
                  </a:txBody>
                  <a:tcPr>
                    <a:solidFill>
                      <a:schemeClr val="bg1"/>
                    </a:solidFill>
                  </a:tcPr>
                </a:tc>
                <a:tc>
                  <a:txBody>
                    <a:bodyPr/>
                    <a:lstStyle/>
                    <a:p>
                      <a:pPr algn="l"/>
                      <a:r>
                        <a:rPr lang="en-US" sz="2400"/>
                        <a:t>10 mins</a:t>
                      </a:r>
                    </a:p>
                  </a:txBody>
                  <a:tcPr>
                    <a:solidFill>
                      <a:schemeClr val="bg1"/>
                    </a:solidFill>
                  </a:tcPr>
                </a:tc>
                <a:extLst>
                  <a:ext uri="{0D108BD9-81ED-4DB2-BD59-A6C34878D82A}">
                    <a16:rowId xmlns:a16="http://schemas.microsoft.com/office/drawing/2014/main" val="3804634336"/>
                  </a:ext>
                </a:extLst>
              </a:tr>
              <a:tr h="338684">
                <a:tc>
                  <a:txBody>
                    <a:bodyPr/>
                    <a:lstStyle/>
                    <a:p>
                      <a:pPr algn="l"/>
                      <a:r>
                        <a:rPr lang="en-US" sz="2400"/>
                        <a:t>Discuss National Research Findings</a:t>
                      </a:r>
                      <a:endParaRPr lang="en-US" sz="2400" err="1"/>
                    </a:p>
                  </a:txBody>
                  <a:tcPr>
                    <a:solidFill>
                      <a:schemeClr val="bg1"/>
                    </a:solidFill>
                  </a:tcPr>
                </a:tc>
                <a:tc>
                  <a:txBody>
                    <a:bodyPr/>
                    <a:lstStyle/>
                    <a:p>
                      <a:pPr algn="l"/>
                      <a:r>
                        <a:rPr lang="en-US" sz="2400"/>
                        <a:t>15 mins</a:t>
                      </a:r>
                    </a:p>
                  </a:txBody>
                  <a:tcPr>
                    <a:solidFill>
                      <a:schemeClr val="bg1"/>
                    </a:solidFill>
                  </a:tcPr>
                </a:tc>
                <a:extLst>
                  <a:ext uri="{0D108BD9-81ED-4DB2-BD59-A6C34878D82A}">
                    <a16:rowId xmlns:a16="http://schemas.microsoft.com/office/drawing/2014/main" val="1524639143"/>
                  </a:ext>
                </a:extLst>
              </a:tr>
              <a:tr h="338683">
                <a:tc>
                  <a:txBody>
                    <a:bodyPr/>
                    <a:lstStyle/>
                    <a:p>
                      <a:pPr lvl="0" algn="l">
                        <a:buNone/>
                      </a:pPr>
                      <a:r>
                        <a:rPr lang="en-US" sz="2400"/>
                        <a:t>Begin Crafting Recommendations </a:t>
                      </a:r>
                    </a:p>
                  </a:txBody>
                  <a:tcPr>
                    <a:solidFill>
                      <a:schemeClr val="bg1"/>
                    </a:solidFill>
                  </a:tcPr>
                </a:tc>
                <a:tc>
                  <a:txBody>
                    <a:bodyPr/>
                    <a:lstStyle/>
                    <a:p>
                      <a:pPr lvl="0" algn="l">
                        <a:buNone/>
                      </a:pPr>
                      <a:r>
                        <a:rPr lang="en-US" sz="2400"/>
                        <a:t>25 mins</a:t>
                      </a:r>
                    </a:p>
                  </a:txBody>
                  <a:tcPr>
                    <a:solidFill>
                      <a:schemeClr val="bg1"/>
                    </a:solidFill>
                  </a:tcPr>
                </a:tc>
                <a:extLst>
                  <a:ext uri="{0D108BD9-81ED-4DB2-BD59-A6C34878D82A}">
                    <a16:rowId xmlns:a16="http://schemas.microsoft.com/office/drawing/2014/main" val="1705749891"/>
                  </a:ext>
                </a:extLst>
              </a:tr>
              <a:tr h="338683">
                <a:tc>
                  <a:txBody>
                    <a:bodyPr/>
                    <a:lstStyle/>
                    <a:p>
                      <a:pPr lvl="0" algn="l">
                        <a:buNone/>
                      </a:pPr>
                      <a:r>
                        <a:rPr lang="en-US" sz="2400"/>
                        <a:t>Next Steps</a:t>
                      </a:r>
                    </a:p>
                  </a:txBody>
                  <a:tcPr>
                    <a:solidFill>
                      <a:schemeClr val="bg1"/>
                    </a:solidFill>
                  </a:tcPr>
                </a:tc>
                <a:tc>
                  <a:txBody>
                    <a:bodyPr/>
                    <a:lstStyle/>
                    <a:p>
                      <a:pPr lvl="0" algn="l">
                        <a:buNone/>
                      </a:pPr>
                      <a:r>
                        <a:rPr lang="en-US" sz="2400"/>
                        <a:t>5 mins</a:t>
                      </a:r>
                    </a:p>
                  </a:txBody>
                  <a:tcPr>
                    <a:solidFill>
                      <a:schemeClr val="bg1"/>
                    </a:solidFill>
                  </a:tcPr>
                </a:tc>
                <a:extLst>
                  <a:ext uri="{0D108BD9-81ED-4DB2-BD59-A6C34878D82A}">
                    <a16:rowId xmlns:a16="http://schemas.microsoft.com/office/drawing/2014/main" val="91036265"/>
                  </a:ext>
                </a:extLst>
              </a:tr>
            </a:tbl>
          </a:graphicData>
        </a:graphic>
      </p:graphicFrame>
      <p:sp>
        <p:nvSpPr>
          <p:cNvPr id="7" name="Content Placeholder 3">
            <a:extLst>
              <a:ext uri="{FF2B5EF4-FFF2-40B4-BE49-F238E27FC236}">
                <a16:creationId xmlns:a16="http://schemas.microsoft.com/office/drawing/2014/main" id="{459FF46B-3925-EC82-8CBD-0914035DDDFC}"/>
              </a:ext>
            </a:extLst>
          </p:cNvPr>
          <p:cNvSpPr txBox="1">
            <a:spLocks/>
          </p:cNvSpPr>
          <p:nvPr/>
        </p:nvSpPr>
        <p:spPr>
          <a:xfrm>
            <a:off x="7926371" y="2571459"/>
            <a:ext cx="4112852" cy="4148267"/>
          </a:xfrm>
          <a:prstGeom prst="rect">
            <a:avLst/>
          </a:prstGeom>
          <a:solidFill>
            <a:schemeClr val="bg1"/>
          </a:solidFill>
          <a:ln w="28575">
            <a:solidFill>
              <a:srgbClr val="1A4480"/>
            </a:solidFill>
          </a:ln>
        </p:spPr>
        <p:txBody>
          <a:bodyPr vert="horz" lIns="0" tIns="0" rIns="0" bIns="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i="1"/>
              <a:t>Guest Speaker</a:t>
            </a:r>
            <a:endParaRPr lang="en-US"/>
          </a:p>
          <a:p>
            <a:pPr marL="0" indent="0">
              <a:buNone/>
            </a:pPr>
            <a:r>
              <a:rPr lang="en-US" sz="2400" b="1"/>
              <a:t>Alissa Peltzman</a:t>
            </a:r>
            <a:r>
              <a:rPr lang="en-US" sz="2400"/>
              <a:t>, Independent Consultant</a:t>
            </a:r>
          </a:p>
          <a:p>
            <a:pPr marL="0" indent="0">
              <a:buNone/>
            </a:pPr>
            <a:r>
              <a:rPr lang="en-US" sz="2400"/>
              <a:t>Co-author of </a:t>
            </a:r>
            <a:r>
              <a:rPr lang="en-US" sz="2400">
                <a:hlinkClick r:id="rId4"/>
              </a:rPr>
              <a:t>Charting the Course: The State of Mathematics Pathways for Student Success</a:t>
            </a:r>
            <a:r>
              <a:rPr lang="en-US" sz="2400"/>
              <a:t>: Research of </a:t>
            </a:r>
            <a:r>
              <a:rPr lang="en-US" sz="2400">
                <a:ea typeface="+mn-lt"/>
                <a:cs typeface="+mn-lt"/>
              </a:rPr>
              <a:t>nine key policies and practices to effectively implement high-quality mathematics pathways</a:t>
            </a:r>
          </a:p>
          <a:p>
            <a:endParaRPr lang="en-US" sz="1800"/>
          </a:p>
          <a:p>
            <a:endParaRPr lang="en-US"/>
          </a:p>
        </p:txBody>
      </p:sp>
    </p:spTree>
    <p:extLst>
      <p:ext uri="{BB962C8B-B14F-4D97-AF65-F5344CB8AC3E}">
        <p14:creationId xmlns:p14="http://schemas.microsoft.com/office/powerpoint/2010/main" val="5116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8240-41C5-5A43-31BE-E9AD32716269}"/>
              </a:ext>
            </a:extLst>
          </p:cNvPr>
          <p:cNvSpPr>
            <a:spLocks noGrp="1"/>
          </p:cNvSpPr>
          <p:nvPr>
            <p:ph type="title"/>
          </p:nvPr>
        </p:nvSpPr>
        <p:spPr/>
        <p:txBody>
          <a:bodyPr>
            <a:normAutofit/>
          </a:bodyPr>
          <a:lstStyle/>
          <a:p>
            <a:r>
              <a:rPr lang="en-US" sz="4000"/>
              <a:t>HB1600 Defines Required Department of Education Actions for Mathematics</a:t>
            </a:r>
          </a:p>
        </p:txBody>
      </p:sp>
      <p:sp>
        <p:nvSpPr>
          <p:cNvPr id="3" name="Content Placeholder 2">
            <a:extLst>
              <a:ext uri="{FF2B5EF4-FFF2-40B4-BE49-F238E27FC236}">
                <a16:creationId xmlns:a16="http://schemas.microsoft.com/office/drawing/2014/main" id="{01A47AD3-0AE3-604F-07B7-C200A15D15A8}"/>
              </a:ext>
            </a:extLst>
          </p:cNvPr>
          <p:cNvSpPr>
            <a:spLocks noGrp="1"/>
          </p:cNvSpPr>
          <p:nvPr>
            <p:ph idx="1"/>
          </p:nvPr>
        </p:nvSpPr>
        <p:spPr>
          <a:xfrm>
            <a:off x="691868" y="1321163"/>
            <a:ext cx="11067142" cy="5230196"/>
          </a:xfrm>
        </p:spPr>
        <p:txBody>
          <a:bodyPr vert="horz" lIns="0" tIns="0" rIns="0" bIns="0" rtlCol="0" anchor="t">
            <a:noAutofit/>
          </a:bodyPr>
          <a:lstStyle/>
          <a:p>
            <a:pPr marL="0" lvl="1" indent="0">
              <a:lnSpc>
                <a:spcPct val="107000"/>
              </a:lnSpc>
              <a:buNone/>
            </a:pPr>
            <a:r>
              <a:rPr lang="en-US" sz="2000">
                <a:solidFill>
                  <a:srgbClr val="333333"/>
                </a:solidFill>
                <a:latin typeface="Aptos"/>
                <a:ea typeface="MS Mincho"/>
                <a:cs typeface="Arial"/>
              </a:rPr>
              <a:t> (</a:t>
            </a:r>
            <a:r>
              <a:rPr lang="en-US" sz="2000" err="1">
                <a:solidFill>
                  <a:srgbClr val="333333"/>
                </a:solidFill>
                <a:latin typeface="Aptos"/>
                <a:ea typeface="MS Mincho"/>
                <a:cs typeface="Arial"/>
              </a:rPr>
              <a:t>i</a:t>
            </a:r>
            <a:r>
              <a:rPr lang="en-US" sz="2000">
                <a:solidFill>
                  <a:srgbClr val="333333"/>
                </a:solidFill>
                <a:latin typeface="Aptos"/>
                <a:ea typeface="MS Mincho"/>
                <a:cs typeface="Arial"/>
              </a:rPr>
              <a:t>) oversee and track mathematics instruction, assessment scores, and learning outcomes in the Commonwealth to identify</a:t>
            </a:r>
            <a:r>
              <a:rPr lang="en-US" sz="2000">
                <a:solidFill>
                  <a:srgbClr val="333333"/>
                </a:solidFill>
                <a:effectLst/>
                <a:latin typeface="Aptos"/>
                <a:ea typeface="MS Mincho"/>
                <a:cs typeface="Arial"/>
              </a:rPr>
              <a:t> potential areas for </a:t>
            </a:r>
            <a:r>
              <a:rPr lang="en-US" sz="2000">
                <a:solidFill>
                  <a:srgbClr val="333333"/>
                </a:solidFill>
                <a:latin typeface="Aptos"/>
                <a:ea typeface="MS Mincho"/>
                <a:cs typeface="Arial"/>
              </a:rPr>
              <a:t>improvement</a:t>
            </a:r>
            <a:r>
              <a:rPr lang="en-US" sz="2000">
                <a:solidFill>
                  <a:srgbClr val="333333"/>
                </a:solidFill>
                <a:effectLst/>
                <a:latin typeface="Aptos"/>
                <a:ea typeface="MS Mincho"/>
                <a:cs typeface="Arial"/>
              </a:rPr>
              <a:t>;</a:t>
            </a:r>
            <a:r>
              <a:rPr lang="en-US" sz="2000">
                <a:solidFill>
                  <a:srgbClr val="333333"/>
                </a:solidFill>
                <a:latin typeface="Aptos"/>
                <a:ea typeface="MS Mincho"/>
                <a:cs typeface="Arial"/>
              </a:rPr>
              <a:t> </a:t>
            </a:r>
          </a:p>
          <a:p>
            <a:pPr marL="0" lvl="1" indent="0">
              <a:lnSpc>
                <a:spcPct val="107000"/>
              </a:lnSpc>
              <a:buNone/>
            </a:pPr>
            <a:r>
              <a:rPr lang="en-US" sz="2000">
                <a:solidFill>
                  <a:srgbClr val="333333"/>
                </a:solidFill>
                <a:latin typeface="Aptos"/>
                <a:ea typeface="MS Mincho"/>
                <a:cs typeface="Arial"/>
              </a:rPr>
              <a:t>(ii) identify evidence-based and proven best practices to improve mathematics instruction and student performance; </a:t>
            </a:r>
          </a:p>
          <a:p>
            <a:pPr marL="0" lvl="1" indent="0">
              <a:lnSpc>
                <a:spcPct val="107000"/>
              </a:lnSpc>
              <a:buNone/>
            </a:pPr>
            <a:r>
              <a:rPr lang="en-US" sz="2000">
                <a:solidFill>
                  <a:srgbClr val="333333"/>
                </a:solidFill>
                <a:latin typeface="Aptos"/>
                <a:ea typeface="MS Mincho"/>
                <a:cs typeface="Arial"/>
              </a:rPr>
              <a:t>(iii) establish the framework for and support the implementation of professional development strategies for educators and school systems; </a:t>
            </a:r>
          </a:p>
          <a:p>
            <a:pPr marL="0" lvl="1" indent="0">
              <a:lnSpc>
                <a:spcPct val="107000"/>
              </a:lnSpc>
              <a:buNone/>
            </a:pPr>
            <a:r>
              <a:rPr lang="en-US" sz="2000">
                <a:solidFill>
                  <a:srgbClr val="333333"/>
                </a:solidFill>
                <a:latin typeface="Aptos"/>
                <a:ea typeface="MS Mincho"/>
                <a:cs typeface="Arial"/>
              </a:rPr>
              <a:t>(iv) administer state funds provided to school divisions as appropriate; </a:t>
            </a:r>
          </a:p>
          <a:p>
            <a:pPr marL="0" lvl="1" indent="0">
              <a:lnSpc>
                <a:spcPct val="107000"/>
              </a:lnSpc>
              <a:buNone/>
            </a:pPr>
            <a:r>
              <a:rPr lang="en-US" sz="2000">
                <a:solidFill>
                  <a:srgbClr val="333333"/>
                </a:solidFill>
                <a:latin typeface="Aptos"/>
                <a:ea typeface="MS Mincho"/>
                <a:cs typeface="Arial"/>
              </a:rPr>
              <a:t>(v) collaborate with school boards and division superintendents to support the implementation of competency-based and evidence-based mathematics learning, provide recommendations on best practices, and facilitate professional development opportunities for educators; </a:t>
            </a:r>
            <a:endParaRPr lang="en-US" sz="2000"/>
          </a:p>
          <a:p>
            <a:pPr marL="0" lvl="1" indent="0">
              <a:lnSpc>
                <a:spcPct val="107000"/>
              </a:lnSpc>
              <a:buNone/>
            </a:pPr>
            <a:r>
              <a:rPr lang="en-US" sz="2000">
                <a:solidFill>
                  <a:srgbClr val="333333"/>
                </a:solidFill>
                <a:latin typeface="Aptos"/>
                <a:ea typeface="MS Mincho"/>
                <a:cs typeface="Arial"/>
              </a:rPr>
              <a:t>(vi) oversee the statewide professional development framework for evidence-based teacher training, provide instructional guides and evidence-based resources, and facilitate regional professional development networks on improving mathematics; and</a:t>
            </a:r>
          </a:p>
          <a:p>
            <a:pPr marL="0" lvl="1" indent="0">
              <a:lnSpc>
                <a:spcPct val="107000"/>
              </a:lnSpc>
              <a:buNone/>
            </a:pPr>
            <a:r>
              <a:rPr lang="en-US" sz="2000">
                <a:solidFill>
                  <a:srgbClr val="333333"/>
                </a:solidFill>
                <a:latin typeface="Aptos"/>
                <a:ea typeface="MS Mincho"/>
                <a:cs typeface="Arial"/>
              </a:rPr>
              <a:t> (vii) collect data to analyze student mathematics progress and report the impact on student success across the Commonwealth.</a:t>
            </a:r>
            <a:br>
              <a:rPr lang="en-US" sz="2000">
                <a:latin typeface="Aptos"/>
                <a:ea typeface="MS Mincho"/>
                <a:cs typeface="Arial"/>
              </a:rPr>
            </a:br>
            <a:endParaRPr lang="en-US" sz="1300" i="1">
              <a:solidFill>
                <a:srgbClr val="333333"/>
              </a:solidFill>
              <a:latin typeface="PT Serif"/>
              <a:ea typeface="MS Mincho"/>
              <a:cs typeface="Arial"/>
            </a:endParaRPr>
          </a:p>
          <a:p>
            <a:pPr marL="457200" lvl="1" indent="-457200">
              <a:lnSpc>
                <a:spcPct val="107000"/>
              </a:lnSpc>
              <a:buFont typeface="Wingdings" panose="020F0502020204030204" pitchFamily="34" charset="0"/>
              <a:buChar char="§"/>
            </a:pPr>
            <a:endParaRPr lang="en-US" i="1">
              <a:solidFill>
                <a:srgbClr val="333333"/>
              </a:solidFill>
              <a:ea typeface="MS Mincho"/>
              <a:cs typeface="Arial"/>
            </a:endParaRPr>
          </a:p>
        </p:txBody>
      </p:sp>
      <p:sp>
        <p:nvSpPr>
          <p:cNvPr id="4" name="Slide Number Placeholder 3">
            <a:extLst>
              <a:ext uri="{FF2B5EF4-FFF2-40B4-BE49-F238E27FC236}">
                <a16:creationId xmlns:a16="http://schemas.microsoft.com/office/drawing/2014/main" id="{8EBD5933-22EB-887C-7937-18BE16428842}"/>
              </a:ext>
            </a:extLst>
          </p:cNvPr>
          <p:cNvSpPr>
            <a:spLocks noGrp="1"/>
          </p:cNvSpPr>
          <p:nvPr>
            <p:ph type="sldNum" sz="quarter" idx="12"/>
          </p:nvPr>
        </p:nvSpPr>
        <p:spPr/>
        <p:txBody>
          <a:bodyPr/>
          <a:lstStyle/>
          <a:p>
            <a:fld id="{B2102BAA-C61A-4A39-BDF1-4340D572B82C}" type="slidenum">
              <a:rPr lang="en-US" smtClean="0"/>
              <a:t>4</a:t>
            </a:fld>
            <a:endParaRPr lang="en-US"/>
          </a:p>
        </p:txBody>
      </p:sp>
      <p:sp>
        <p:nvSpPr>
          <p:cNvPr id="5" name="TextBox 4">
            <a:extLst>
              <a:ext uri="{FF2B5EF4-FFF2-40B4-BE49-F238E27FC236}">
                <a16:creationId xmlns:a16="http://schemas.microsoft.com/office/drawing/2014/main" id="{40341607-F79B-E66E-1719-34B903A63448}"/>
              </a:ext>
            </a:extLst>
          </p:cNvPr>
          <p:cNvSpPr txBox="1"/>
          <p:nvPr/>
        </p:nvSpPr>
        <p:spPr>
          <a:xfrm>
            <a:off x="9376659" y="6353642"/>
            <a:ext cx="25858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2"/>
              </a:rPr>
              <a:t>HB1600</a:t>
            </a:r>
            <a:endParaRPr lang="en-US"/>
          </a:p>
        </p:txBody>
      </p:sp>
    </p:spTree>
    <p:extLst>
      <p:ext uri="{BB962C8B-B14F-4D97-AF65-F5344CB8AC3E}">
        <p14:creationId xmlns:p14="http://schemas.microsoft.com/office/powerpoint/2010/main" val="1130224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ADC2-F5A3-0BBF-2390-8F884E62AF21}"/>
              </a:ext>
            </a:extLst>
          </p:cNvPr>
          <p:cNvSpPr>
            <a:spLocks noGrp="1"/>
          </p:cNvSpPr>
          <p:nvPr>
            <p:ph type="title"/>
          </p:nvPr>
        </p:nvSpPr>
        <p:spPr/>
        <p:txBody>
          <a:bodyPr>
            <a:normAutofit fontScale="90000"/>
          </a:bodyPr>
          <a:lstStyle/>
          <a:p>
            <a:r>
              <a:rPr lang="en-US" sz="4400"/>
              <a:t>Annual Mathematics Report Shares Actions Taken to Improve Mathematics Across the Commonwealth</a:t>
            </a:r>
          </a:p>
        </p:txBody>
      </p:sp>
      <p:sp>
        <p:nvSpPr>
          <p:cNvPr id="3" name="Content Placeholder 2">
            <a:extLst>
              <a:ext uri="{FF2B5EF4-FFF2-40B4-BE49-F238E27FC236}">
                <a16:creationId xmlns:a16="http://schemas.microsoft.com/office/drawing/2014/main" id="{35BA144F-A232-0285-59BF-EDD3BEC71475}"/>
              </a:ext>
            </a:extLst>
          </p:cNvPr>
          <p:cNvSpPr>
            <a:spLocks noGrp="1"/>
          </p:cNvSpPr>
          <p:nvPr>
            <p:ph idx="1"/>
          </p:nvPr>
        </p:nvSpPr>
        <p:spPr>
          <a:xfrm>
            <a:off x="4383328" y="1458930"/>
            <a:ext cx="7557586" cy="4547678"/>
          </a:xfrm>
          <a:solidFill>
            <a:schemeClr val="bg2"/>
          </a:solidFill>
          <a:ln>
            <a:solidFill>
              <a:schemeClr val="bg1"/>
            </a:solidFill>
          </a:ln>
        </p:spPr>
        <p:txBody>
          <a:bodyPr vert="horz" lIns="0" tIns="0" rIns="0" bIns="0" rtlCol="0" anchor="t">
            <a:noAutofit/>
          </a:bodyPr>
          <a:lstStyle/>
          <a:p>
            <a:pPr marL="0" indent="0">
              <a:lnSpc>
                <a:spcPct val="100000"/>
              </a:lnSpc>
              <a:spcBef>
                <a:spcPts val="300"/>
              </a:spcBef>
              <a:buNone/>
            </a:pPr>
            <a:r>
              <a:rPr lang="en-US" b="1"/>
              <a:t>Key items to highlight from the report</a:t>
            </a:r>
          </a:p>
          <a:p>
            <a:pPr indent="0">
              <a:lnSpc>
                <a:spcPct val="100000"/>
              </a:lnSpc>
              <a:spcBef>
                <a:spcPts val="0"/>
              </a:spcBef>
              <a:spcAft>
                <a:spcPts val="300"/>
              </a:spcAft>
            </a:pPr>
            <a:r>
              <a:rPr lang="en-US" sz="2400"/>
              <a:t>Progress on meeting defined state requirements.</a:t>
            </a:r>
          </a:p>
          <a:p>
            <a:pPr indent="0">
              <a:lnSpc>
                <a:spcPct val="100000"/>
              </a:lnSpc>
              <a:spcBef>
                <a:spcPts val="0"/>
              </a:spcBef>
              <a:spcAft>
                <a:spcPts val="300"/>
              </a:spcAft>
            </a:pPr>
            <a:r>
              <a:rPr lang="en-US" sz="2400"/>
              <a:t>Implementation updates on the Mathematics Standards of Learning.</a:t>
            </a:r>
          </a:p>
          <a:p>
            <a:pPr indent="0">
              <a:lnSpc>
                <a:spcPct val="100000"/>
              </a:lnSpc>
              <a:spcBef>
                <a:spcPts val="0"/>
              </a:spcBef>
              <a:spcAft>
                <a:spcPts val="300"/>
              </a:spcAft>
            </a:pPr>
            <a:r>
              <a:rPr lang="en-US" sz="2400"/>
              <a:t>Status of grant funding.</a:t>
            </a:r>
          </a:p>
          <a:p>
            <a:pPr indent="0">
              <a:lnSpc>
                <a:spcPct val="100000"/>
              </a:lnSpc>
              <a:spcBef>
                <a:spcPts val="0"/>
              </a:spcBef>
              <a:spcAft>
                <a:spcPts val="300"/>
              </a:spcAft>
            </a:pPr>
            <a:r>
              <a:rPr lang="en-US" sz="2400"/>
              <a:t>Expansion of virtual mathematics course opportunities to support acceleration in mathematics.</a:t>
            </a:r>
          </a:p>
          <a:p>
            <a:pPr indent="0">
              <a:lnSpc>
                <a:spcPct val="100000"/>
              </a:lnSpc>
              <a:spcBef>
                <a:spcPts val="0"/>
              </a:spcBef>
              <a:spcAft>
                <a:spcPts val="300"/>
              </a:spcAft>
            </a:pPr>
            <a:r>
              <a:rPr lang="en-US" sz="2400"/>
              <a:t> Innovative avenues to expand teacher endorsements in mathematics.</a:t>
            </a:r>
          </a:p>
          <a:p>
            <a:pPr indent="0">
              <a:lnSpc>
                <a:spcPct val="100000"/>
              </a:lnSpc>
              <a:spcBef>
                <a:spcPts val="0"/>
              </a:spcBef>
              <a:spcAft>
                <a:spcPts val="300"/>
              </a:spcAft>
            </a:pPr>
            <a:r>
              <a:rPr lang="en-US" sz="2400"/>
              <a:t>Recommendations to strengthen instruction and support.</a:t>
            </a:r>
          </a:p>
        </p:txBody>
      </p:sp>
      <p:sp>
        <p:nvSpPr>
          <p:cNvPr id="4" name="Slide Number Placeholder 3">
            <a:extLst>
              <a:ext uri="{FF2B5EF4-FFF2-40B4-BE49-F238E27FC236}">
                <a16:creationId xmlns:a16="http://schemas.microsoft.com/office/drawing/2014/main" id="{F209F061-D6DD-75CC-4B8A-14743D3D175A}"/>
              </a:ext>
            </a:extLst>
          </p:cNvPr>
          <p:cNvSpPr>
            <a:spLocks noGrp="1"/>
          </p:cNvSpPr>
          <p:nvPr>
            <p:ph type="sldNum" sz="quarter" idx="12"/>
          </p:nvPr>
        </p:nvSpPr>
        <p:spPr/>
        <p:txBody>
          <a:bodyPr/>
          <a:lstStyle/>
          <a:p>
            <a:fld id="{B2102BAA-C61A-4A39-BDF1-4340D572B82C}" type="slidenum">
              <a:rPr lang="en-US" smtClean="0"/>
              <a:t>5</a:t>
            </a:fld>
            <a:endParaRPr lang="en-US"/>
          </a:p>
        </p:txBody>
      </p:sp>
      <p:pic>
        <p:nvPicPr>
          <p:cNvPr id="7" name="Picture 6">
            <a:extLst>
              <a:ext uri="{FF2B5EF4-FFF2-40B4-BE49-F238E27FC236}">
                <a16:creationId xmlns:a16="http://schemas.microsoft.com/office/drawing/2014/main" id="{CB059DB3-A3D8-C6B4-BD76-27CA687A6A04}"/>
              </a:ext>
            </a:extLst>
          </p:cNvPr>
          <p:cNvPicPr>
            <a:picLocks noChangeAspect="1"/>
          </p:cNvPicPr>
          <p:nvPr/>
        </p:nvPicPr>
        <p:blipFill>
          <a:blip r:embed="rId3"/>
          <a:stretch>
            <a:fillRect/>
          </a:stretch>
        </p:blipFill>
        <p:spPr>
          <a:xfrm>
            <a:off x="480170" y="1461541"/>
            <a:ext cx="3519130" cy="4547711"/>
          </a:xfrm>
          <a:prstGeom prst="rect">
            <a:avLst/>
          </a:prstGeom>
          <a:ln>
            <a:solidFill>
              <a:schemeClr val="tx1"/>
            </a:solidFill>
          </a:ln>
        </p:spPr>
      </p:pic>
      <p:sp>
        <p:nvSpPr>
          <p:cNvPr id="8" name="TextBox 7">
            <a:extLst>
              <a:ext uri="{FF2B5EF4-FFF2-40B4-BE49-F238E27FC236}">
                <a16:creationId xmlns:a16="http://schemas.microsoft.com/office/drawing/2014/main" id="{BA2FE57D-0B5B-C4A2-56AA-2A7774844F9B}"/>
              </a:ext>
            </a:extLst>
          </p:cNvPr>
          <p:cNvSpPr txBox="1"/>
          <p:nvPr/>
        </p:nvSpPr>
        <p:spPr>
          <a:xfrm>
            <a:off x="5253860" y="5822728"/>
            <a:ext cx="58288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https://rga.lis.virginia.gov/Published/2025/RD741/PDF</a:t>
            </a:r>
            <a:endParaRPr lang="en-US"/>
          </a:p>
        </p:txBody>
      </p:sp>
    </p:spTree>
    <p:extLst>
      <p:ext uri="{BB962C8B-B14F-4D97-AF65-F5344CB8AC3E}">
        <p14:creationId xmlns:p14="http://schemas.microsoft.com/office/powerpoint/2010/main" val="496979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3EBBF-A67A-27D4-4C2F-085C8D28862B}"/>
              </a:ext>
            </a:extLst>
          </p:cNvPr>
          <p:cNvSpPr>
            <a:spLocks noGrp="1"/>
          </p:cNvSpPr>
          <p:nvPr>
            <p:ph type="title"/>
          </p:nvPr>
        </p:nvSpPr>
        <p:spPr>
          <a:xfrm>
            <a:off x="371486" y="1705805"/>
            <a:ext cx="4729782" cy="2578343"/>
          </a:xfrm>
        </p:spPr>
        <p:txBody>
          <a:bodyPr>
            <a:normAutofit fontScale="90000"/>
          </a:bodyPr>
          <a:lstStyle/>
          <a:p>
            <a:r>
              <a:rPr lang="en-US"/>
              <a:t>Virginia Students are Making Meaningful Progress</a:t>
            </a:r>
          </a:p>
        </p:txBody>
      </p:sp>
      <p:sp>
        <p:nvSpPr>
          <p:cNvPr id="4" name="Slide Number Placeholder 3">
            <a:extLst>
              <a:ext uri="{FF2B5EF4-FFF2-40B4-BE49-F238E27FC236}">
                <a16:creationId xmlns:a16="http://schemas.microsoft.com/office/drawing/2014/main" id="{1EE2CB87-A81C-2FAB-9BFC-DAA0024F7F9F}"/>
              </a:ext>
            </a:extLst>
          </p:cNvPr>
          <p:cNvSpPr>
            <a:spLocks noGrp="1"/>
          </p:cNvSpPr>
          <p:nvPr>
            <p:ph type="sldNum" sz="quarter" idx="12"/>
          </p:nvPr>
        </p:nvSpPr>
        <p:spPr/>
        <p:txBody>
          <a:bodyPr/>
          <a:lstStyle/>
          <a:p>
            <a:fld id="{B2102BAA-C61A-4A39-BDF1-4340D572B82C}" type="slidenum">
              <a:rPr lang="en-US" smtClean="0"/>
              <a:t>6</a:t>
            </a:fld>
            <a:endParaRPr lang="en-US"/>
          </a:p>
        </p:txBody>
      </p:sp>
      <p:pic>
        <p:nvPicPr>
          <p:cNvPr id="5" name="Picture 4">
            <a:extLst>
              <a:ext uri="{FF2B5EF4-FFF2-40B4-BE49-F238E27FC236}">
                <a16:creationId xmlns:a16="http://schemas.microsoft.com/office/drawing/2014/main" id="{629A3495-F082-5681-9E72-A7D4749029E9}"/>
              </a:ext>
            </a:extLst>
          </p:cNvPr>
          <p:cNvPicPr>
            <a:picLocks noChangeAspect="1"/>
          </p:cNvPicPr>
          <p:nvPr/>
        </p:nvPicPr>
        <p:blipFill>
          <a:blip r:embed="rId3"/>
          <a:stretch>
            <a:fillRect/>
          </a:stretch>
        </p:blipFill>
        <p:spPr>
          <a:xfrm>
            <a:off x="5474143" y="338138"/>
            <a:ext cx="6504110" cy="6017602"/>
          </a:xfrm>
          <a:prstGeom prst="rect">
            <a:avLst/>
          </a:prstGeom>
        </p:spPr>
      </p:pic>
    </p:spTree>
    <p:extLst>
      <p:ext uri="{BB962C8B-B14F-4D97-AF65-F5344CB8AC3E}">
        <p14:creationId xmlns:p14="http://schemas.microsoft.com/office/powerpoint/2010/main" val="258655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18CF3-7B8C-4D98-EE91-F58C609B8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105C9-D7A4-6C03-8EA8-E09647551E6F}"/>
              </a:ext>
            </a:extLst>
          </p:cNvPr>
          <p:cNvSpPr>
            <a:spLocks noGrp="1"/>
          </p:cNvSpPr>
          <p:nvPr>
            <p:ph type="title"/>
          </p:nvPr>
        </p:nvSpPr>
        <p:spPr/>
        <p:txBody>
          <a:bodyPr>
            <a:normAutofit fontScale="90000"/>
          </a:bodyPr>
          <a:lstStyle/>
          <a:p>
            <a:r>
              <a:rPr lang="en-US"/>
              <a:t>Updating Virginia's Textbook and High-Quality Instructional Materials (HQIM) Process</a:t>
            </a:r>
          </a:p>
        </p:txBody>
      </p:sp>
      <p:sp>
        <p:nvSpPr>
          <p:cNvPr id="3" name="Content Placeholder 2">
            <a:extLst>
              <a:ext uri="{FF2B5EF4-FFF2-40B4-BE49-F238E27FC236}">
                <a16:creationId xmlns:a16="http://schemas.microsoft.com/office/drawing/2014/main" id="{823BA4C5-978C-51BC-D5CE-0184FD45856B}"/>
              </a:ext>
            </a:extLst>
          </p:cNvPr>
          <p:cNvSpPr>
            <a:spLocks noGrp="1"/>
          </p:cNvSpPr>
          <p:nvPr>
            <p:ph idx="1"/>
          </p:nvPr>
        </p:nvSpPr>
        <p:spPr>
          <a:xfrm>
            <a:off x="4521200" y="1325609"/>
            <a:ext cx="7329714" cy="4718033"/>
          </a:xfrm>
        </p:spPr>
        <p:txBody>
          <a:bodyPr vert="horz" lIns="0" tIns="0" rIns="0" bIns="0" rtlCol="0" anchor="t">
            <a:noAutofit/>
          </a:bodyPr>
          <a:lstStyle/>
          <a:p>
            <a:r>
              <a:rPr lang="en-US" sz="2000"/>
              <a:t>Stakeholder feedback highlights the following priorities with HQIM</a:t>
            </a:r>
          </a:p>
          <a:p>
            <a:pPr lvl="1"/>
            <a:r>
              <a:rPr lang="en-US" sz="1800"/>
              <a:t>Trustworthiness</a:t>
            </a:r>
          </a:p>
          <a:p>
            <a:pPr lvl="1"/>
            <a:r>
              <a:rPr lang="en-US" sz="1800"/>
              <a:t>Demonstrated record of success</a:t>
            </a:r>
          </a:p>
          <a:p>
            <a:pPr lvl="1"/>
            <a:r>
              <a:rPr lang="en-US" sz="1800"/>
              <a:t>Inclusion of Instructional practices aligned with research and evidence-based best practices</a:t>
            </a:r>
          </a:p>
          <a:p>
            <a:pPr lvl="1"/>
            <a:r>
              <a:rPr lang="en-US" sz="1800"/>
              <a:t>Guidance for meeting student needs (advanced learners, English Learners, students with disabilities).</a:t>
            </a:r>
          </a:p>
          <a:p>
            <a:pPr lvl="1"/>
            <a:r>
              <a:rPr lang="en-US" sz="1800"/>
              <a:t>Resources for teachers to develop content knowledge</a:t>
            </a:r>
          </a:p>
          <a:p>
            <a:r>
              <a:rPr lang="en-US" sz="2000"/>
              <a:t>Best practices for the selection of HQIM</a:t>
            </a:r>
            <a:endParaRPr lang="en-US" sz="1600"/>
          </a:p>
          <a:p>
            <a:r>
              <a:rPr lang="en-US" sz="2000"/>
              <a:t>Best practices for the local implementation of HQIM</a:t>
            </a:r>
          </a:p>
          <a:p>
            <a:r>
              <a:rPr lang="en-US" sz="2000"/>
              <a:t>Department support structures</a:t>
            </a:r>
          </a:p>
          <a:p>
            <a:r>
              <a:rPr lang="en-US" sz="2000"/>
              <a:t>Sample rubric will be provided with the caveat that it will be adapted to support discipline specific best practices.</a:t>
            </a:r>
          </a:p>
          <a:p>
            <a:pPr marL="0" indent="0">
              <a:buNone/>
            </a:pPr>
            <a:endParaRPr lang="en-US" sz="2000"/>
          </a:p>
        </p:txBody>
      </p:sp>
      <p:sp>
        <p:nvSpPr>
          <p:cNvPr id="4" name="Slide Number Placeholder 3">
            <a:extLst>
              <a:ext uri="{FF2B5EF4-FFF2-40B4-BE49-F238E27FC236}">
                <a16:creationId xmlns:a16="http://schemas.microsoft.com/office/drawing/2014/main" id="{DBEA5F58-E51C-BF56-E6D7-89142F98B924}"/>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8" name="TextBox 7">
            <a:extLst>
              <a:ext uri="{FF2B5EF4-FFF2-40B4-BE49-F238E27FC236}">
                <a16:creationId xmlns:a16="http://schemas.microsoft.com/office/drawing/2014/main" id="{C4254CD6-BF75-4873-3336-4667B9A0AC2F}"/>
              </a:ext>
            </a:extLst>
          </p:cNvPr>
          <p:cNvSpPr txBox="1"/>
          <p:nvPr/>
        </p:nvSpPr>
        <p:spPr>
          <a:xfrm>
            <a:off x="4890661" y="5872877"/>
            <a:ext cx="61231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mn-lt"/>
                <a:cs typeface="+mn-lt"/>
              </a:rPr>
              <a:t>https://rga.lis.virginia.gov/Published/2025/RD715/PDF</a:t>
            </a:r>
            <a:endParaRPr lang="en-US"/>
          </a:p>
        </p:txBody>
      </p:sp>
      <p:pic>
        <p:nvPicPr>
          <p:cNvPr id="5" name="Picture 4">
            <a:extLst>
              <a:ext uri="{FF2B5EF4-FFF2-40B4-BE49-F238E27FC236}">
                <a16:creationId xmlns:a16="http://schemas.microsoft.com/office/drawing/2014/main" id="{DC5EBEE7-6BD4-B790-4DC5-E49C1C58C4FE}"/>
              </a:ext>
            </a:extLst>
          </p:cNvPr>
          <p:cNvPicPr>
            <a:picLocks noChangeAspect="1"/>
          </p:cNvPicPr>
          <p:nvPr/>
        </p:nvPicPr>
        <p:blipFill>
          <a:blip r:embed="rId3"/>
          <a:stretch>
            <a:fillRect/>
          </a:stretch>
        </p:blipFill>
        <p:spPr>
          <a:xfrm>
            <a:off x="532272" y="1461540"/>
            <a:ext cx="3876062" cy="4735162"/>
          </a:xfrm>
          <a:prstGeom prst="rect">
            <a:avLst/>
          </a:prstGeom>
          <a:ln>
            <a:solidFill>
              <a:schemeClr val="tx1"/>
            </a:solidFill>
          </a:ln>
        </p:spPr>
      </p:pic>
    </p:spTree>
    <p:extLst>
      <p:ext uri="{BB962C8B-B14F-4D97-AF65-F5344CB8AC3E}">
        <p14:creationId xmlns:p14="http://schemas.microsoft.com/office/powerpoint/2010/main" val="214246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DA16D-E313-4ED3-9C29-31A3163A2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27224-A7AA-9D21-64FA-0B3CA398226F}"/>
              </a:ext>
            </a:extLst>
          </p:cNvPr>
          <p:cNvSpPr>
            <a:spLocks noGrp="1"/>
          </p:cNvSpPr>
          <p:nvPr>
            <p:ph type="title"/>
          </p:nvPr>
        </p:nvSpPr>
        <p:spPr>
          <a:xfrm>
            <a:off x="124918" y="624590"/>
            <a:ext cx="12192000" cy="1323975"/>
          </a:xfrm>
        </p:spPr>
        <p:txBody>
          <a:bodyPr>
            <a:normAutofit fontScale="90000"/>
          </a:bodyPr>
          <a:lstStyle/>
          <a:p>
            <a:r>
              <a:rPr lang="en-US" sz="4600"/>
              <a:t>Mathematics Advisory Task Force Will Provide Recommendations to Improve Mathematics Across the Commonwealth</a:t>
            </a:r>
          </a:p>
        </p:txBody>
      </p:sp>
      <p:sp>
        <p:nvSpPr>
          <p:cNvPr id="4" name="Content Placeholder 3">
            <a:extLst>
              <a:ext uri="{FF2B5EF4-FFF2-40B4-BE49-F238E27FC236}">
                <a16:creationId xmlns:a16="http://schemas.microsoft.com/office/drawing/2014/main" id="{3C94F19F-9357-5DC7-DBB9-677DAE97C437}"/>
              </a:ext>
            </a:extLst>
          </p:cNvPr>
          <p:cNvSpPr>
            <a:spLocks noGrp="1"/>
          </p:cNvSpPr>
          <p:nvPr>
            <p:ph idx="1"/>
          </p:nvPr>
        </p:nvSpPr>
        <p:spPr>
          <a:xfrm>
            <a:off x="838200" y="2445782"/>
            <a:ext cx="10515600" cy="3731181"/>
          </a:xfrm>
        </p:spPr>
        <p:txBody>
          <a:bodyPr vert="horz" lIns="0" tIns="0" rIns="0" bIns="0" rtlCol="0" anchor="t">
            <a:noAutofit/>
          </a:bodyPr>
          <a:lstStyle/>
          <a:p>
            <a:pPr marL="0" indent="0">
              <a:buNone/>
            </a:pPr>
            <a:r>
              <a:rPr lang="en-US" sz="3600">
                <a:latin typeface="Aptos"/>
              </a:rPr>
              <a:t>The Department shall establish and oversee a Mathematics Advisory Task Force </a:t>
            </a:r>
            <a:r>
              <a:rPr lang="en-US" sz="3600" b="1">
                <a:latin typeface="Aptos"/>
              </a:rPr>
              <a:t>to provide recommendations on improving mathematics education in elementary, middle, and high school.</a:t>
            </a:r>
          </a:p>
          <a:p>
            <a:endParaRPr lang="en-US"/>
          </a:p>
        </p:txBody>
      </p:sp>
      <p:sp>
        <p:nvSpPr>
          <p:cNvPr id="3" name="Slide Number Placeholder 2">
            <a:extLst>
              <a:ext uri="{FF2B5EF4-FFF2-40B4-BE49-F238E27FC236}">
                <a16:creationId xmlns:a16="http://schemas.microsoft.com/office/drawing/2014/main" id="{BF21C6A8-ECFE-B104-0BA3-08D86946E323}"/>
              </a:ext>
            </a:extLst>
          </p:cNvPr>
          <p:cNvSpPr>
            <a:spLocks noGrp="1"/>
          </p:cNvSpPr>
          <p:nvPr>
            <p:ph type="sldNum" sz="quarter" idx="12"/>
          </p:nvPr>
        </p:nvSpPr>
        <p:spPr/>
        <p:txBody>
          <a:bodyPr/>
          <a:lstStyle/>
          <a:p>
            <a:fld id="{B2102BAA-C61A-4A39-BDF1-4340D572B82C}" type="slidenum">
              <a:rPr lang="en-US" smtClean="0"/>
              <a:t>8</a:t>
            </a:fld>
            <a:endParaRPr lang="en-US"/>
          </a:p>
        </p:txBody>
      </p:sp>
    </p:spTree>
    <p:extLst>
      <p:ext uri="{BB962C8B-B14F-4D97-AF65-F5344CB8AC3E}">
        <p14:creationId xmlns:p14="http://schemas.microsoft.com/office/powerpoint/2010/main" val="11759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C9A-2AA5-8CBE-FF9D-1D40169DDAA5}"/>
              </a:ext>
            </a:extLst>
          </p:cNvPr>
          <p:cNvSpPr>
            <a:spLocks noGrp="1"/>
          </p:cNvSpPr>
          <p:nvPr>
            <p:ph type="title"/>
          </p:nvPr>
        </p:nvSpPr>
        <p:spPr/>
        <p:txBody>
          <a:bodyPr/>
          <a:lstStyle/>
          <a:p>
            <a:r>
              <a:rPr lang="en-US"/>
              <a:t>Beginning with the End in Mind</a:t>
            </a:r>
          </a:p>
        </p:txBody>
      </p:sp>
      <p:sp>
        <p:nvSpPr>
          <p:cNvPr id="3" name="Content Placeholder 2">
            <a:extLst>
              <a:ext uri="{FF2B5EF4-FFF2-40B4-BE49-F238E27FC236}">
                <a16:creationId xmlns:a16="http://schemas.microsoft.com/office/drawing/2014/main" id="{BE69950D-2DEC-0B6B-4658-90B47D6CECA0}"/>
              </a:ext>
            </a:extLst>
          </p:cNvPr>
          <p:cNvSpPr>
            <a:spLocks noGrp="1"/>
          </p:cNvSpPr>
          <p:nvPr>
            <p:ph idx="1"/>
          </p:nvPr>
        </p:nvSpPr>
        <p:spPr/>
        <p:txBody>
          <a:bodyPr vert="horz" lIns="0" tIns="0" rIns="0" bIns="0" rtlCol="0" anchor="t">
            <a:noAutofit/>
          </a:bodyPr>
          <a:lstStyle/>
          <a:p>
            <a:r>
              <a:rPr lang="en-US"/>
              <a:t>Develop a comprehensive report with actionable recommendations for improving mathematics.</a:t>
            </a:r>
            <a:endParaRPr lang="en-US">
              <a:solidFill>
                <a:srgbClr val="003C71"/>
              </a:solidFill>
            </a:endParaRPr>
          </a:p>
          <a:p>
            <a:r>
              <a:rPr lang="en-US"/>
              <a:t>Identify resources, support, and conditions needed to actualize the recommendations. </a:t>
            </a:r>
            <a:endParaRPr lang="en-US">
              <a:solidFill>
                <a:srgbClr val="003C71"/>
              </a:solidFill>
            </a:endParaRPr>
          </a:p>
          <a:p>
            <a:r>
              <a:rPr lang="en-US"/>
              <a:t>Define measures of effectiveness to evaluate the impact of implemented recommendations.</a:t>
            </a:r>
            <a:endParaRPr lang="en-US">
              <a:solidFill>
                <a:srgbClr val="003C71"/>
              </a:solidFill>
            </a:endParaRPr>
          </a:p>
          <a:p>
            <a:r>
              <a:rPr lang="en-US"/>
              <a:t>Recommendations will be informed by research, promising practices, and innovative approaches tailored to Virginia's context.</a:t>
            </a:r>
          </a:p>
        </p:txBody>
      </p:sp>
      <p:sp>
        <p:nvSpPr>
          <p:cNvPr id="4" name="Slide Number Placeholder 3">
            <a:extLst>
              <a:ext uri="{FF2B5EF4-FFF2-40B4-BE49-F238E27FC236}">
                <a16:creationId xmlns:a16="http://schemas.microsoft.com/office/drawing/2014/main" id="{B9958AC0-08AE-89D5-4600-B0CBA3815263}"/>
              </a:ext>
            </a:extLst>
          </p:cNvPr>
          <p:cNvSpPr>
            <a:spLocks noGrp="1"/>
          </p:cNvSpPr>
          <p:nvPr>
            <p:ph type="sldNum" sz="quarter" idx="12"/>
          </p:nvPr>
        </p:nvSpPr>
        <p:spPr/>
        <p:txBody>
          <a:bodyPr/>
          <a:lstStyle/>
          <a:p>
            <a:fld id="{B2102BAA-C61A-4A39-BDF1-4340D572B82C}" type="slidenum">
              <a:rPr lang="en-US" smtClean="0"/>
              <a:t>9</a:t>
            </a:fld>
            <a:endParaRPr lang="en-US"/>
          </a:p>
        </p:txBody>
      </p:sp>
    </p:spTree>
    <p:extLst>
      <p:ext uri="{BB962C8B-B14F-4D97-AF65-F5344CB8AC3E}">
        <p14:creationId xmlns:p14="http://schemas.microsoft.com/office/powerpoint/2010/main" val="235373269"/>
      </p:ext>
    </p:extLst>
  </p:cSld>
  <p:clrMapOvr>
    <a:masterClrMapping/>
  </p:clrMapOvr>
</p:sld>
</file>

<file path=ppt/theme/theme1.xml><?xml version="1.0" encoding="utf-8"?>
<a:theme xmlns:a="http://schemas.openxmlformats.org/drawingml/2006/main" name="Office Theme">
  <a:themeElements>
    <a:clrScheme name="VDOE Colors">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742DAD1BF35B4198F601F3230CC6EA" ma:contentTypeVersion="7" ma:contentTypeDescription="Create a new document." ma:contentTypeScope="" ma:versionID="9d85eca262a17692605a8b51a83407ab">
  <xsd:schema xmlns:xsd="http://www.w3.org/2001/XMLSchema" xmlns:xs="http://www.w3.org/2001/XMLSchema" xmlns:p="http://schemas.microsoft.com/office/2006/metadata/properties" xmlns:ns2="4c2ce17c-da1b-4275-be40-7d12bc4effbb" targetNamespace="http://schemas.microsoft.com/office/2006/metadata/properties" ma:root="true" ma:fieldsID="096ca83759539169794980be7e6d20e3" ns2:_="">
    <xsd:import namespace="4c2ce17c-da1b-4275-be40-7d12bc4eff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ce17c-da1b-4275-be40-7d12bc4eff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2AD12-2A16-4272-8343-059CCA4C660B}">
  <ds:schemaRefs>
    <ds:schemaRef ds:uri="3e48eddf-5182-4ff8-bc73-3298bc4d374d"/>
    <ds:schemaRef ds:uri="7bdf785d-e98f-4bb0-b455-24fd4c8fc4a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39C373C-4BB3-41E1-976E-682AD42D3B79}">
  <ds:schemaRefs>
    <ds:schemaRef ds:uri="4c2ce17c-da1b-4275-be40-7d12bc4eff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7A9B3F-3566-4850-A246-4BFBDE14D1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4</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Mathematics Advisory Task Force</vt:lpstr>
      <vt:lpstr>Welcome Mathematics Advisory Task Force Members </vt:lpstr>
      <vt:lpstr> Meeting Purpose and Agenda</vt:lpstr>
      <vt:lpstr>HB1600 Defines Required Department of Education Actions for Mathematics</vt:lpstr>
      <vt:lpstr>Annual Mathematics Report Shares Actions Taken to Improve Mathematics Across the Commonwealth</vt:lpstr>
      <vt:lpstr>Virginia Students are Making Meaningful Progress</vt:lpstr>
      <vt:lpstr>Updating Virginia's Textbook and High-Quality Instructional Materials (HQIM) Process</vt:lpstr>
      <vt:lpstr>Mathematics Advisory Task Force Will Provide Recommendations to Improve Mathematics Across the Commonwealth</vt:lpstr>
      <vt:lpstr>Beginning with the End in Mind</vt:lpstr>
      <vt:lpstr>Opportunity to Inform Virginia's Consolidated State Plan Revisions</vt:lpstr>
      <vt:lpstr>Charting the Course: The State of Mathematics Pathways for Student Success </vt:lpstr>
      <vt:lpstr>Charting the Course for Mathematics in Virginia</vt:lpstr>
      <vt:lpstr>Submitted Math Recommendation for Consideration by the Task Force</vt:lpstr>
      <vt:lpstr>Breakout Room Discussion Questions</vt:lpstr>
      <vt:lpstr>Breakout Room Discussions</vt:lpstr>
      <vt:lpstr>Recommendations to Improve Mathematics</vt:lpstr>
      <vt:lpstr>Recommendations to Improve Mathematics</vt:lpstr>
      <vt:lpstr>Reflection and Next Steps</vt:lpstr>
      <vt:lpstr>Recommendations Next Steps</vt:lpstr>
      <vt:lpstr>Prior to Next Meeting</vt:lpstr>
      <vt:lpstr>Next Steps</vt:lpstr>
      <vt:lpstr>Next Meeting: January 7, 2026 4:00 p.m. - 5:00 p.m.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Virginia Department of Education</dc:creator>
  <cp:keywords/>
  <dc:description/>
  <cp:revision>4</cp:revision>
  <dcterms:created xsi:type="dcterms:W3CDTF">2022-07-20T12:39:39Z</dcterms:created>
  <dcterms:modified xsi:type="dcterms:W3CDTF">2025-11-20T13:10:25Z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0x010100EC742DAD1BF35B4198F601F3230CC6EA</vt:lpwstr>
  </property>
  <property fmtid="{D5CDD505-2E9C-101B-9397-08002B2CF9AE}" pid="3" name="FileHash">
    <vt:lpwstr>bd6024ba9092d43b2cbeeceddbb3781f74355514</vt:lpwstr>
  </property>
  <property fmtid="{D5CDD505-2E9C-101B-9397-08002B2CF9AE}" pid="4" name="Order">
    <vt:r8>397000</vt:r8>
  </property>
  <property fmtid="{D5CDD505-2E9C-101B-9397-08002B2CF9AE}" pid="5" name="CloudMigratorOriginId">
    <vt:lpwstr>1voe_kc8VRRDPk9RmKKH-mpKC64Fr0ipY</vt:lpwstr>
  </property>
  <property fmtid="{D5CDD505-2E9C-101B-9397-08002B2CF9AE}" pid="6" name="SharedWithUsers">
    <vt:lpwstr>165;#Hollins, Samantha (DOE)</vt:lpwstr>
  </property>
  <property fmtid="{D5CDD505-2E9C-101B-9397-08002B2CF9AE}" pid="7" name="ComplianceAssetId">
    <vt:lpwstr/>
  </property>
  <property fmtid="{D5CDD505-2E9C-101B-9397-08002B2CF9AE}" pid="8" name="_activity">
    <vt:lpwstr>{"FileActivityType":"8","FileActivityTimeStamp":"2025-11-12T13:37:22.497Z","FileActivityUsersOnPage":[{"DisplayName":"Bohidar, Victoria (DOE)","Id":"victoria.bohidar@doe.virginia.gov"}],"FileActivityNavigationId":null}</vt:lpwstr>
  </property>
  <property fmtid="{D5CDD505-2E9C-101B-9397-08002B2CF9AE}" pid="9" name="_ExtendedDescription">
    <vt:lpwstr/>
  </property>
  <property fmtid="{D5CDD505-2E9C-101B-9397-08002B2CF9AE}" pid="10" name="CloudMigratorVersion">
    <vt:lpwstr>3.38.17.0</vt:lpwstr>
  </property>
  <property fmtid="{D5CDD505-2E9C-101B-9397-08002B2CF9AE}" pid="11" name="TriggerFlowInfo">
    <vt:lpwstr/>
  </property>
  <property fmtid="{D5CDD505-2E9C-101B-9397-08002B2CF9AE}" pid="12" name="_SharedFileIndex">
    <vt:lpwstr/>
  </property>
  <property fmtid="{D5CDD505-2E9C-101B-9397-08002B2CF9AE}" pid="13" name="_SourceUrl">
    <vt:lpwstr/>
  </property>
</Properties>
</file>