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13"/>
  </p:notesMasterIdLst>
  <p:sldIdLst>
    <p:sldId id="304" r:id="rId5"/>
    <p:sldId id="272" r:id="rId6"/>
    <p:sldId id="271" r:id="rId7"/>
    <p:sldId id="314" r:id="rId8"/>
    <p:sldId id="273" r:id="rId9"/>
    <p:sldId id="310" r:id="rId10"/>
    <p:sldId id="311" r:id="rId11"/>
    <p:sldId id="29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A4480"/>
    <a:srgbClr val="555555"/>
    <a:srgbClr val="3E5B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809" autoAdjust="0"/>
    <p:restoredTop sz="96260"/>
  </p:normalViewPr>
  <p:slideViewPr>
    <p:cSldViewPr snapToGrid="0">
      <p:cViewPr varScale="1">
        <p:scale>
          <a:sx n="103" d="100"/>
          <a:sy n="103" d="100"/>
        </p:scale>
        <p:origin x="378" y="96"/>
      </p:cViewPr>
      <p:guideLst>
        <p:guide orient="horz" pos="2160"/>
        <p:guide pos="3840"/>
      </p:guideLst>
    </p:cSldViewPr>
  </p:slideViewPr>
  <p:outlineViewPr>
    <p:cViewPr>
      <p:scale>
        <a:sx n="33" d="100"/>
        <a:sy n="33" d="100"/>
      </p:scale>
      <p:origin x="0" y="-1512"/>
    </p:cViewPr>
  </p:outlin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70128E-993C-4902-8012-4837AFDCDFE9}" type="datetimeFigureOut">
              <a:rPr lang="en-US" smtClean="0"/>
              <a:t>4/10/2025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DDDA28-A9E5-470C-8A90-D17729306CEC}" type="slidenum">
              <a:rPr lang="en-US" smtClean="0"/>
              <a:t>‹#›</a:t>
            </a:fld>
            <a:endParaRPr lang="en-US"/>
          </a:p>
        </p:txBody>
      </p:sp>
    </p:spTree>
    <p:extLst>
      <p:ext uri="{BB962C8B-B14F-4D97-AF65-F5344CB8AC3E}">
        <p14:creationId xmlns:p14="http://schemas.microsoft.com/office/powerpoint/2010/main" val="38347010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130909"/>
            <a:ext cx="5254951" cy="2387600"/>
          </a:xfrm>
        </p:spPr>
        <p:txBody>
          <a:bodyPr anchor="b"/>
          <a:lstStyle>
            <a:lvl1pPr algn="l">
              <a:defRPr sz="6000" cap="none" baseline="0"/>
            </a:lvl1pPr>
          </a:lstStyle>
          <a:p>
            <a:r>
              <a:rPr lang="en-US" dirty="0"/>
              <a:t>Click to edit Master title style</a:t>
            </a:r>
          </a:p>
        </p:txBody>
      </p:sp>
      <p:sp>
        <p:nvSpPr>
          <p:cNvPr id="3" name="Subtitle 2"/>
          <p:cNvSpPr>
            <a:spLocks noGrp="1"/>
          </p:cNvSpPr>
          <p:nvPr>
            <p:ph type="subTitle" idx="1"/>
          </p:nvPr>
        </p:nvSpPr>
        <p:spPr>
          <a:xfrm>
            <a:off x="838200" y="3636221"/>
            <a:ext cx="5254951"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5410D7D0-E191-4C83-8A0F-12414189B1E3}" type="datetime1">
              <a:rPr lang="en-US" smtClean="0"/>
              <a:t>4/10/2025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pic>
        <p:nvPicPr>
          <p:cNvPr id="9" name="Picture 8" descr="Virginia Department of Education Logo">
            <a:extLst>
              <a:ext uri="{FF2B5EF4-FFF2-40B4-BE49-F238E27FC236}">
                <a16:creationId xmlns:a16="http://schemas.microsoft.com/office/drawing/2014/main" id="{E906BC5D-AD27-F662-9404-B2ABC255B9A8}"/>
              </a:ext>
            </a:extLst>
          </p:cNvPr>
          <p:cNvPicPr>
            <a:picLocks noChangeAspect="1"/>
          </p:cNvPicPr>
          <p:nvPr userDrawn="1"/>
        </p:nvPicPr>
        <p:blipFill>
          <a:blip r:embed="rId2" cstate="print">
            <a:alphaModFix amt="20000"/>
            <a:extLst>
              <a:ext uri="{28A0092B-C50C-407E-A947-70E740481C1C}">
                <a14:useLocalDpi xmlns:a14="http://schemas.microsoft.com/office/drawing/2010/main" val="0"/>
              </a:ext>
            </a:extLst>
          </a:blip>
          <a:srcRect/>
          <a:stretch/>
        </p:blipFill>
        <p:spPr>
          <a:xfrm>
            <a:off x="4748713" y="1870364"/>
            <a:ext cx="6809373" cy="4668548"/>
          </a:xfrm>
          <a:prstGeom prst="rect">
            <a:avLst/>
          </a:prstGeom>
        </p:spPr>
      </p:pic>
    </p:spTree>
    <p:extLst>
      <p:ext uri="{BB962C8B-B14F-4D97-AF65-F5344CB8AC3E}">
        <p14:creationId xmlns:p14="http://schemas.microsoft.com/office/powerpoint/2010/main" val="1054030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BD541-267A-DAF0-C4B8-B92F657E07DD}"/>
              </a:ext>
            </a:extLst>
          </p:cNvPr>
          <p:cNvSpPr>
            <a:spLocks noGrp="1"/>
          </p:cNvSpPr>
          <p:nvPr>
            <p:ph type="title"/>
          </p:nvPr>
        </p:nvSpPr>
        <p:spPr>
          <a:xfrm>
            <a:off x="0" y="0"/>
            <a:ext cx="12192000" cy="1323975"/>
          </a:xfrm>
          <a:noFill/>
        </p:spPr>
        <p:txBody>
          <a:bodyPr lIns="822960" anchor="b">
            <a:normAutofit/>
          </a:bodyPr>
          <a:lstStyle>
            <a:lvl1pPr>
              <a:defRPr sz="4800" cap="none" baseline="0">
                <a:solidFill>
                  <a:schemeClr val="tx1"/>
                </a:solidFill>
              </a:defRPr>
            </a:lvl1pPr>
          </a:lstStyle>
          <a:p>
            <a:r>
              <a:rPr lang="en-US" dirty="0"/>
              <a:t>Click to edit Master title style</a:t>
            </a:r>
          </a:p>
        </p:txBody>
      </p:sp>
      <p:sp>
        <p:nvSpPr>
          <p:cNvPr id="5" name="Date Placeholder 4"/>
          <p:cNvSpPr>
            <a:spLocks noGrp="1"/>
          </p:cNvSpPr>
          <p:nvPr>
            <p:ph type="dt" sz="half" idx="10"/>
          </p:nvPr>
        </p:nvSpPr>
        <p:spPr/>
        <p:txBody>
          <a:bodyPr/>
          <a:lstStyle/>
          <a:p>
            <a:fld id="{F06C96A5-1280-4BBD-93AB-AD67D678B93B}" type="datetime1">
              <a:rPr lang="en-US" smtClean="0"/>
              <a:t>4/10/2025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102BAA-C61A-4A39-BDF1-4340D572B82C}" type="slidenum">
              <a:rPr lang="en-US" smtClean="0"/>
              <a:t>‹#›</a:t>
            </a:fld>
            <a:endParaRPr lang="en-US"/>
          </a:p>
        </p:txBody>
      </p:sp>
      <p:sp>
        <p:nvSpPr>
          <p:cNvPr id="9" name="Content Placeholder 2"/>
          <p:cNvSpPr>
            <a:spLocks noGrp="1"/>
          </p:cNvSpPr>
          <p:nvPr>
            <p:ph sz="half" idx="1" hasCustomPrompt="1"/>
          </p:nvPr>
        </p:nvSpPr>
        <p:spPr>
          <a:xfrm>
            <a:off x="838200" y="1548622"/>
            <a:ext cx="5181600" cy="4628341"/>
          </a:xfrm>
        </p:spPr>
        <p:txBody>
          <a:bodyPr lIns="0" tIns="0" rIns="0" bIns="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3"/>
          <p:cNvSpPr>
            <a:spLocks noGrp="1"/>
          </p:cNvSpPr>
          <p:nvPr>
            <p:ph sz="half" idx="2" hasCustomPrompt="1"/>
          </p:nvPr>
        </p:nvSpPr>
        <p:spPr>
          <a:xfrm>
            <a:off x="6172200" y="1548622"/>
            <a:ext cx="5181600" cy="4628341"/>
          </a:xfrm>
        </p:spPr>
        <p:txBody>
          <a:bodyPr lIns="0" tIns="0" rIns="0" bIns="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911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E2590-EA3D-2431-8ECC-6E434A51295E}"/>
              </a:ext>
            </a:extLst>
          </p:cNvPr>
          <p:cNvSpPr>
            <a:spLocks noGrp="1"/>
          </p:cNvSpPr>
          <p:nvPr>
            <p:ph type="title"/>
          </p:nvPr>
        </p:nvSpPr>
        <p:spPr>
          <a:xfrm>
            <a:off x="0" y="0"/>
            <a:ext cx="12192000" cy="1323975"/>
          </a:xfrm>
          <a:solidFill>
            <a:schemeClr val="tx1"/>
          </a:solidFill>
        </p:spPr>
        <p:txBody>
          <a:bodyPr lIns="822960" anchor="b">
            <a:normAutofit/>
          </a:bodyPr>
          <a:lstStyle>
            <a:lvl1pPr>
              <a:defRPr sz="4800" cap="none" baseline="0">
                <a:solidFill>
                  <a:schemeClr val="bg1"/>
                </a:solidFill>
              </a:defRPr>
            </a:lvl1pPr>
          </a:lstStyle>
          <a:p>
            <a:r>
              <a:rPr lang="en-US" dirty="0"/>
              <a:t>Click to edit Master title style</a:t>
            </a:r>
          </a:p>
        </p:txBody>
      </p:sp>
      <p:sp>
        <p:nvSpPr>
          <p:cNvPr id="3" name="Text Placeholder 2"/>
          <p:cNvSpPr>
            <a:spLocks noGrp="1"/>
          </p:cNvSpPr>
          <p:nvPr>
            <p:ph type="body" idx="1"/>
          </p:nvPr>
        </p:nvSpPr>
        <p:spPr>
          <a:xfrm>
            <a:off x="839788" y="1525199"/>
            <a:ext cx="5157787" cy="823912"/>
          </a:xfrm>
        </p:spPr>
        <p:txBody>
          <a:bodyPr anchor="b"/>
          <a:lstStyle>
            <a:lvl1pPr marL="0" indent="0">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hasCustomPrompt="1"/>
          </p:nvPr>
        </p:nvSpPr>
        <p:spPr>
          <a:xfrm>
            <a:off x="839788" y="2505075"/>
            <a:ext cx="5157787" cy="3684588"/>
          </a:xfrm>
        </p:spPr>
        <p:txBody>
          <a:bodyPr lIns="0" r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525199"/>
            <a:ext cx="5183188" cy="823912"/>
          </a:xfrm>
        </p:spPr>
        <p:txBody>
          <a:bodyPr anchor="b"/>
          <a:lstStyle>
            <a:lvl1pPr marL="0" indent="0">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p:cNvSpPr>
            <a:spLocks noGrp="1"/>
          </p:cNvSpPr>
          <p:nvPr>
            <p:ph sz="quarter" idx="4" hasCustomPrompt="1"/>
          </p:nvPr>
        </p:nvSpPr>
        <p:spPr>
          <a:xfrm>
            <a:off x="6172200" y="2505075"/>
            <a:ext cx="5183188" cy="3684588"/>
          </a:xfrm>
        </p:spPr>
        <p:txBody>
          <a:bodyPr lIns="0" tIns="0" rIns="0" bIns="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80D8FE-4F26-421C-BC9E-A31C57605D1F}" type="datetime1">
              <a:rPr lang="en-US" smtClean="0"/>
              <a:t>4/10/2025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33441651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1B387-EEF6-85E8-878F-7654D7B03C94}"/>
              </a:ext>
            </a:extLst>
          </p:cNvPr>
          <p:cNvSpPr>
            <a:spLocks noGrp="1"/>
          </p:cNvSpPr>
          <p:nvPr>
            <p:ph type="title"/>
          </p:nvPr>
        </p:nvSpPr>
        <p:spPr>
          <a:xfrm>
            <a:off x="0" y="0"/>
            <a:ext cx="12192000" cy="1323975"/>
          </a:xfrm>
          <a:noFill/>
        </p:spPr>
        <p:txBody>
          <a:bodyPr lIns="822960" anchor="b">
            <a:normAutofit/>
          </a:bodyPr>
          <a:lstStyle>
            <a:lvl1pPr>
              <a:defRPr sz="4800" cap="none" baseline="0">
                <a:solidFill>
                  <a:schemeClr val="tx1"/>
                </a:solidFill>
              </a:defRPr>
            </a:lvl1pPr>
          </a:lstStyle>
          <a:p>
            <a:r>
              <a:rPr lang="en-US" dirty="0"/>
              <a:t>Click to edit Master title style</a:t>
            </a:r>
          </a:p>
        </p:txBody>
      </p:sp>
      <p:sp>
        <p:nvSpPr>
          <p:cNvPr id="3" name="Text Placeholder 2"/>
          <p:cNvSpPr>
            <a:spLocks noGrp="1"/>
          </p:cNvSpPr>
          <p:nvPr>
            <p:ph type="body" idx="1" hasCustomPrompt="1"/>
          </p:nvPr>
        </p:nvSpPr>
        <p:spPr>
          <a:xfrm>
            <a:off x="839788" y="1525199"/>
            <a:ext cx="5157787" cy="823912"/>
          </a:xfrm>
        </p:spPr>
        <p:txBody>
          <a:bodyPr anchor="b"/>
          <a:lstStyle>
            <a:lvl1pPr marL="0" indent="0">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525199"/>
            <a:ext cx="5183188" cy="823912"/>
          </a:xfrm>
        </p:spPr>
        <p:txBody>
          <a:bodyPr anchor="b"/>
          <a:lstStyle>
            <a:lvl1pPr marL="0" indent="0">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80D8FE-4F26-421C-BC9E-A31C57605D1F}" type="datetime1">
              <a:rPr lang="en-US" smtClean="0"/>
              <a:t>4/10/2025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38323586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5D157-36F0-A5D1-DE89-F14DFFE208CB}"/>
              </a:ext>
            </a:extLst>
          </p:cNvPr>
          <p:cNvSpPr>
            <a:spLocks noGrp="1"/>
          </p:cNvSpPr>
          <p:nvPr>
            <p:ph type="title"/>
          </p:nvPr>
        </p:nvSpPr>
        <p:spPr>
          <a:xfrm>
            <a:off x="0" y="0"/>
            <a:ext cx="12192000" cy="1323975"/>
          </a:xfrm>
          <a:noFill/>
        </p:spPr>
        <p:txBody>
          <a:bodyPr lIns="822960" anchor="b">
            <a:normAutofit/>
          </a:bodyPr>
          <a:lstStyle>
            <a:lvl1pPr>
              <a:defRPr sz="4800" cap="none" baseline="0">
                <a:solidFill>
                  <a:schemeClr val="tx1"/>
                </a:solidFill>
              </a:defRPr>
            </a:lvl1pPr>
          </a:lstStyle>
          <a:p>
            <a:r>
              <a:rPr lang="en-US" dirty="0"/>
              <a:t>Click to edit Master title style</a:t>
            </a:r>
          </a:p>
        </p:txBody>
      </p:sp>
      <p:sp>
        <p:nvSpPr>
          <p:cNvPr id="3" name="Date Placeholder 2"/>
          <p:cNvSpPr>
            <a:spLocks noGrp="1"/>
          </p:cNvSpPr>
          <p:nvPr>
            <p:ph type="dt" sz="half" idx="10"/>
          </p:nvPr>
        </p:nvSpPr>
        <p:spPr/>
        <p:txBody>
          <a:bodyPr/>
          <a:lstStyle/>
          <a:p>
            <a:fld id="{17859DFB-BBD1-424E-8E61-D0F07BC8954A}" type="datetime1">
              <a:rPr lang="en-US" smtClean="0"/>
              <a:t>4/10/2025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41266679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11DC38-4FAD-4906-B701-8C1D07FFDAE2}" type="datetime1">
              <a:rPr lang="en-US" smtClean="0"/>
              <a:t>4/10/2025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1643180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hasCustomPrompt="1"/>
          </p:nvPr>
        </p:nvSpPr>
        <p:spPr>
          <a:xfrm>
            <a:off x="839788" y="2057400"/>
            <a:ext cx="3932237" cy="3811588"/>
          </a:xfrm>
        </p:spPr>
        <p:txBody>
          <a:bodyPr lIns="0" tIns="0" rIns="0" bIns="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5C962E0-DFCC-480B-934F-571908404525}" type="datetime1">
              <a:rPr lang="en-US" smtClean="0"/>
              <a:t>4/10/2025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36113987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hasCustomPrompt="1"/>
          </p:nvPr>
        </p:nvSpPr>
        <p:spPr>
          <a:xfrm>
            <a:off x="839788" y="2057400"/>
            <a:ext cx="3932237" cy="3811588"/>
          </a:xfrm>
        </p:spPr>
        <p:txBody>
          <a:bodyPr lIns="0" tIns="0" rIns="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5" name="Date Placeholder 4"/>
          <p:cNvSpPr>
            <a:spLocks noGrp="1"/>
          </p:cNvSpPr>
          <p:nvPr>
            <p:ph type="dt" sz="half" idx="10"/>
          </p:nvPr>
        </p:nvSpPr>
        <p:spPr/>
        <p:txBody>
          <a:bodyPr/>
          <a:lstStyle/>
          <a:p>
            <a:fld id="{8E2DB1A3-8D5C-47DE-BDB0-FBDB82B09CF6}" type="datetime1">
              <a:rPr lang="en-US" smtClean="0"/>
              <a:t>4/10/2025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1686771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225920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5" name="Date Placeholder 4"/>
          <p:cNvSpPr>
            <a:spLocks noGrp="1"/>
          </p:cNvSpPr>
          <p:nvPr>
            <p:ph type="dt" sz="half" idx="10"/>
          </p:nvPr>
        </p:nvSpPr>
        <p:spPr/>
        <p:txBody>
          <a:bodyPr/>
          <a:lstStyle/>
          <a:p>
            <a:fld id="{8E2DB1A3-8D5C-47DE-BDB0-FBDB82B09CF6}" type="datetime1">
              <a:rPr lang="en-US" smtClean="0"/>
              <a:t>4/10/2025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102BAA-C61A-4A39-BDF1-4340D572B82C}" type="slidenum">
              <a:rPr lang="en-US" smtClean="0"/>
              <a:t>‹#›</a:t>
            </a:fld>
            <a:endParaRPr lang="en-US"/>
          </a:p>
        </p:txBody>
      </p:sp>
      <p:sp>
        <p:nvSpPr>
          <p:cNvPr id="9" name="Picture Placeholder 2"/>
          <p:cNvSpPr>
            <a:spLocks noGrp="1"/>
          </p:cNvSpPr>
          <p:nvPr>
            <p:ph type="pic" idx="13"/>
          </p:nvPr>
        </p:nvSpPr>
        <p:spPr>
          <a:xfrm>
            <a:off x="5183188" y="3451509"/>
            <a:ext cx="2970212" cy="225920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10" name="Picture Placeholder 2"/>
          <p:cNvSpPr>
            <a:spLocks noGrp="1"/>
          </p:cNvSpPr>
          <p:nvPr>
            <p:ph type="pic" idx="14"/>
          </p:nvPr>
        </p:nvSpPr>
        <p:spPr>
          <a:xfrm>
            <a:off x="8383588" y="3451508"/>
            <a:ext cx="2970212" cy="225920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Tree>
    <p:extLst>
      <p:ext uri="{BB962C8B-B14F-4D97-AF65-F5344CB8AC3E}">
        <p14:creationId xmlns:p14="http://schemas.microsoft.com/office/powerpoint/2010/main" val="776831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838201" y="1130909"/>
            <a:ext cx="10515600" cy="2387600"/>
          </a:xfrm>
        </p:spPr>
        <p:txBody>
          <a:bodyPr anchor="b"/>
          <a:lstStyle>
            <a:lvl1pPr algn="ctr">
              <a:defRPr sz="6000" cap="none" baseline="0"/>
            </a:lvl1pPr>
          </a:lstStyle>
          <a:p>
            <a:r>
              <a:rPr lang="en-US" dirty="0"/>
              <a:t>Click to Edit Master title style</a:t>
            </a:r>
          </a:p>
        </p:txBody>
      </p:sp>
      <p:sp>
        <p:nvSpPr>
          <p:cNvPr id="3" name="Subtitle 2"/>
          <p:cNvSpPr>
            <a:spLocks noGrp="1"/>
          </p:cNvSpPr>
          <p:nvPr>
            <p:ph type="subTitle" idx="1"/>
          </p:nvPr>
        </p:nvSpPr>
        <p:spPr>
          <a:xfrm>
            <a:off x="838200" y="3636221"/>
            <a:ext cx="105156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404C249E-D282-4660-885A-F74A817FB28E}" type="datetime1">
              <a:rPr lang="en-US" smtClean="0"/>
              <a:t>4/10/2025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2817396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1_Title Slide">
    <p:bg>
      <p:bgRef idx="1003">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130909"/>
            <a:ext cx="5254951" cy="2387600"/>
          </a:xfrm>
        </p:spPr>
        <p:txBody>
          <a:bodyPr anchor="b"/>
          <a:lstStyle>
            <a:lvl1pPr algn="l">
              <a:defRPr sz="6000" cap="none" baseline="0"/>
            </a:lvl1pPr>
          </a:lstStyle>
          <a:p>
            <a:r>
              <a:rPr lang="en-US" dirty="0"/>
              <a:t>Click to edit Master title style</a:t>
            </a:r>
          </a:p>
        </p:txBody>
      </p:sp>
      <p:sp>
        <p:nvSpPr>
          <p:cNvPr id="3" name="Subtitle 2"/>
          <p:cNvSpPr>
            <a:spLocks noGrp="1"/>
          </p:cNvSpPr>
          <p:nvPr>
            <p:ph type="subTitle" idx="1"/>
          </p:nvPr>
        </p:nvSpPr>
        <p:spPr>
          <a:xfrm>
            <a:off x="838200" y="3636221"/>
            <a:ext cx="5254951" cy="1655762"/>
          </a:xfrm>
        </p:spPr>
        <p:txBody>
          <a:bodyPr/>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9E2D3C0D-AEE8-4C37-B586-2E02B9B135CF}" type="datetime1">
              <a:rPr lang="en-US" smtClean="0"/>
              <a:t>4/10/2025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pic>
        <p:nvPicPr>
          <p:cNvPr id="10" name="Picture 9" descr="Virginia Department of Education Logo">
            <a:extLst>
              <a:ext uri="{FF2B5EF4-FFF2-40B4-BE49-F238E27FC236}">
                <a16:creationId xmlns:a16="http://schemas.microsoft.com/office/drawing/2014/main" id="{E76F52DC-2E4B-4FD5-C42F-3F0A82DA81A1}"/>
              </a:ext>
            </a:extLst>
          </p:cNvPr>
          <p:cNvPicPr>
            <a:picLocks noChangeAspect="1"/>
          </p:cNvPicPr>
          <p:nvPr userDrawn="1"/>
        </p:nvPicPr>
        <p:blipFill>
          <a:blip r:embed="rId2" cstate="print">
            <a:alphaModFix amt="20000"/>
            <a:extLst>
              <a:ext uri="{28A0092B-C50C-407E-A947-70E740481C1C}">
                <a14:useLocalDpi xmlns:a14="http://schemas.microsoft.com/office/drawing/2010/main" val="0"/>
              </a:ext>
            </a:extLst>
          </a:blip>
          <a:stretch>
            <a:fillRect/>
          </a:stretch>
        </p:blipFill>
        <p:spPr>
          <a:xfrm>
            <a:off x="4710544" y="1513195"/>
            <a:ext cx="6982767" cy="4787427"/>
          </a:xfrm>
          <a:prstGeom prst="rect">
            <a:avLst/>
          </a:prstGeom>
        </p:spPr>
      </p:pic>
    </p:spTree>
    <p:extLst>
      <p:ext uri="{BB962C8B-B14F-4D97-AF65-F5344CB8AC3E}">
        <p14:creationId xmlns:p14="http://schemas.microsoft.com/office/powerpoint/2010/main" val="115817387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3_Title Slide">
    <p:bg>
      <p:bgPr>
        <a:gradFill rotWithShape="1">
          <a:gsLst>
            <a:gs pos="0">
              <a:srgbClr val="3E5B91"/>
            </a:gs>
            <a:gs pos="50000">
              <a:srgbClr val="1A4480"/>
            </a:gs>
            <a:gs pos="100000">
              <a:schemeClr val="bg1">
                <a:shade val="63000"/>
                <a:satMod val="12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130909"/>
            <a:ext cx="10515600" cy="2387600"/>
          </a:xfrm>
        </p:spPr>
        <p:txBody>
          <a:bodyPr anchor="b"/>
          <a:lstStyle>
            <a:lvl1pPr algn="ctr">
              <a:defRPr sz="6000" cap="none" baseline="0"/>
            </a:lvl1pPr>
          </a:lstStyle>
          <a:p>
            <a:r>
              <a:rPr lang="en-US" dirty="0"/>
              <a:t>Click to edit Master title style</a:t>
            </a:r>
          </a:p>
        </p:txBody>
      </p:sp>
      <p:sp>
        <p:nvSpPr>
          <p:cNvPr id="3" name="Subtitle 2"/>
          <p:cNvSpPr>
            <a:spLocks noGrp="1"/>
          </p:cNvSpPr>
          <p:nvPr>
            <p:ph type="subTitle" idx="1"/>
          </p:nvPr>
        </p:nvSpPr>
        <p:spPr>
          <a:xfrm>
            <a:off x="838200" y="3636221"/>
            <a:ext cx="10515600" cy="1655762"/>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0181799C-EA78-4FD4-8B5A-E18EB096E5C6}" type="datetime1">
              <a:rPr lang="en-US" smtClean="0"/>
              <a:t>4/10/2025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387849773"/>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7BD67D3E-DC23-56D0-E49A-79F87FFEB4C8}"/>
              </a:ext>
            </a:extLst>
          </p:cNvPr>
          <p:cNvSpPr>
            <a:spLocks noGrp="1"/>
          </p:cNvSpPr>
          <p:nvPr>
            <p:ph type="title"/>
          </p:nvPr>
        </p:nvSpPr>
        <p:spPr>
          <a:xfrm>
            <a:off x="0" y="0"/>
            <a:ext cx="12192000" cy="1323975"/>
          </a:xfrm>
          <a:solidFill>
            <a:schemeClr val="tx1"/>
          </a:solidFill>
        </p:spPr>
        <p:txBody>
          <a:bodyPr lIns="822960" anchor="b">
            <a:normAutofit/>
          </a:bodyPr>
          <a:lstStyle>
            <a:lvl1pPr>
              <a:defRPr sz="4800" cap="none" baseline="0">
                <a:solidFill>
                  <a:schemeClr val="bg1"/>
                </a:solidFill>
              </a:defRPr>
            </a:lvl1pPr>
          </a:lstStyle>
          <a:p>
            <a:r>
              <a:rPr lang="en-US" dirty="0"/>
              <a:t>Click to edit Master title style</a:t>
            </a:r>
          </a:p>
        </p:txBody>
      </p:sp>
      <p:sp>
        <p:nvSpPr>
          <p:cNvPr id="4" name="Date Placeholder 3"/>
          <p:cNvSpPr>
            <a:spLocks noGrp="1"/>
          </p:cNvSpPr>
          <p:nvPr>
            <p:ph type="dt" sz="half" idx="10"/>
          </p:nvPr>
        </p:nvSpPr>
        <p:spPr/>
        <p:txBody>
          <a:bodyPr/>
          <a:lstStyle/>
          <a:p>
            <a:fld id="{2A720E70-56EB-42D6-915F-EA4C717EB9E4}" type="datetime1">
              <a:rPr lang="en-US" smtClean="0"/>
              <a:t>4/10/2025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
        <p:nvSpPr>
          <p:cNvPr id="8" name="Content Placeholder 2"/>
          <p:cNvSpPr>
            <a:spLocks noGrp="1"/>
          </p:cNvSpPr>
          <p:nvPr>
            <p:ph idx="1" hasCustomPrompt="1"/>
          </p:nvPr>
        </p:nvSpPr>
        <p:spPr>
          <a:xfrm>
            <a:off x="838200" y="1458930"/>
            <a:ext cx="10515600" cy="4718033"/>
          </a:xfrm>
        </p:spPr>
        <p:txBody>
          <a:bodyPr lIns="0" tIns="0" rIns="0" bIns="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16124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28566EF1-4ABD-9736-83E3-A0AB60E23EF0}"/>
              </a:ext>
            </a:extLst>
          </p:cNvPr>
          <p:cNvSpPr>
            <a:spLocks noGrp="1"/>
          </p:cNvSpPr>
          <p:nvPr>
            <p:ph type="title"/>
          </p:nvPr>
        </p:nvSpPr>
        <p:spPr>
          <a:xfrm>
            <a:off x="0" y="0"/>
            <a:ext cx="12192000" cy="1323975"/>
          </a:xfrm>
          <a:noFill/>
        </p:spPr>
        <p:txBody>
          <a:bodyPr lIns="822960" anchor="b">
            <a:normAutofit/>
          </a:bodyPr>
          <a:lstStyle>
            <a:lvl1pPr>
              <a:defRPr sz="4800" cap="none" baseline="0">
                <a:solidFill>
                  <a:schemeClr val="tx1"/>
                </a:solidFill>
              </a:defRPr>
            </a:lvl1pPr>
          </a:lstStyle>
          <a:p>
            <a:r>
              <a:rPr lang="en-US" dirty="0"/>
              <a:t>Click to edit Master title style</a:t>
            </a:r>
          </a:p>
        </p:txBody>
      </p:sp>
      <p:sp>
        <p:nvSpPr>
          <p:cNvPr id="3" name="Content Placeholder 2"/>
          <p:cNvSpPr>
            <a:spLocks noGrp="1"/>
          </p:cNvSpPr>
          <p:nvPr>
            <p:ph idx="1" hasCustomPrompt="1"/>
          </p:nvPr>
        </p:nvSpPr>
        <p:spPr>
          <a:xfrm>
            <a:off x="838200" y="1458930"/>
            <a:ext cx="10515600" cy="4718033"/>
          </a:xfrm>
        </p:spPr>
        <p:txBody>
          <a:bodyPr lIns="0" tIns="0" rIns="0" bIns="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720E70-56EB-42D6-915F-EA4C717EB9E4}" type="datetime1">
              <a:rPr lang="en-US" smtClean="0"/>
              <a:t>4/10/2025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4088696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accent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171AC85E-EDEC-42A1-88DA-B1145C21F245}" type="datetime1">
              <a:rPr lang="en-US" smtClean="0"/>
              <a:t>4/10/2025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3369611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1_Section Header">
    <p:bg>
      <p:bgPr>
        <a:gradFill flip="none" rotWithShape="1">
          <a:gsLst>
            <a:gs pos="0">
              <a:schemeClr val="tx1"/>
            </a:gs>
            <a:gs pos="50000">
              <a:srgbClr val="1A4480"/>
            </a:gs>
            <a:gs pos="100000">
              <a:srgbClr val="3E5B91"/>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solidFill>
                  <a:schemeClr val="bg1"/>
                </a:solidFill>
              </a:defRPr>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171AC85E-EDEC-42A1-88DA-B1145C21F245}" type="datetime1">
              <a:rPr lang="en-US" smtClean="0"/>
              <a:t>4/10/2025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2569919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E0B6B-6944-E12E-832D-39E6B070307C}"/>
              </a:ext>
            </a:extLst>
          </p:cNvPr>
          <p:cNvSpPr>
            <a:spLocks noGrp="1"/>
          </p:cNvSpPr>
          <p:nvPr>
            <p:ph type="title"/>
          </p:nvPr>
        </p:nvSpPr>
        <p:spPr>
          <a:xfrm>
            <a:off x="0" y="0"/>
            <a:ext cx="12192000" cy="1323975"/>
          </a:xfrm>
          <a:solidFill>
            <a:schemeClr val="tx1"/>
          </a:solidFill>
        </p:spPr>
        <p:txBody>
          <a:bodyPr lIns="822960" anchor="b">
            <a:normAutofit/>
          </a:bodyPr>
          <a:lstStyle>
            <a:lvl1pPr>
              <a:defRPr sz="4800" cap="none" baseline="0">
                <a:solidFill>
                  <a:schemeClr val="bg1"/>
                </a:solidFill>
              </a:defRPr>
            </a:lvl1pPr>
          </a:lstStyle>
          <a:p>
            <a:r>
              <a:rPr lang="en-US" dirty="0"/>
              <a:t>Click to edit Master title style</a:t>
            </a:r>
          </a:p>
        </p:txBody>
      </p:sp>
      <p:sp>
        <p:nvSpPr>
          <p:cNvPr id="3" name="Content Placeholder 2"/>
          <p:cNvSpPr>
            <a:spLocks noGrp="1"/>
          </p:cNvSpPr>
          <p:nvPr>
            <p:ph sz="half" idx="1" hasCustomPrompt="1"/>
          </p:nvPr>
        </p:nvSpPr>
        <p:spPr>
          <a:xfrm>
            <a:off x="838200" y="1548622"/>
            <a:ext cx="5181600" cy="4628341"/>
          </a:xfrm>
        </p:spPr>
        <p:txBody>
          <a:bodyPr lIns="0" tIns="0" rIns="0" bIns="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172200" y="1548622"/>
            <a:ext cx="5181600" cy="4628341"/>
          </a:xfrm>
        </p:spPr>
        <p:txBody>
          <a:bodyPr lIns="0" tIns="0" rIns="0" bIns="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F06C96A5-1280-4BBD-93AB-AD67D678B93B}" type="datetime1">
              <a:rPr lang="en-US" smtClean="0"/>
              <a:t>4/10/2025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5952607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8F71C4-ABB1-43BF-A1B6-165F4DBACD94}" type="datetime1">
              <a:rPr lang="en-US" smtClean="0"/>
              <a:t>4/10/2025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102BAA-C61A-4A39-BDF1-4340D572B82C}" type="slidenum">
              <a:rPr lang="en-US" smtClean="0"/>
              <a:t>‹#›</a:t>
            </a:fld>
            <a:endParaRPr lang="en-US"/>
          </a:p>
        </p:txBody>
      </p:sp>
    </p:spTree>
    <p:extLst>
      <p:ext uri="{BB962C8B-B14F-4D97-AF65-F5344CB8AC3E}">
        <p14:creationId xmlns:p14="http://schemas.microsoft.com/office/powerpoint/2010/main" val="2468087798"/>
      </p:ext>
    </p:extLst>
  </p:cSld>
  <p:clrMap bg1="lt1" tx1="dk1" bg2="lt2" tx2="dk2" accent1="accent1" accent2="accent2" accent3="accent3" accent4="accent4" accent5="accent5" accent6="accent6" hlink="hlink" folHlink="folHlink"/>
  <p:sldLayoutIdLst>
    <p:sldLayoutId id="2147483673" r:id="rId1"/>
    <p:sldLayoutId id="2147483685" r:id="rId2"/>
    <p:sldLayoutId id="2147483684" r:id="rId3"/>
    <p:sldLayoutId id="2147483686" r:id="rId4"/>
    <p:sldLayoutId id="2147483674" r:id="rId5"/>
    <p:sldLayoutId id="2147483687" r:id="rId6"/>
    <p:sldLayoutId id="2147483675" r:id="rId7"/>
    <p:sldLayoutId id="2147483691" r:id="rId8"/>
    <p:sldLayoutId id="2147483676" r:id="rId9"/>
    <p:sldLayoutId id="2147483689" r:id="rId10"/>
    <p:sldLayoutId id="2147483677" r:id="rId11"/>
    <p:sldLayoutId id="2147483690" r:id="rId12"/>
    <p:sldLayoutId id="2147483678" r:id="rId13"/>
    <p:sldLayoutId id="2147483679" r:id="rId14"/>
    <p:sldLayoutId id="2147483680" r:id="rId15"/>
    <p:sldLayoutId id="2147483681" r:id="rId16"/>
    <p:sldLayoutId id="2147483688" r:id="rId17"/>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accent1"/>
        </a:buClr>
        <a:buFont typeface="Arial" panose="020B0604020202020204" pitchFamily="34" charset="0"/>
        <a:buChar char="•"/>
        <a:defRPr sz="2800" kern="1200">
          <a:solidFill>
            <a:srgbClr val="555555"/>
          </a:solidFill>
          <a:latin typeface="+mn-lt"/>
          <a:ea typeface="+mn-ea"/>
          <a:cs typeface="+mn-cs"/>
        </a:defRPr>
      </a:lvl1pPr>
      <a:lvl2pPr marL="685800" indent="-228600" algn="l" defTabSz="914400" rtl="0" eaLnBrk="1" latinLnBrk="0" hangingPunct="1">
        <a:lnSpc>
          <a:spcPct val="90000"/>
        </a:lnSpc>
        <a:spcBef>
          <a:spcPts val="500"/>
        </a:spcBef>
        <a:buClr>
          <a:schemeClr val="accent1"/>
        </a:buClr>
        <a:buFont typeface="Calibri" panose="020F0502020204030204" pitchFamily="34" charset="0"/>
        <a:buChar char="-"/>
        <a:defRPr sz="2400" kern="1200">
          <a:solidFill>
            <a:srgbClr val="555555"/>
          </a:solidFill>
          <a:latin typeface="+mn-lt"/>
          <a:ea typeface="+mn-ea"/>
          <a:cs typeface="+mn-cs"/>
        </a:defRPr>
      </a:lvl2pPr>
      <a:lvl3pPr marL="1143000" indent="-228600" algn="l" defTabSz="914400" rtl="0" eaLnBrk="1" latinLnBrk="0" hangingPunct="1">
        <a:lnSpc>
          <a:spcPct val="90000"/>
        </a:lnSpc>
        <a:spcBef>
          <a:spcPts val="500"/>
        </a:spcBef>
        <a:buClr>
          <a:schemeClr val="accent1"/>
        </a:buClr>
        <a:buSzPct val="65000"/>
        <a:buFont typeface="Courier New" panose="02070309020205020404" pitchFamily="49" charset="0"/>
        <a:buChar char="o"/>
        <a:defRPr sz="2000" kern="1200">
          <a:solidFill>
            <a:srgbClr val="555555"/>
          </a:solidFill>
          <a:latin typeface="+mn-lt"/>
          <a:ea typeface="+mn-ea"/>
          <a:cs typeface="+mn-cs"/>
        </a:defRPr>
      </a:lvl3pPr>
      <a:lvl4pPr marL="1600200" indent="-228600" algn="l" defTabSz="914400" rtl="0" eaLnBrk="1" latinLnBrk="0" hangingPunct="1">
        <a:lnSpc>
          <a:spcPct val="90000"/>
        </a:lnSpc>
        <a:spcBef>
          <a:spcPts val="500"/>
        </a:spcBef>
        <a:buClr>
          <a:schemeClr val="accent1"/>
        </a:buClr>
        <a:buFont typeface="Arial" panose="020B0604020202020204" pitchFamily="34" charset="0"/>
        <a:buChar char="•"/>
        <a:defRPr sz="1800" kern="1200">
          <a:solidFill>
            <a:srgbClr val="555555"/>
          </a:solidFill>
          <a:latin typeface="+mn-lt"/>
          <a:ea typeface="+mn-ea"/>
          <a:cs typeface="+mn-cs"/>
        </a:defRPr>
      </a:lvl4pPr>
      <a:lvl5pPr marL="2057400" indent="-228600" algn="l" defTabSz="914400" rtl="0" eaLnBrk="1" latinLnBrk="0" hangingPunct="1">
        <a:lnSpc>
          <a:spcPct val="90000"/>
        </a:lnSpc>
        <a:spcBef>
          <a:spcPts val="500"/>
        </a:spcBef>
        <a:buClr>
          <a:schemeClr val="accent1"/>
        </a:buClr>
        <a:buFont typeface="Calibri" panose="020F0502020204030204" pitchFamily="34" charset="0"/>
        <a:buChar char="-"/>
        <a:defRPr sz="1800" kern="1200">
          <a:solidFill>
            <a:srgbClr val="55555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svg"/><Relationship Id="rId2" Type="http://schemas.openxmlformats.org/officeDocument/2006/relationships/hyperlink" Target="mailto:supportservices@doe.virginia.gov" TargetMode="External"/><Relationship Id="rId1" Type="http://schemas.openxmlformats.org/officeDocument/2006/relationships/slideLayout" Target="../slideLayouts/slideLayout5.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s>
</file>

<file path=ppt/slides/_rels/slide6.xml.rels><?xml version="1.0" encoding="UTF-8" standalone="yes"?>
<Relationships xmlns="http://schemas.openxmlformats.org/package/2006/relationships"><Relationship Id="rId2" Type="http://schemas.openxmlformats.org/officeDocument/2006/relationships/hyperlink" Target="mailto:supportservices@doe.virginia.gov" TargetMode="Externa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hyperlink" Target="mailto:supportservices@doe.virginia.gov"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C5BA5C-859A-3A3B-28C4-6B0DDF8665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E70FD1-A472-C2AC-68F9-3D0AC056D491}"/>
              </a:ext>
            </a:extLst>
          </p:cNvPr>
          <p:cNvSpPr>
            <a:spLocks noGrp="1"/>
          </p:cNvSpPr>
          <p:nvPr>
            <p:ph type="title"/>
          </p:nvPr>
        </p:nvSpPr>
        <p:spPr/>
        <p:txBody>
          <a:bodyPr/>
          <a:lstStyle/>
          <a:p>
            <a:r>
              <a:rPr lang="en-US" dirty="0"/>
              <a:t>Maintenance Reserve Facility Indexing (M-R FIX) </a:t>
            </a:r>
            <a:br>
              <a:rPr lang="en-US" dirty="0"/>
            </a:br>
            <a:r>
              <a:rPr lang="en-US" dirty="0"/>
              <a:t>FY25</a:t>
            </a:r>
          </a:p>
        </p:txBody>
      </p:sp>
      <p:sp>
        <p:nvSpPr>
          <p:cNvPr id="3" name="Text Placeholder 2">
            <a:extLst>
              <a:ext uri="{FF2B5EF4-FFF2-40B4-BE49-F238E27FC236}">
                <a16:creationId xmlns:a16="http://schemas.microsoft.com/office/drawing/2014/main" id="{B432FD23-8565-7F30-E86E-8884795565BA}"/>
              </a:ext>
            </a:extLst>
          </p:cNvPr>
          <p:cNvSpPr>
            <a:spLocks noGrp="1"/>
          </p:cNvSpPr>
          <p:nvPr>
            <p:ph type="body" idx="1"/>
          </p:nvPr>
        </p:nvSpPr>
        <p:spPr/>
        <p:txBody>
          <a:bodyPr/>
          <a:lstStyle/>
          <a:p>
            <a:r>
              <a:rPr lang="en-US" dirty="0"/>
              <a:t>M-R FIX FY25 Background Information, Frequently Asked Questions, &amp; Submission checklist</a:t>
            </a:r>
          </a:p>
        </p:txBody>
      </p:sp>
      <p:sp>
        <p:nvSpPr>
          <p:cNvPr id="4" name="Slide Number Placeholder 3">
            <a:extLst>
              <a:ext uri="{FF2B5EF4-FFF2-40B4-BE49-F238E27FC236}">
                <a16:creationId xmlns:a16="http://schemas.microsoft.com/office/drawing/2014/main" id="{74093344-A6A4-8F61-C450-E77653980F81}"/>
              </a:ext>
            </a:extLst>
          </p:cNvPr>
          <p:cNvSpPr>
            <a:spLocks noGrp="1"/>
          </p:cNvSpPr>
          <p:nvPr>
            <p:ph type="sldNum" sz="quarter" idx="12"/>
          </p:nvPr>
        </p:nvSpPr>
        <p:spPr/>
        <p:txBody>
          <a:bodyPr/>
          <a:lstStyle/>
          <a:p>
            <a:fld id="{B2102BAA-C61A-4A39-BDF1-4340D572B82C}" type="slidenum">
              <a:rPr lang="en-US" smtClean="0"/>
              <a:t>1</a:t>
            </a:fld>
            <a:endParaRPr lang="en-US"/>
          </a:p>
        </p:txBody>
      </p:sp>
    </p:spTree>
    <p:extLst>
      <p:ext uri="{BB962C8B-B14F-4D97-AF65-F5344CB8AC3E}">
        <p14:creationId xmlns:p14="http://schemas.microsoft.com/office/powerpoint/2010/main" val="323577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624852-86DC-083D-F51C-A6408FDCBF4D}"/>
              </a:ext>
            </a:extLst>
          </p:cNvPr>
          <p:cNvSpPr>
            <a:spLocks noGrp="1"/>
          </p:cNvSpPr>
          <p:nvPr>
            <p:ph type="title"/>
          </p:nvPr>
        </p:nvSpPr>
        <p:spPr/>
        <p:txBody>
          <a:bodyPr/>
          <a:lstStyle/>
          <a:p>
            <a:r>
              <a:rPr lang="en-US" dirty="0"/>
              <a:t>M-R FIX Background Information</a:t>
            </a:r>
          </a:p>
        </p:txBody>
      </p:sp>
      <p:sp>
        <p:nvSpPr>
          <p:cNvPr id="3" name="Slide Number Placeholder 2">
            <a:extLst>
              <a:ext uri="{FF2B5EF4-FFF2-40B4-BE49-F238E27FC236}">
                <a16:creationId xmlns:a16="http://schemas.microsoft.com/office/drawing/2014/main" id="{73574252-D39C-5338-DA22-AB97EEA7FC00}"/>
              </a:ext>
            </a:extLst>
          </p:cNvPr>
          <p:cNvSpPr>
            <a:spLocks noGrp="1"/>
          </p:cNvSpPr>
          <p:nvPr>
            <p:ph type="sldNum" sz="quarter" idx="12"/>
          </p:nvPr>
        </p:nvSpPr>
        <p:spPr/>
        <p:txBody>
          <a:bodyPr/>
          <a:lstStyle/>
          <a:p>
            <a:fld id="{B2102BAA-C61A-4A39-BDF1-4340D572B82C}" type="slidenum">
              <a:rPr lang="en-US" smtClean="0"/>
              <a:t>2</a:t>
            </a:fld>
            <a:endParaRPr lang="en-US"/>
          </a:p>
        </p:txBody>
      </p:sp>
      <p:sp>
        <p:nvSpPr>
          <p:cNvPr id="4" name="Content Placeholder 3">
            <a:extLst>
              <a:ext uri="{FF2B5EF4-FFF2-40B4-BE49-F238E27FC236}">
                <a16:creationId xmlns:a16="http://schemas.microsoft.com/office/drawing/2014/main" id="{6663B73F-89FB-D7FF-4421-CB8CD660DA48}"/>
              </a:ext>
            </a:extLst>
          </p:cNvPr>
          <p:cNvSpPr>
            <a:spLocks noGrp="1"/>
          </p:cNvSpPr>
          <p:nvPr>
            <p:ph idx="1"/>
          </p:nvPr>
        </p:nvSpPr>
        <p:spPr>
          <a:xfrm>
            <a:off x="838200" y="1481147"/>
            <a:ext cx="10515600" cy="1323976"/>
          </a:xfrm>
        </p:spPr>
        <p:txBody>
          <a:bodyPr/>
          <a:lstStyle/>
          <a:p>
            <a:pPr marL="0" indent="0">
              <a:lnSpc>
                <a:spcPct val="107000"/>
              </a:lnSpc>
              <a:spcBef>
                <a:spcPts val="0"/>
              </a:spcBef>
              <a:buNone/>
            </a:pPr>
            <a:r>
              <a:rPr lang="en-US" i="1" dirty="0">
                <a:solidFill>
                  <a:srgbClr val="0070C0"/>
                </a:solidFill>
                <a:latin typeface="+mj-lt"/>
              </a:rPr>
              <a:t>M-R FIX</a:t>
            </a:r>
            <a:endParaRPr lang="en-US" i="1" dirty="0">
              <a:solidFill>
                <a:srgbClr val="0070C0"/>
              </a:solidFill>
            </a:endParaRPr>
          </a:p>
          <a:p>
            <a:pPr marL="0" indent="0">
              <a:lnSpc>
                <a:spcPct val="107000"/>
              </a:lnSpc>
              <a:spcBef>
                <a:spcPts val="0"/>
              </a:spcBef>
              <a:spcAft>
                <a:spcPts val="800"/>
              </a:spcAft>
              <a:buNone/>
            </a:pPr>
            <a:r>
              <a:rPr lang="en-US" sz="2200" dirty="0"/>
              <a:t>Created in 2022 by the General Assembly, adding </a:t>
            </a:r>
            <a:r>
              <a:rPr lang="en-US" sz="2200" b="1" dirty="0"/>
              <a:t>§22.1-138.3. </a:t>
            </a:r>
            <a:r>
              <a:rPr lang="en-US" sz="2200" dirty="0"/>
              <a:t>to the Code of Virginia. The program was initiated in 2023. This is the third year of reporting by school divisions.</a:t>
            </a:r>
          </a:p>
          <a:p>
            <a:endParaRPr lang="en-US" dirty="0"/>
          </a:p>
        </p:txBody>
      </p:sp>
      <p:sp>
        <p:nvSpPr>
          <p:cNvPr id="6" name="Rectangle 5">
            <a:extLst>
              <a:ext uri="{FF2B5EF4-FFF2-40B4-BE49-F238E27FC236}">
                <a16:creationId xmlns:a16="http://schemas.microsoft.com/office/drawing/2014/main" id="{83B9B079-FD3A-5864-5473-8FF3267E9A32}"/>
              </a:ext>
            </a:extLst>
          </p:cNvPr>
          <p:cNvSpPr/>
          <p:nvPr/>
        </p:nvSpPr>
        <p:spPr>
          <a:xfrm>
            <a:off x="1241834" y="3011209"/>
            <a:ext cx="9325070" cy="2880050"/>
          </a:xfrm>
          <a:prstGeom prst="rect">
            <a:avLst/>
          </a:prstGeom>
          <a:no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353AFB08-B0B3-CC7D-8273-BB55D5DD61A7}"/>
              </a:ext>
            </a:extLst>
          </p:cNvPr>
          <p:cNvSpPr txBox="1"/>
          <p:nvPr/>
        </p:nvSpPr>
        <p:spPr>
          <a:xfrm>
            <a:off x="966458" y="3011208"/>
            <a:ext cx="9472188" cy="2852063"/>
          </a:xfrm>
          <a:prstGeom prst="rect">
            <a:avLst/>
          </a:prstGeom>
          <a:noFill/>
        </p:spPr>
        <p:txBody>
          <a:bodyPr wrap="square">
            <a:spAutoFit/>
          </a:bodyPr>
          <a:lstStyle/>
          <a:p>
            <a:pPr marL="457200" lvl="1" indent="0">
              <a:lnSpc>
                <a:spcPct val="107000"/>
              </a:lnSpc>
              <a:spcBef>
                <a:spcPts val="0"/>
              </a:spcBef>
              <a:buNone/>
            </a:pPr>
            <a:r>
              <a:rPr lang="en-US" sz="1800" b="1" i="1" dirty="0">
                <a:latin typeface="+mj-lt"/>
              </a:rPr>
              <a:t>§ 22.1-138.3. Department; school division maintenance reserve tool</a:t>
            </a:r>
          </a:p>
          <a:p>
            <a:pPr marL="457200" lvl="1" indent="0" algn="just">
              <a:lnSpc>
                <a:spcPct val="107000"/>
              </a:lnSpc>
              <a:spcBef>
                <a:spcPts val="0"/>
              </a:spcBef>
              <a:spcAft>
                <a:spcPts val="800"/>
              </a:spcAft>
              <a:buNone/>
            </a:pPr>
            <a:r>
              <a:rPr lang="en-US" sz="1800" i="1" dirty="0"/>
              <a:t>A.  The Department, in consultation with the Department of General Services, shall develop or adopt and maintain a data collection tool to assist each school board to determine the relative age of each public school building in the local school division and the amount of maintenance reserve funds that are necessary to restore each such building.</a:t>
            </a:r>
          </a:p>
          <a:p>
            <a:pPr marL="457200" lvl="1" indent="0" algn="just">
              <a:lnSpc>
                <a:spcPct val="107000"/>
              </a:lnSpc>
              <a:spcBef>
                <a:spcPts val="0"/>
              </a:spcBef>
              <a:spcAft>
                <a:spcPts val="800"/>
              </a:spcAft>
              <a:buNone/>
            </a:pPr>
            <a:r>
              <a:rPr lang="en-US" sz="1800" i="1" dirty="0"/>
              <a:t>B.  Each school board shall provide to the Department in a timely fashion the local data that is necessary to ensure that the tool maintained pursuant to subsection A remains relevant and useful for the determination of maintenance reserve needs.</a:t>
            </a:r>
          </a:p>
        </p:txBody>
      </p:sp>
    </p:spTree>
    <p:extLst>
      <p:ext uri="{BB962C8B-B14F-4D97-AF65-F5344CB8AC3E}">
        <p14:creationId xmlns:p14="http://schemas.microsoft.com/office/powerpoint/2010/main" val="31749060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D06B8-9CCD-3549-0122-4825DF4972DD}"/>
              </a:ext>
            </a:extLst>
          </p:cNvPr>
          <p:cNvSpPr>
            <a:spLocks noGrp="1"/>
          </p:cNvSpPr>
          <p:nvPr>
            <p:ph type="title"/>
          </p:nvPr>
        </p:nvSpPr>
        <p:spPr/>
        <p:txBody>
          <a:bodyPr/>
          <a:lstStyle/>
          <a:p>
            <a:r>
              <a:rPr kumimoji="0" lang="en-US" sz="4800" b="0" i="0" u="none" strike="noStrike" kern="1200" cap="none" spc="0" normalizeH="0" baseline="0" noProof="0" dirty="0">
                <a:ln>
                  <a:noFill/>
                </a:ln>
                <a:solidFill>
                  <a:srgbClr val="FFFFFF"/>
                </a:solidFill>
                <a:effectLst/>
                <a:uLnTx/>
                <a:uFillTx/>
                <a:latin typeface="Aptos Display" panose="02110004020202020204"/>
                <a:ea typeface="+mj-ea"/>
                <a:cs typeface="+mj-cs"/>
              </a:rPr>
              <a:t>M-R FIX Background Information</a:t>
            </a:r>
            <a:endParaRPr lang="en-US" sz="2400" dirty="0"/>
          </a:p>
        </p:txBody>
      </p:sp>
      <p:sp>
        <p:nvSpPr>
          <p:cNvPr id="3" name="Slide Number Placeholder 2">
            <a:extLst>
              <a:ext uri="{FF2B5EF4-FFF2-40B4-BE49-F238E27FC236}">
                <a16:creationId xmlns:a16="http://schemas.microsoft.com/office/drawing/2014/main" id="{023B56D6-1E29-2D73-4A19-32C55494EB92}"/>
              </a:ext>
            </a:extLst>
          </p:cNvPr>
          <p:cNvSpPr>
            <a:spLocks noGrp="1"/>
          </p:cNvSpPr>
          <p:nvPr>
            <p:ph type="sldNum" sz="quarter" idx="12"/>
          </p:nvPr>
        </p:nvSpPr>
        <p:spPr/>
        <p:txBody>
          <a:bodyPr/>
          <a:lstStyle/>
          <a:p>
            <a:fld id="{B2102BAA-C61A-4A39-BDF1-4340D572B82C}" type="slidenum">
              <a:rPr lang="en-US" smtClean="0"/>
              <a:t>3</a:t>
            </a:fld>
            <a:endParaRPr lang="en-US"/>
          </a:p>
        </p:txBody>
      </p:sp>
      <p:sp>
        <p:nvSpPr>
          <p:cNvPr id="4" name="Content Placeholder 3">
            <a:extLst>
              <a:ext uri="{FF2B5EF4-FFF2-40B4-BE49-F238E27FC236}">
                <a16:creationId xmlns:a16="http://schemas.microsoft.com/office/drawing/2014/main" id="{59106886-F605-4A21-2DB2-381F227BBABE}"/>
              </a:ext>
            </a:extLst>
          </p:cNvPr>
          <p:cNvSpPr>
            <a:spLocks noGrp="1"/>
          </p:cNvSpPr>
          <p:nvPr>
            <p:ph idx="1"/>
          </p:nvPr>
        </p:nvSpPr>
        <p:spPr>
          <a:xfrm>
            <a:off x="838200" y="1481147"/>
            <a:ext cx="10515600" cy="2475218"/>
          </a:xfrm>
        </p:spPr>
        <p:txBody>
          <a:bodyPr>
            <a:noAutofit/>
          </a:bodyPr>
          <a:lstStyle/>
          <a:p>
            <a:pPr marL="0" marR="0" indent="0">
              <a:spcBef>
                <a:spcPts val="0"/>
              </a:spcBef>
              <a:spcAft>
                <a:spcPts val="800"/>
              </a:spcAft>
              <a:buNone/>
            </a:pPr>
            <a:r>
              <a:rPr lang="en-US" b="1" dirty="0">
                <a:effectLst/>
                <a:latin typeface="+mj-lt"/>
                <a:ea typeface="Calibri" panose="020F0502020204030204" pitchFamily="34" charset="0"/>
              </a:rPr>
              <a:t>DGS Data Collection System</a:t>
            </a:r>
            <a:endParaRPr lang="en-US" b="1" dirty="0">
              <a:latin typeface="+mj-lt"/>
              <a:ea typeface="Calibri" panose="020F0502020204030204" pitchFamily="34" charset="0"/>
            </a:endParaRPr>
          </a:p>
          <a:p>
            <a:pPr>
              <a:spcBef>
                <a:spcPts val="0"/>
              </a:spcBef>
            </a:pPr>
            <a:r>
              <a:rPr lang="en-US" sz="2200" dirty="0">
                <a:effectLst/>
                <a:ea typeface="Times New Roman" panose="02020603050405020304" pitchFamily="18" charset="0"/>
              </a:rPr>
              <a:t>The Virginia Department of Education (VDOE) and the Department of General Services (DGS) work together using </a:t>
            </a:r>
            <a:r>
              <a:rPr lang="en-US" sz="2200" dirty="0">
                <a:ea typeface="Times New Roman" panose="02020603050405020304" pitchFamily="18" charset="0"/>
              </a:rPr>
              <a:t>the DGS </a:t>
            </a:r>
            <a:r>
              <a:rPr lang="en-US" sz="2200" dirty="0">
                <a:effectLst/>
                <a:ea typeface="Times New Roman" panose="02020603050405020304" pitchFamily="18" charset="0"/>
              </a:rPr>
              <a:t>Real Estate and Assets Management System to gather the required school facility age and condition data for all existing facilities that serve an educational function. </a:t>
            </a:r>
          </a:p>
          <a:p>
            <a:pPr>
              <a:spcAft>
                <a:spcPts val="800"/>
              </a:spcAft>
            </a:pPr>
            <a:r>
              <a:rPr lang="en-US" sz="2200" dirty="0">
                <a:effectLst/>
                <a:ea typeface="Times New Roman" panose="02020603050405020304" pitchFamily="18" charset="0"/>
              </a:rPr>
              <a:t>This data is collected into one </a:t>
            </a:r>
            <a:r>
              <a:rPr lang="en-US" sz="2200" dirty="0">
                <a:ea typeface="Times New Roman" panose="02020603050405020304" pitchFamily="18" charset="0"/>
              </a:rPr>
              <a:t>Excel </a:t>
            </a:r>
            <a:r>
              <a:rPr lang="en-US" sz="2200" dirty="0">
                <a:effectLst/>
                <a:ea typeface="Times New Roman" panose="02020603050405020304" pitchFamily="18" charset="0"/>
              </a:rPr>
              <a:t>Workbook containing 4</a:t>
            </a:r>
            <a:r>
              <a:rPr lang="en-US" sz="2200" dirty="0">
                <a:ea typeface="Times New Roman" panose="02020603050405020304" pitchFamily="18" charset="0"/>
              </a:rPr>
              <a:t> sheets (located at the bottom of the screen when the file is open) to review and/or update:</a:t>
            </a:r>
            <a:endParaRPr lang="en-US" sz="2200" dirty="0">
              <a:effectLst/>
              <a:ea typeface="Calibri" panose="020F0502020204030204" pitchFamily="34" charset="0"/>
            </a:endParaRPr>
          </a:p>
          <a:p>
            <a:pPr>
              <a:lnSpc>
                <a:spcPct val="107000"/>
              </a:lnSpc>
              <a:spcBef>
                <a:spcPts val="0"/>
              </a:spcBef>
              <a:spcAft>
                <a:spcPts val="800"/>
              </a:spcAft>
            </a:pPr>
            <a:endParaRPr lang="en-US" sz="2200" dirty="0"/>
          </a:p>
          <a:p>
            <a:endParaRPr lang="en-US" dirty="0"/>
          </a:p>
        </p:txBody>
      </p:sp>
      <p:sp>
        <p:nvSpPr>
          <p:cNvPr id="7" name="TextBox 6">
            <a:extLst>
              <a:ext uri="{FF2B5EF4-FFF2-40B4-BE49-F238E27FC236}">
                <a16:creationId xmlns:a16="http://schemas.microsoft.com/office/drawing/2014/main" id="{399E3EED-0E34-53D3-A1AA-52865FF3C2B0}"/>
              </a:ext>
            </a:extLst>
          </p:cNvPr>
          <p:cNvSpPr txBox="1"/>
          <p:nvPr/>
        </p:nvSpPr>
        <p:spPr>
          <a:xfrm>
            <a:off x="1263712" y="4019444"/>
            <a:ext cx="8971985" cy="2667397"/>
          </a:xfrm>
          <a:prstGeom prst="rect">
            <a:avLst/>
          </a:prstGeom>
          <a:noFill/>
        </p:spPr>
        <p:txBody>
          <a:bodyPr wrap="square" rtlCol="0">
            <a:spAutoFit/>
          </a:bodyPr>
          <a:lstStyle/>
          <a:p>
            <a:pPr marL="457200" lvl="1" indent="0">
              <a:spcBef>
                <a:spcPts val="0"/>
              </a:spcBef>
              <a:spcAft>
                <a:spcPts val="800"/>
              </a:spcAft>
              <a:buNone/>
            </a:pPr>
            <a:r>
              <a:rPr lang="en-US" b="1" dirty="0">
                <a:effectLst/>
                <a:latin typeface="+mj-lt"/>
                <a:ea typeface="Times New Roman" panose="02020603050405020304" pitchFamily="18" charset="0"/>
              </a:rPr>
              <a:t>Sheet 1:  CONTACT INFO</a:t>
            </a:r>
          </a:p>
          <a:p>
            <a:pPr marL="457200" lvl="1" indent="0">
              <a:spcBef>
                <a:spcPts val="0"/>
              </a:spcBef>
              <a:spcAft>
                <a:spcPts val="800"/>
              </a:spcAft>
              <a:buNone/>
            </a:pPr>
            <a:r>
              <a:rPr lang="en-US" b="1" dirty="0">
                <a:latin typeface="+mj-lt"/>
                <a:ea typeface="Times New Roman" panose="02020603050405020304" pitchFamily="18" charset="0"/>
              </a:rPr>
              <a:t>Sheet 2:  INSTRUCTIONS</a:t>
            </a:r>
            <a:endParaRPr lang="en-US" b="1" dirty="0">
              <a:effectLst/>
              <a:latin typeface="+mj-lt"/>
              <a:ea typeface="Times New Roman" panose="02020603050405020304" pitchFamily="18" charset="0"/>
            </a:endParaRPr>
          </a:p>
          <a:p>
            <a:pPr marL="457200" lvl="1" indent="0">
              <a:spcBef>
                <a:spcPts val="0"/>
              </a:spcBef>
              <a:buNone/>
            </a:pPr>
            <a:r>
              <a:rPr lang="en-US" b="1" dirty="0">
                <a:effectLst/>
                <a:latin typeface="+mj-lt"/>
                <a:ea typeface="Times New Roman" panose="02020603050405020304" pitchFamily="18" charset="0"/>
              </a:rPr>
              <a:t>Sheet 3:  SITES</a:t>
            </a:r>
            <a:r>
              <a:rPr lang="en-US" b="1" dirty="0">
                <a:effectLst/>
                <a:ea typeface="Times New Roman" panose="02020603050405020304" pitchFamily="18" charset="0"/>
              </a:rPr>
              <a:t> UPDATES (GREEN)</a:t>
            </a:r>
          </a:p>
          <a:p>
            <a:pPr marL="1200150" lvl="2" indent="-285750">
              <a:spcAft>
                <a:spcPts val="800"/>
              </a:spcAft>
              <a:buFont typeface="Arial" panose="020B0604020202020204" pitchFamily="34" charset="0"/>
              <a:buChar char="•"/>
            </a:pPr>
            <a:r>
              <a:rPr lang="en-US" dirty="0">
                <a:effectLst/>
                <a:ea typeface="Times New Roman" panose="02020603050405020304" pitchFamily="18" charset="0"/>
              </a:rPr>
              <a:t>Data collection for site information and infrastructure, </a:t>
            </a:r>
            <a:r>
              <a:rPr lang="en-US" dirty="0">
                <a:ea typeface="Times New Roman" panose="02020603050405020304" pitchFamily="18" charset="0"/>
              </a:rPr>
              <a:t>s</a:t>
            </a:r>
            <a:r>
              <a:rPr lang="en-US" dirty="0">
                <a:effectLst/>
                <a:ea typeface="Times New Roman" panose="02020603050405020304" pitchFamily="18" charset="0"/>
              </a:rPr>
              <a:t>ite </a:t>
            </a:r>
            <a:r>
              <a:rPr lang="en-US" dirty="0">
                <a:ea typeface="Times New Roman" panose="02020603050405020304" pitchFamily="18" charset="0"/>
              </a:rPr>
              <a:t>r</a:t>
            </a:r>
            <a:r>
              <a:rPr lang="en-US" dirty="0">
                <a:effectLst/>
                <a:ea typeface="Times New Roman" panose="02020603050405020304" pitchFamily="18" charset="0"/>
              </a:rPr>
              <a:t>ecords, and site </a:t>
            </a:r>
            <a:r>
              <a:rPr lang="en-US" dirty="0">
                <a:ea typeface="Times New Roman" panose="02020603050405020304" pitchFamily="18" charset="0"/>
              </a:rPr>
              <a:t>i</a:t>
            </a:r>
            <a:r>
              <a:rPr lang="en-US" dirty="0">
                <a:effectLst/>
                <a:ea typeface="Times New Roman" panose="02020603050405020304" pitchFamily="18" charset="0"/>
              </a:rPr>
              <a:t>nfrastructure </a:t>
            </a:r>
            <a:r>
              <a:rPr lang="en-US" dirty="0">
                <a:ea typeface="Times New Roman" panose="02020603050405020304" pitchFamily="18" charset="0"/>
              </a:rPr>
              <a:t>s</a:t>
            </a:r>
            <a:r>
              <a:rPr lang="en-US" dirty="0">
                <a:effectLst/>
                <a:ea typeface="Times New Roman" panose="02020603050405020304" pitchFamily="18" charset="0"/>
              </a:rPr>
              <a:t>ystems.</a:t>
            </a:r>
          </a:p>
          <a:p>
            <a:pPr marL="457200" lvl="1" indent="0">
              <a:spcBef>
                <a:spcPts val="0"/>
              </a:spcBef>
              <a:buNone/>
            </a:pPr>
            <a:r>
              <a:rPr lang="en-US" b="1" dirty="0">
                <a:effectLst/>
                <a:latin typeface="+mj-lt"/>
                <a:ea typeface="Times New Roman" panose="02020603050405020304" pitchFamily="18" charset="0"/>
              </a:rPr>
              <a:t>Sheet 4:  BUILDINGS UPDATES (BLUE)</a:t>
            </a:r>
          </a:p>
          <a:p>
            <a:pPr marL="1200150" lvl="2" indent="-285750">
              <a:spcAft>
                <a:spcPts val="800"/>
              </a:spcAft>
              <a:buFont typeface="Arial" panose="020B0604020202020204" pitchFamily="34" charset="0"/>
              <a:buChar char="•"/>
            </a:pPr>
            <a:r>
              <a:rPr lang="en-US" dirty="0">
                <a:effectLst/>
                <a:ea typeface="Times New Roman" panose="02020603050405020304" pitchFamily="18" charset="0"/>
              </a:rPr>
              <a:t>Data collection for </a:t>
            </a:r>
            <a:r>
              <a:rPr lang="en-US" dirty="0">
                <a:ea typeface="Times New Roman" panose="02020603050405020304" pitchFamily="18" charset="0"/>
              </a:rPr>
              <a:t>b</a:t>
            </a:r>
            <a:r>
              <a:rPr lang="en-US" dirty="0">
                <a:effectLst/>
                <a:ea typeface="Times New Roman" panose="02020603050405020304" pitchFamily="18" charset="0"/>
              </a:rPr>
              <a:t>uilding information and infrastructure, construction type, building condition, use of spaces, building records and building </a:t>
            </a:r>
            <a:r>
              <a:rPr lang="en-US" dirty="0">
                <a:ea typeface="Times New Roman" panose="02020603050405020304" pitchFamily="18" charset="0"/>
              </a:rPr>
              <a:t>s</a:t>
            </a:r>
            <a:r>
              <a:rPr lang="en-US" dirty="0">
                <a:effectLst/>
                <a:ea typeface="Times New Roman" panose="02020603050405020304" pitchFamily="18" charset="0"/>
              </a:rPr>
              <a:t>ystems.</a:t>
            </a:r>
            <a:endParaRPr lang="en-US" dirty="0">
              <a:ea typeface="Calibri" panose="020F0502020204030204" pitchFamily="34" charset="0"/>
            </a:endParaRPr>
          </a:p>
        </p:txBody>
      </p:sp>
      <p:sp>
        <p:nvSpPr>
          <p:cNvPr id="8" name="Rectangle 7">
            <a:extLst>
              <a:ext uri="{FF2B5EF4-FFF2-40B4-BE49-F238E27FC236}">
                <a16:creationId xmlns:a16="http://schemas.microsoft.com/office/drawing/2014/main" id="{5E930560-8D0E-5BC3-8747-8FF9D9918496}"/>
              </a:ext>
            </a:extLst>
          </p:cNvPr>
          <p:cNvSpPr/>
          <p:nvPr/>
        </p:nvSpPr>
        <p:spPr>
          <a:xfrm>
            <a:off x="1647731" y="3975026"/>
            <a:ext cx="8587966" cy="2667397"/>
          </a:xfrm>
          <a:prstGeom prst="rect">
            <a:avLst/>
          </a:prstGeom>
          <a:no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a:solidFill>
                  <a:srgbClr val="1A4480"/>
                </a:solidFill>
              </a:ln>
              <a:noFill/>
            </a:endParaRPr>
          </a:p>
        </p:txBody>
      </p:sp>
    </p:spTree>
    <p:extLst>
      <p:ext uri="{BB962C8B-B14F-4D97-AF65-F5344CB8AC3E}">
        <p14:creationId xmlns:p14="http://schemas.microsoft.com/office/powerpoint/2010/main" val="2637425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D74398-7271-FA21-A022-E22A057012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43D94E-B830-8353-8364-42BBEAE42588}"/>
              </a:ext>
            </a:extLst>
          </p:cNvPr>
          <p:cNvSpPr>
            <a:spLocks noGrp="1"/>
          </p:cNvSpPr>
          <p:nvPr>
            <p:ph type="title"/>
          </p:nvPr>
        </p:nvSpPr>
        <p:spPr/>
        <p:txBody>
          <a:bodyPr/>
          <a:lstStyle/>
          <a:p>
            <a:r>
              <a:rPr kumimoji="0" lang="en-US" sz="4800" b="0" i="0" u="none" strike="noStrike" kern="1200" cap="none" spc="0" normalizeH="0" baseline="0" noProof="0" dirty="0">
                <a:ln>
                  <a:noFill/>
                </a:ln>
                <a:solidFill>
                  <a:srgbClr val="FFFFFF"/>
                </a:solidFill>
                <a:effectLst/>
                <a:uLnTx/>
                <a:uFillTx/>
                <a:latin typeface="Aptos Display" panose="02110004020202020204"/>
                <a:ea typeface="+mj-ea"/>
                <a:cs typeface="+mj-cs"/>
              </a:rPr>
              <a:t>M-R FIX Background Information</a:t>
            </a:r>
            <a:endParaRPr lang="en-US" sz="2400" dirty="0"/>
          </a:p>
        </p:txBody>
      </p:sp>
      <p:sp>
        <p:nvSpPr>
          <p:cNvPr id="3" name="Slide Number Placeholder 2">
            <a:extLst>
              <a:ext uri="{FF2B5EF4-FFF2-40B4-BE49-F238E27FC236}">
                <a16:creationId xmlns:a16="http://schemas.microsoft.com/office/drawing/2014/main" id="{0298718E-C7B6-9FCA-419B-75F6CFE5D92F}"/>
              </a:ext>
            </a:extLst>
          </p:cNvPr>
          <p:cNvSpPr>
            <a:spLocks noGrp="1"/>
          </p:cNvSpPr>
          <p:nvPr>
            <p:ph type="sldNum" sz="quarter" idx="12"/>
          </p:nvPr>
        </p:nvSpPr>
        <p:spPr/>
        <p:txBody>
          <a:bodyPr/>
          <a:lstStyle/>
          <a:p>
            <a:fld id="{B2102BAA-C61A-4A39-BDF1-4340D572B82C}" type="slidenum">
              <a:rPr lang="en-US" smtClean="0"/>
              <a:t>4</a:t>
            </a:fld>
            <a:endParaRPr lang="en-US"/>
          </a:p>
        </p:txBody>
      </p:sp>
      <p:sp>
        <p:nvSpPr>
          <p:cNvPr id="4" name="Content Placeholder 3">
            <a:extLst>
              <a:ext uri="{FF2B5EF4-FFF2-40B4-BE49-F238E27FC236}">
                <a16:creationId xmlns:a16="http://schemas.microsoft.com/office/drawing/2014/main" id="{D05064D0-F313-B60D-F443-136702CD7061}"/>
              </a:ext>
            </a:extLst>
          </p:cNvPr>
          <p:cNvSpPr>
            <a:spLocks noGrp="1"/>
          </p:cNvSpPr>
          <p:nvPr>
            <p:ph idx="1"/>
          </p:nvPr>
        </p:nvSpPr>
        <p:spPr>
          <a:xfrm>
            <a:off x="838200" y="1481146"/>
            <a:ext cx="10515600" cy="4439820"/>
          </a:xfrm>
        </p:spPr>
        <p:txBody>
          <a:bodyPr>
            <a:noAutofit/>
          </a:bodyPr>
          <a:lstStyle/>
          <a:p>
            <a:pPr marL="0" indent="0">
              <a:spcBef>
                <a:spcPts val="0"/>
              </a:spcBef>
              <a:spcAft>
                <a:spcPts val="800"/>
              </a:spcAft>
              <a:buNone/>
            </a:pPr>
            <a:r>
              <a:rPr lang="en-US" b="1" dirty="0">
                <a:effectLst/>
                <a:latin typeface="+mj-lt"/>
                <a:ea typeface="Calibri" panose="020F0502020204030204" pitchFamily="34" charset="0"/>
              </a:rPr>
              <a:t>DGS Data Collection System</a:t>
            </a:r>
            <a:r>
              <a:rPr lang="en-US" b="1" dirty="0">
                <a:latin typeface="+mj-lt"/>
                <a:ea typeface="Calibri" panose="020F0502020204030204" pitchFamily="34" charset="0"/>
              </a:rPr>
              <a:t> </a:t>
            </a:r>
            <a:r>
              <a:rPr lang="en-US" sz="1600" b="1" i="1" dirty="0">
                <a:effectLst/>
                <a:latin typeface="+mj-lt"/>
                <a:ea typeface="Calibri" panose="020F0502020204030204" pitchFamily="34" charset="0"/>
              </a:rPr>
              <a:t>(continued)</a:t>
            </a:r>
            <a:endParaRPr lang="en-US" sz="1600" b="1" i="1" dirty="0">
              <a:latin typeface="+mj-lt"/>
              <a:ea typeface="Calibri" panose="020F0502020204030204" pitchFamily="34" charset="0"/>
            </a:endParaRPr>
          </a:p>
          <a:p>
            <a:pPr>
              <a:spcBef>
                <a:spcPts val="0"/>
              </a:spcBef>
            </a:pPr>
            <a:r>
              <a:rPr lang="en-US" sz="2200" dirty="0">
                <a:effectLst/>
                <a:ea typeface="Times New Roman" panose="02020603050405020304" pitchFamily="18" charset="0"/>
              </a:rPr>
              <a:t>DGS ha</a:t>
            </a:r>
            <a:r>
              <a:rPr lang="en-US" sz="2200" dirty="0">
                <a:ea typeface="Times New Roman" panose="02020603050405020304" pitchFamily="18" charset="0"/>
              </a:rPr>
              <a:t>s</a:t>
            </a:r>
            <a:r>
              <a:rPr lang="en-US" sz="2200" dirty="0">
                <a:effectLst/>
                <a:ea typeface="Times New Roman" panose="02020603050405020304" pitchFamily="18" charset="0"/>
              </a:rPr>
              <a:t> </a:t>
            </a:r>
            <a:r>
              <a:rPr lang="en-US" sz="2200" dirty="0">
                <a:ea typeface="Times New Roman" panose="02020603050405020304" pitchFamily="18" charset="0"/>
              </a:rPr>
              <a:t>consolidated the templates from last year into one workbook</a:t>
            </a:r>
            <a:r>
              <a:rPr lang="en-US" sz="2200" dirty="0">
                <a:effectLst/>
                <a:ea typeface="Times New Roman" panose="02020603050405020304" pitchFamily="18" charset="0"/>
              </a:rPr>
              <a:t>. </a:t>
            </a:r>
          </a:p>
          <a:p>
            <a:r>
              <a:rPr lang="en-US" sz="2200" dirty="0">
                <a:effectLst/>
                <a:ea typeface="Times New Roman" panose="02020603050405020304" pitchFamily="18" charset="0"/>
              </a:rPr>
              <a:t>VDOE will send and collect the new </a:t>
            </a:r>
            <a:r>
              <a:rPr lang="en-US" sz="2200" dirty="0">
                <a:ea typeface="Times New Roman" panose="02020603050405020304" pitchFamily="18" charset="0"/>
              </a:rPr>
              <a:t>workbooks to and from the school divisions</a:t>
            </a:r>
            <a:r>
              <a:rPr lang="en-US" sz="2200" dirty="0">
                <a:effectLst/>
                <a:ea typeface="Times New Roman" panose="02020603050405020304" pitchFamily="18" charset="0"/>
              </a:rPr>
              <a:t>. </a:t>
            </a:r>
          </a:p>
          <a:p>
            <a:r>
              <a:rPr lang="en-US" sz="2200" dirty="0">
                <a:ea typeface="Times New Roman" panose="02020603050405020304" pitchFamily="18" charset="0"/>
              </a:rPr>
              <a:t>School Divisions will review all previously submitted data, only updating where new information is available. Confirm, correct, or update the following:</a:t>
            </a:r>
          </a:p>
          <a:p>
            <a:pPr lvl="1">
              <a:buFont typeface="Courier New" panose="02070309020205020404" pitchFamily="49" charset="0"/>
              <a:buChar char="o"/>
            </a:pPr>
            <a:r>
              <a:rPr lang="en-US" sz="1800" dirty="0">
                <a:ea typeface="Times New Roman" panose="02020603050405020304" pitchFamily="18" charset="0"/>
              </a:rPr>
              <a:t>School name changes</a:t>
            </a:r>
          </a:p>
          <a:p>
            <a:pPr lvl="1">
              <a:buFont typeface="Courier New" panose="02070309020205020404" pitchFamily="49" charset="0"/>
              <a:buChar char="o"/>
            </a:pPr>
            <a:r>
              <a:rPr lang="en-US" sz="1800" dirty="0">
                <a:effectLst/>
                <a:ea typeface="Times New Roman" panose="02020603050405020304" pitchFamily="18" charset="0"/>
              </a:rPr>
              <a:t>School addresses</a:t>
            </a:r>
          </a:p>
          <a:p>
            <a:pPr lvl="1">
              <a:buFont typeface="Courier New" panose="02070309020205020404" pitchFamily="49" charset="0"/>
              <a:buChar char="o"/>
            </a:pPr>
            <a:r>
              <a:rPr lang="en-US" sz="1800" dirty="0">
                <a:effectLst/>
                <a:ea typeface="Times New Roman" panose="02020603050405020304" pitchFamily="18" charset="0"/>
              </a:rPr>
              <a:t>Facility square footage</a:t>
            </a:r>
          </a:p>
          <a:p>
            <a:pPr lvl="1">
              <a:buFont typeface="Courier New" panose="02070309020205020404" pitchFamily="49" charset="0"/>
              <a:buChar char="o"/>
            </a:pPr>
            <a:r>
              <a:rPr lang="en-US" sz="1800" dirty="0">
                <a:ea typeface="Times New Roman" panose="02020603050405020304" pitchFamily="18" charset="0"/>
              </a:rPr>
              <a:t>Site acreage</a:t>
            </a:r>
            <a:endParaRPr lang="en-US" sz="1800" dirty="0">
              <a:effectLst/>
              <a:ea typeface="Times New Roman" panose="02020603050405020304" pitchFamily="18" charset="0"/>
            </a:endParaRPr>
          </a:p>
          <a:p>
            <a:pPr lvl="1">
              <a:buFont typeface="Courier New" panose="02070309020205020404" pitchFamily="49" charset="0"/>
              <a:buChar char="o"/>
            </a:pPr>
            <a:r>
              <a:rPr lang="en-US" sz="1800" dirty="0">
                <a:effectLst/>
                <a:ea typeface="Times New Roman" panose="02020603050405020304" pitchFamily="18" charset="0"/>
              </a:rPr>
              <a:t>Facility system upgrades</a:t>
            </a:r>
          </a:p>
          <a:p>
            <a:pPr lvl="1">
              <a:buFont typeface="Courier New" panose="02070309020205020404" pitchFamily="49" charset="0"/>
              <a:buChar char="o"/>
            </a:pPr>
            <a:r>
              <a:rPr lang="en-US" sz="1800" dirty="0">
                <a:ea typeface="Times New Roman" panose="02020603050405020304" pitchFamily="18" charset="0"/>
              </a:rPr>
              <a:t>“Contact Info” sheet</a:t>
            </a:r>
          </a:p>
          <a:p>
            <a:pPr lvl="1">
              <a:buFont typeface="Courier New" panose="02070309020205020404" pitchFamily="49" charset="0"/>
              <a:buChar char="o"/>
            </a:pPr>
            <a:r>
              <a:rPr lang="en-US" sz="1800" dirty="0">
                <a:ea typeface="Times New Roman" panose="02020603050405020304" pitchFamily="18" charset="0"/>
              </a:rPr>
              <a:t>Add any newly built facilities with an SBCR number</a:t>
            </a:r>
          </a:p>
          <a:p>
            <a:pPr>
              <a:spcAft>
                <a:spcPts val="800"/>
              </a:spcAft>
            </a:pPr>
            <a:r>
              <a:rPr lang="en-US" sz="2200" dirty="0">
                <a:ea typeface="Times New Roman" panose="02020603050405020304" pitchFamily="18" charset="0"/>
              </a:rPr>
              <a:t>Any division with no previous data submitted will need to complete all templates from previous years. VDOE will send all previously unsubmitted templates upon request.</a:t>
            </a:r>
          </a:p>
          <a:p>
            <a:pPr lvl="1">
              <a:spcAft>
                <a:spcPts val="800"/>
              </a:spcAft>
              <a:buFont typeface="Arial" panose="020B0604020202020204" pitchFamily="34" charset="0"/>
              <a:buChar char="•"/>
            </a:pPr>
            <a:endParaRPr lang="en-US" sz="1800" dirty="0">
              <a:effectLst/>
              <a:ea typeface="Times New Roman" panose="02020603050405020304" pitchFamily="18" charset="0"/>
            </a:endParaRPr>
          </a:p>
          <a:p>
            <a:pPr marL="0" indent="0">
              <a:spcBef>
                <a:spcPts val="0"/>
              </a:spcBef>
              <a:spcAft>
                <a:spcPts val="800"/>
              </a:spcAft>
              <a:buNone/>
            </a:pPr>
            <a:endParaRPr lang="en-US" sz="2200" dirty="0">
              <a:effectLst/>
              <a:ea typeface="Calibri" panose="020F0502020204030204" pitchFamily="34" charset="0"/>
            </a:endParaRPr>
          </a:p>
          <a:p>
            <a:pPr>
              <a:lnSpc>
                <a:spcPct val="107000"/>
              </a:lnSpc>
              <a:spcBef>
                <a:spcPts val="0"/>
              </a:spcBef>
              <a:spcAft>
                <a:spcPts val="800"/>
              </a:spcAft>
            </a:pPr>
            <a:endParaRPr lang="en-US" sz="2200" dirty="0"/>
          </a:p>
          <a:p>
            <a:endParaRPr lang="en-US" dirty="0"/>
          </a:p>
        </p:txBody>
      </p:sp>
    </p:spTree>
    <p:extLst>
      <p:ext uri="{BB962C8B-B14F-4D97-AF65-F5344CB8AC3E}">
        <p14:creationId xmlns:p14="http://schemas.microsoft.com/office/powerpoint/2010/main" val="18025296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1D71C-EFA6-2B4E-C2A8-B103D49D2BB0}"/>
              </a:ext>
            </a:extLst>
          </p:cNvPr>
          <p:cNvSpPr>
            <a:spLocks noGrp="1"/>
          </p:cNvSpPr>
          <p:nvPr>
            <p:ph type="title"/>
          </p:nvPr>
        </p:nvSpPr>
        <p:spPr/>
        <p:txBody>
          <a:bodyPr>
            <a:normAutofit/>
          </a:bodyPr>
          <a:lstStyle/>
          <a:p>
            <a:r>
              <a:rPr lang="en-US" dirty="0"/>
              <a:t>Frequently Asked Questions</a:t>
            </a:r>
          </a:p>
        </p:txBody>
      </p:sp>
      <p:sp>
        <p:nvSpPr>
          <p:cNvPr id="3" name="Slide Number Placeholder 2">
            <a:extLst>
              <a:ext uri="{FF2B5EF4-FFF2-40B4-BE49-F238E27FC236}">
                <a16:creationId xmlns:a16="http://schemas.microsoft.com/office/drawing/2014/main" id="{EF1DC00A-4B25-8651-2BAF-26333FA8AE7C}"/>
              </a:ext>
            </a:extLst>
          </p:cNvPr>
          <p:cNvSpPr>
            <a:spLocks noGrp="1"/>
          </p:cNvSpPr>
          <p:nvPr>
            <p:ph type="sldNum" sz="quarter" idx="12"/>
          </p:nvPr>
        </p:nvSpPr>
        <p:spPr/>
        <p:txBody>
          <a:bodyPr/>
          <a:lstStyle/>
          <a:p>
            <a:fld id="{B2102BAA-C61A-4A39-BDF1-4340D572B82C}" type="slidenum">
              <a:rPr lang="en-US" smtClean="0"/>
              <a:t>5</a:t>
            </a:fld>
            <a:endParaRPr lang="en-US"/>
          </a:p>
        </p:txBody>
      </p:sp>
      <p:sp>
        <p:nvSpPr>
          <p:cNvPr id="4" name="Content Placeholder 3">
            <a:extLst>
              <a:ext uri="{FF2B5EF4-FFF2-40B4-BE49-F238E27FC236}">
                <a16:creationId xmlns:a16="http://schemas.microsoft.com/office/drawing/2014/main" id="{07950578-320B-101B-F865-A346B207879A}"/>
              </a:ext>
            </a:extLst>
          </p:cNvPr>
          <p:cNvSpPr>
            <a:spLocks noGrp="1"/>
          </p:cNvSpPr>
          <p:nvPr>
            <p:ph idx="1"/>
          </p:nvPr>
        </p:nvSpPr>
        <p:spPr>
          <a:xfrm>
            <a:off x="838200" y="1481146"/>
            <a:ext cx="10515600" cy="4718033"/>
          </a:xfrm>
        </p:spPr>
        <p:txBody>
          <a:bodyPr/>
          <a:lstStyle/>
          <a:p>
            <a:pPr marL="0" marR="0" indent="0">
              <a:lnSpc>
                <a:spcPct val="107000"/>
              </a:lnSpc>
              <a:spcBef>
                <a:spcPts val="0"/>
              </a:spcBef>
              <a:buNone/>
            </a:pPr>
            <a:r>
              <a:rPr lang="en-US" sz="2400" b="1" dirty="0">
                <a:latin typeface="+mj-lt"/>
                <a:ea typeface="Calibri" panose="020F0502020204030204" pitchFamily="34" charset="0"/>
                <a:cs typeface="Calibri" panose="020F0502020204030204" pitchFamily="34" charset="0"/>
              </a:rPr>
              <a:t>What are the 4 sheet tabs at the bottom of the workbook?</a:t>
            </a:r>
          </a:p>
          <a:p>
            <a:pPr marL="0" marR="0" indent="0">
              <a:lnSpc>
                <a:spcPct val="107000"/>
              </a:lnSpc>
              <a:spcBef>
                <a:spcPts val="0"/>
              </a:spcBef>
              <a:buNone/>
            </a:pPr>
            <a:r>
              <a:rPr lang="en-US" sz="2400" dirty="0">
                <a:ea typeface="Calibri" panose="020F0502020204030204" pitchFamily="34" charset="0"/>
                <a:cs typeface="Calibri" panose="020F0502020204030204" pitchFamily="34" charset="0"/>
              </a:rPr>
              <a:t>            </a:t>
            </a:r>
          </a:p>
          <a:p>
            <a:pPr marL="0" indent="0">
              <a:lnSpc>
                <a:spcPct val="107000"/>
              </a:lnSpc>
              <a:spcBef>
                <a:spcPts val="0"/>
              </a:spcBef>
              <a:buNone/>
            </a:pPr>
            <a:r>
              <a:rPr lang="en-US" sz="2400" dirty="0">
                <a:ea typeface="Calibri" panose="020F0502020204030204" pitchFamily="34" charset="0"/>
                <a:cs typeface="Calibri" panose="020F0502020204030204" pitchFamily="34" charset="0"/>
              </a:rPr>
              <a:t>        </a:t>
            </a:r>
          </a:p>
          <a:p>
            <a:pPr marL="0" indent="0">
              <a:lnSpc>
                <a:spcPct val="107000"/>
              </a:lnSpc>
              <a:spcBef>
                <a:spcPts val="0"/>
              </a:spcBef>
              <a:spcAft>
                <a:spcPts val="800"/>
              </a:spcAft>
              <a:buNone/>
            </a:pPr>
            <a:endParaRPr lang="en-US" sz="2400" b="1" dirty="0">
              <a:latin typeface="+mj-lt"/>
              <a:ea typeface="Calibri" panose="020F0502020204030204" pitchFamily="34" charset="0"/>
              <a:cs typeface="Calibri" panose="020F0502020204030204" pitchFamily="34" charset="0"/>
            </a:endParaRPr>
          </a:p>
          <a:p>
            <a:pPr marL="0" indent="0">
              <a:lnSpc>
                <a:spcPct val="107000"/>
              </a:lnSpc>
              <a:spcBef>
                <a:spcPts val="0"/>
              </a:spcBef>
              <a:buNone/>
            </a:pPr>
            <a:endParaRPr lang="en-US" sz="2400" b="1" dirty="0">
              <a:latin typeface="+mj-lt"/>
              <a:ea typeface="Calibri" panose="020F0502020204030204" pitchFamily="34" charset="0"/>
              <a:cs typeface="Calibri" panose="020F0502020204030204" pitchFamily="34" charset="0"/>
            </a:endParaRPr>
          </a:p>
          <a:p>
            <a:pPr marL="0" indent="0">
              <a:lnSpc>
                <a:spcPct val="107000"/>
              </a:lnSpc>
              <a:spcBef>
                <a:spcPts val="0"/>
              </a:spcBef>
              <a:spcAft>
                <a:spcPts val="800"/>
              </a:spcAft>
              <a:buNone/>
            </a:pPr>
            <a:r>
              <a:rPr lang="en-US" sz="2400" b="1" dirty="0">
                <a:latin typeface="+mj-lt"/>
                <a:ea typeface="Calibri" panose="020F0502020204030204" pitchFamily="34" charset="0"/>
                <a:cs typeface="Calibri" panose="020F0502020204030204" pitchFamily="34" charset="0"/>
              </a:rPr>
              <a:t>What do I need to submit for my school division?</a:t>
            </a:r>
          </a:p>
          <a:p>
            <a:pPr marL="228600" marR="0">
              <a:lnSpc>
                <a:spcPct val="107000"/>
              </a:lnSpc>
              <a:spcBef>
                <a:spcPts val="0"/>
              </a:spcBef>
              <a:spcAft>
                <a:spcPts val="800"/>
              </a:spcAft>
            </a:pPr>
            <a:r>
              <a:rPr lang="en-US" sz="2200" dirty="0">
                <a:ea typeface="Calibri" panose="020F0502020204030204" pitchFamily="34" charset="0"/>
                <a:cs typeface="Calibri" panose="020F0502020204030204" pitchFamily="34" charset="0"/>
              </a:rPr>
              <a:t>If your school division </a:t>
            </a:r>
            <a:r>
              <a:rPr lang="en-US" sz="2200" b="1" i="1" dirty="0">
                <a:ea typeface="Calibri" panose="020F0502020204030204" pitchFamily="34" charset="0"/>
                <a:cs typeface="Calibri" panose="020F0502020204030204" pitchFamily="34" charset="0"/>
              </a:rPr>
              <a:t>has not submitted </a:t>
            </a:r>
            <a:r>
              <a:rPr lang="en-US" sz="2200" dirty="0">
                <a:ea typeface="Calibri" panose="020F0502020204030204" pitchFamily="34" charset="0"/>
                <a:cs typeface="Calibri" panose="020F0502020204030204" pitchFamily="34" charset="0"/>
              </a:rPr>
              <a:t>any of the templates in the past, then action should be taken to complete all </a:t>
            </a:r>
            <a:r>
              <a:rPr lang="en-US" sz="2200" u="sng" dirty="0">
                <a:ea typeface="Calibri" panose="020F0502020204030204" pitchFamily="34" charset="0"/>
                <a:cs typeface="Calibri" panose="020F0502020204030204" pitchFamily="34" charset="0"/>
              </a:rPr>
              <a:t>previous templates</a:t>
            </a:r>
            <a:r>
              <a:rPr lang="en-US" sz="2200" dirty="0">
                <a:ea typeface="Calibri" panose="020F0502020204030204" pitchFamily="34" charset="0"/>
                <a:cs typeface="Calibri" panose="020F0502020204030204" pitchFamily="34" charset="0"/>
              </a:rPr>
              <a:t> provided by our office, available upon request at </a:t>
            </a:r>
            <a:r>
              <a:rPr lang="en-US" sz="2200" dirty="0">
                <a:ea typeface="Calibri" panose="020F0502020204030204" pitchFamily="34" charset="0"/>
                <a:cs typeface="Calibri" panose="020F0502020204030204" pitchFamily="34" charset="0"/>
                <a:hlinkClick r:id="rId2"/>
              </a:rPr>
              <a:t>supportservices@doe.virginia.gov</a:t>
            </a:r>
            <a:r>
              <a:rPr lang="en-US" sz="2200" dirty="0">
                <a:ea typeface="Calibri" panose="020F0502020204030204" pitchFamily="34" charset="0"/>
                <a:cs typeface="Calibri" panose="020F0502020204030204" pitchFamily="34" charset="0"/>
              </a:rPr>
              <a:t>.</a:t>
            </a:r>
          </a:p>
          <a:p>
            <a:pPr marL="228600" marR="0">
              <a:lnSpc>
                <a:spcPct val="107000"/>
              </a:lnSpc>
              <a:spcBef>
                <a:spcPts val="0"/>
              </a:spcBef>
              <a:spcAft>
                <a:spcPts val="800"/>
              </a:spcAft>
            </a:pPr>
            <a:r>
              <a:rPr lang="en-US" sz="2200" dirty="0">
                <a:ea typeface="Calibri" panose="020F0502020204030204" pitchFamily="34" charset="0"/>
                <a:cs typeface="Calibri" panose="020F0502020204030204" pitchFamily="34" charset="0"/>
              </a:rPr>
              <a:t>If your school division </a:t>
            </a:r>
            <a:r>
              <a:rPr lang="en-US" sz="2200" b="1" i="1" dirty="0">
                <a:ea typeface="Calibri" panose="020F0502020204030204" pitchFamily="34" charset="0"/>
                <a:cs typeface="Calibri" panose="020F0502020204030204" pitchFamily="34" charset="0"/>
              </a:rPr>
              <a:t>has submitted </a:t>
            </a:r>
            <a:r>
              <a:rPr lang="en-US" sz="2200" dirty="0">
                <a:ea typeface="Calibri" panose="020F0502020204030204" pitchFamily="34" charset="0"/>
                <a:cs typeface="Calibri" panose="020F0502020204030204" pitchFamily="34" charset="0"/>
              </a:rPr>
              <a:t>all templates in the past, then take action to update any changes in the </a:t>
            </a:r>
            <a:r>
              <a:rPr lang="en-US" sz="2200" u="sng" dirty="0">
                <a:ea typeface="Calibri" panose="020F0502020204030204" pitchFamily="34" charset="0"/>
                <a:cs typeface="Calibri" panose="020F0502020204030204" pitchFamily="34" charset="0"/>
              </a:rPr>
              <a:t>new workbook</a:t>
            </a:r>
            <a:r>
              <a:rPr lang="en-US" sz="2200" dirty="0">
                <a:ea typeface="Calibri" panose="020F0502020204030204" pitchFamily="34" charset="0"/>
                <a:cs typeface="Calibri" panose="020F0502020204030204" pitchFamily="34" charset="0"/>
              </a:rPr>
              <a:t> preloaded with past submitted data</a:t>
            </a:r>
          </a:p>
          <a:p>
            <a:pPr marL="0" marR="0" indent="0">
              <a:lnSpc>
                <a:spcPct val="107000"/>
              </a:lnSpc>
              <a:spcBef>
                <a:spcPts val="0"/>
              </a:spcBef>
              <a:buNone/>
            </a:pPr>
            <a:endParaRPr lang="en-US" sz="2200" dirty="0">
              <a:ea typeface="Calibri" panose="020F0502020204030204" pitchFamily="34" charset="0"/>
              <a:cs typeface="Calibri" panose="020F0502020204030204" pitchFamily="34" charset="0"/>
            </a:endParaRPr>
          </a:p>
        </p:txBody>
      </p:sp>
      <p:pic>
        <p:nvPicPr>
          <p:cNvPr id="6" name="Picture 5">
            <a:extLst>
              <a:ext uri="{FF2B5EF4-FFF2-40B4-BE49-F238E27FC236}">
                <a16:creationId xmlns:a16="http://schemas.microsoft.com/office/drawing/2014/main" id="{12FDA8AF-E1B1-5C36-6DDB-970BFFC43506}"/>
              </a:ext>
            </a:extLst>
          </p:cNvPr>
          <p:cNvPicPr>
            <a:picLocks noChangeAspect="1"/>
          </p:cNvPicPr>
          <p:nvPr/>
        </p:nvPicPr>
        <p:blipFill>
          <a:blip r:embed="rId3"/>
          <a:stretch>
            <a:fillRect/>
          </a:stretch>
        </p:blipFill>
        <p:spPr>
          <a:xfrm>
            <a:off x="786830" y="2077361"/>
            <a:ext cx="10902043" cy="805501"/>
          </a:xfrm>
          <a:prstGeom prst="rect">
            <a:avLst/>
          </a:prstGeom>
          <a:ln w="28575">
            <a:solidFill>
              <a:schemeClr val="tx1"/>
            </a:solidFill>
            <a:prstDash val="dash"/>
          </a:ln>
        </p:spPr>
      </p:pic>
      <p:pic>
        <p:nvPicPr>
          <p:cNvPr id="10" name="Graphic 9" descr="Badge 1 with solid fill">
            <a:extLst>
              <a:ext uri="{FF2B5EF4-FFF2-40B4-BE49-F238E27FC236}">
                <a16:creationId xmlns:a16="http://schemas.microsoft.com/office/drawing/2014/main" id="{FA8C9A88-482D-2DE5-4378-5FC9D8033FE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712100" y="2712102"/>
            <a:ext cx="640080" cy="640080"/>
          </a:xfrm>
          <a:prstGeom prst="rect">
            <a:avLst/>
          </a:prstGeom>
        </p:spPr>
      </p:pic>
      <p:pic>
        <p:nvPicPr>
          <p:cNvPr id="12" name="Graphic 11" descr="Badge 4 with solid fill">
            <a:extLst>
              <a:ext uri="{FF2B5EF4-FFF2-40B4-BE49-F238E27FC236}">
                <a16:creationId xmlns:a16="http://schemas.microsoft.com/office/drawing/2014/main" id="{07880FC4-8DDE-3F5A-3B76-C61B571DED0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9479900" y="2712102"/>
            <a:ext cx="640080" cy="640080"/>
          </a:xfrm>
          <a:prstGeom prst="rect">
            <a:avLst/>
          </a:prstGeom>
        </p:spPr>
      </p:pic>
      <p:pic>
        <p:nvPicPr>
          <p:cNvPr id="14" name="Graphic 13" descr="Badge 3 with solid fill">
            <a:extLst>
              <a:ext uri="{FF2B5EF4-FFF2-40B4-BE49-F238E27FC236}">
                <a16:creationId xmlns:a16="http://schemas.microsoft.com/office/drawing/2014/main" id="{9129409F-F8E7-7AED-01BC-C893EB7263F3}"/>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420731" y="2712102"/>
            <a:ext cx="640080" cy="640080"/>
          </a:xfrm>
          <a:prstGeom prst="rect">
            <a:avLst/>
          </a:prstGeom>
        </p:spPr>
      </p:pic>
      <p:pic>
        <p:nvPicPr>
          <p:cNvPr id="16" name="Graphic 15" descr="Badge with solid fill">
            <a:extLst>
              <a:ext uri="{FF2B5EF4-FFF2-40B4-BE49-F238E27FC236}">
                <a16:creationId xmlns:a16="http://schemas.microsoft.com/office/drawing/2014/main" id="{4C9DE6FC-9777-D57C-A134-F5C985B9F05C}"/>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4383158" y="2712102"/>
            <a:ext cx="640080" cy="640080"/>
          </a:xfrm>
          <a:prstGeom prst="rect">
            <a:avLst/>
          </a:prstGeom>
        </p:spPr>
      </p:pic>
    </p:spTree>
    <p:extLst>
      <p:ext uri="{BB962C8B-B14F-4D97-AF65-F5344CB8AC3E}">
        <p14:creationId xmlns:p14="http://schemas.microsoft.com/office/powerpoint/2010/main" val="25942874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2A5068-12F6-F0BB-7276-8A139EF925B6}"/>
              </a:ext>
            </a:extLst>
          </p:cNvPr>
          <p:cNvSpPr>
            <a:spLocks noGrp="1"/>
          </p:cNvSpPr>
          <p:nvPr>
            <p:ph type="title"/>
          </p:nvPr>
        </p:nvSpPr>
        <p:spPr/>
        <p:txBody>
          <a:bodyPr/>
          <a:lstStyle/>
          <a:p>
            <a:r>
              <a:rPr lang="en-US" dirty="0"/>
              <a:t>Frequently Asked Questions</a:t>
            </a:r>
          </a:p>
        </p:txBody>
      </p:sp>
      <p:sp>
        <p:nvSpPr>
          <p:cNvPr id="3" name="Slide Number Placeholder 2">
            <a:extLst>
              <a:ext uri="{FF2B5EF4-FFF2-40B4-BE49-F238E27FC236}">
                <a16:creationId xmlns:a16="http://schemas.microsoft.com/office/drawing/2014/main" id="{493DF0EE-141A-3C36-264C-DD9E012E2F4A}"/>
              </a:ext>
            </a:extLst>
          </p:cNvPr>
          <p:cNvSpPr>
            <a:spLocks noGrp="1"/>
          </p:cNvSpPr>
          <p:nvPr>
            <p:ph type="sldNum" sz="quarter" idx="12"/>
          </p:nvPr>
        </p:nvSpPr>
        <p:spPr/>
        <p:txBody>
          <a:bodyPr/>
          <a:lstStyle/>
          <a:p>
            <a:fld id="{B2102BAA-C61A-4A39-BDF1-4340D572B82C}" type="slidenum">
              <a:rPr lang="en-US" smtClean="0"/>
              <a:t>6</a:t>
            </a:fld>
            <a:endParaRPr lang="en-US" dirty="0"/>
          </a:p>
        </p:txBody>
      </p:sp>
      <p:sp>
        <p:nvSpPr>
          <p:cNvPr id="4" name="Content Placeholder 3">
            <a:extLst>
              <a:ext uri="{FF2B5EF4-FFF2-40B4-BE49-F238E27FC236}">
                <a16:creationId xmlns:a16="http://schemas.microsoft.com/office/drawing/2014/main" id="{96A60742-0505-B464-F264-B0E1CE7666C7}"/>
              </a:ext>
            </a:extLst>
          </p:cNvPr>
          <p:cNvSpPr>
            <a:spLocks noGrp="1"/>
          </p:cNvSpPr>
          <p:nvPr>
            <p:ph idx="1"/>
          </p:nvPr>
        </p:nvSpPr>
        <p:spPr>
          <a:xfrm>
            <a:off x="838200" y="1481146"/>
            <a:ext cx="10515600" cy="4718033"/>
          </a:xfrm>
        </p:spPr>
        <p:txBody>
          <a:bodyPr/>
          <a:lstStyle/>
          <a:p>
            <a:pPr marL="0" indent="0">
              <a:spcBef>
                <a:spcPts val="0"/>
              </a:spcBef>
              <a:spcAft>
                <a:spcPts val="600"/>
              </a:spcAft>
              <a:buNone/>
            </a:pPr>
            <a:r>
              <a:rPr lang="en-US" sz="2400" b="1" dirty="0">
                <a:latin typeface="+mj-lt"/>
                <a:ea typeface="Calibri" panose="020F0502020204030204" pitchFamily="34" charset="0"/>
                <a:cs typeface="Calibri" panose="020F0502020204030204" pitchFamily="34" charset="0"/>
              </a:rPr>
              <a:t>How do I fill out the workbook?</a:t>
            </a:r>
          </a:p>
          <a:p>
            <a:pPr>
              <a:spcBef>
                <a:spcPts val="0"/>
              </a:spcBef>
              <a:spcAft>
                <a:spcPts val="600"/>
              </a:spcAft>
            </a:pPr>
            <a:r>
              <a:rPr lang="en-US" sz="2200" dirty="0">
                <a:ea typeface="Calibri" panose="020F0502020204030204" pitchFamily="34" charset="0"/>
                <a:cs typeface="Calibri" panose="020F0502020204030204" pitchFamily="34" charset="0"/>
              </a:rPr>
              <a:t>Microsoft Excel must be used to open, edit, and save the workbooks. </a:t>
            </a:r>
          </a:p>
          <a:p>
            <a:pPr>
              <a:spcBef>
                <a:spcPts val="0"/>
              </a:spcBef>
              <a:spcAft>
                <a:spcPts val="1200"/>
              </a:spcAft>
            </a:pPr>
            <a:r>
              <a:rPr lang="en-US" sz="2200" dirty="0">
                <a:ea typeface="Calibri" panose="020F0502020204030204" pitchFamily="34" charset="0"/>
                <a:cs typeface="Calibri" panose="020F0502020204030204" pitchFamily="34" charset="0"/>
              </a:rPr>
              <a:t>Do not use Google Sheets to edit the Excel files.</a:t>
            </a:r>
          </a:p>
          <a:p>
            <a:pPr>
              <a:spcBef>
                <a:spcPts val="0"/>
              </a:spcBef>
              <a:spcAft>
                <a:spcPts val="1200"/>
              </a:spcAft>
            </a:pPr>
            <a:r>
              <a:rPr lang="en-US" sz="2200" dirty="0">
                <a:ea typeface="Calibri" panose="020F0502020204030204" pitchFamily="34" charset="0"/>
                <a:cs typeface="Calibri" panose="020F0502020204030204" pitchFamily="34" charset="0"/>
              </a:rPr>
              <a:t>Fill out the “Contact Info” sheet, review the “Instructions” sheet, review the “Sites Updates” and “Buildings Updates” sheets.</a:t>
            </a:r>
          </a:p>
          <a:p>
            <a:pPr marL="0" marR="0" indent="0">
              <a:lnSpc>
                <a:spcPct val="107000"/>
              </a:lnSpc>
              <a:spcBef>
                <a:spcPts val="0"/>
              </a:spcBef>
              <a:spcAft>
                <a:spcPts val="600"/>
              </a:spcAft>
              <a:buNone/>
            </a:pPr>
            <a:r>
              <a:rPr lang="en-US" sz="2400" b="1" dirty="0">
                <a:latin typeface="+mj-lt"/>
                <a:ea typeface="Calibri" panose="020F0502020204030204" pitchFamily="34" charset="0"/>
                <a:cs typeface="Calibri" panose="020F0502020204030204" pitchFamily="34" charset="0"/>
              </a:rPr>
              <a:t>How do I submit my workbook to the VDOE?</a:t>
            </a:r>
          </a:p>
          <a:p>
            <a:pPr>
              <a:lnSpc>
                <a:spcPct val="107000"/>
              </a:lnSpc>
              <a:spcBef>
                <a:spcPts val="0"/>
              </a:spcBef>
              <a:spcAft>
                <a:spcPts val="600"/>
              </a:spcAft>
            </a:pPr>
            <a:r>
              <a:rPr lang="en-US" sz="2200" dirty="0">
                <a:ea typeface="Calibri" panose="020F0502020204030204" pitchFamily="34" charset="0"/>
                <a:cs typeface="Calibri" panose="020F0502020204030204" pitchFamily="34" charset="0"/>
              </a:rPr>
              <a:t>Submit the workbook as an attachment via email to </a:t>
            </a:r>
            <a:r>
              <a:rPr lang="en-US" sz="2200" dirty="0">
                <a:ea typeface="Calibri" panose="020F0502020204030204" pitchFamily="34" charset="0"/>
                <a:cs typeface="Calibri" panose="020F0502020204030204" pitchFamily="34" charset="0"/>
                <a:hlinkClick r:id="rId2"/>
              </a:rPr>
              <a:t>supportservices@doe.virginia.gov</a:t>
            </a:r>
            <a:endParaRPr lang="en-US" sz="2200" dirty="0">
              <a:ea typeface="Calibri" panose="020F0502020204030204" pitchFamily="34" charset="0"/>
              <a:cs typeface="Calibri" panose="020F0502020204030204" pitchFamily="34" charset="0"/>
            </a:endParaRPr>
          </a:p>
          <a:p>
            <a:pPr>
              <a:lnSpc>
                <a:spcPct val="107000"/>
              </a:lnSpc>
              <a:spcBef>
                <a:spcPts val="0"/>
              </a:spcBef>
              <a:spcAft>
                <a:spcPts val="600"/>
              </a:spcAft>
            </a:pPr>
            <a:r>
              <a:rPr lang="en-US" sz="2200" dirty="0">
                <a:ea typeface="Calibri" panose="020F0502020204030204" pitchFamily="34" charset="0"/>
                <a:cs typeface="Calibri" panose="020F0502020204030204" pitchFamily="34" charset="0"/>
              </a:rPr>
              <a:t>The workbook must remain in Excel format. Do not submit as a PDF.</a:t>
            </a:r>
          </a:p>
          <a:p>
            <a:pPr>
              <a:lnSpc>
                <a:spcPct val="107000"/>
              </a:lnSpc>
              <a:spcBef>
                <a:spcPts val="0"/>
              </a:spcBef>
              <a:spcAft>
                <a:spcPts val="1200"/>
              </a:spcAft>
            </a:pPr>
            <a:r>
              <a:rPr lang="en-US" sz="2200" b="1" i="1" dirty="0">
                <a:ea typeface="Calibri" panose="020F0502020204030204" pitchFamily="34" charset="0"/>
                <a:cs typeface="Calibri" panose="020F0502020204030204" pitchFamily="34" charset="0"/>
              </a:rPr>
              <a:t>Do not </a:t>
            </a:r>
            <a:r>
              <a:rPr lang="en-US" sz="2200" dirty="0">
                <a:ea typeface="Calibri" panose="020F0502020204030204" pitchFamily="34" charset="0"/>
                <a:cs typeface="Calibri" panose="020F0502020204030204" pitchFamily="34" charset="0"/>
              </a:rPr>
              <a:t>submit by emailing a link for downloading a file through any cloud-based share sites. VDOE does not have access to certain platforms for this purpose.</a:t>
            </a:r>
          </a:p>
          <a:p>
            <a:pPr marL="0" indent="0">
              <a:lnSpc>
                <a:spcPct val="107000"/>
              </a:lnSpc>
              <a:spcBef>
                <a:spcPts val="0"/>
              </a:spcBef>
              <a:spcAft>
                <a:spcPts val="600"/>
              </a:spcAft>
              <a:buNone/>
            </a:pPr>
            <a:r>
              <a:rPr lang="en-US" sz="2400" b="1" dirty="0">
                <a:latin typeface="+mj-lt"/>
                <a:ea typeface="Calibri" panose="020F0502020204030204" pitchFamily="34" charset="0"/>
                <a:cs typeface="Calibri" panose="020F0502020204030204" pitchFamily="34" charset="0"/>
              </a:rPr>
              <a:t>When do I submit the workbook to the VDOE?</a:t>
            </a:r>
          </a:p>
          <a:p>
            <a:pPr>
              <a:lnSpc>
                <a:spcPct val="107000"/>
              </a:lnSpc>
              <a:spcBef>
                <a:spcPts val="0"/>
              </a:spcBef>
              <a:spcAft>
                <a:spcPts val="800"/>
              </a:spcAft>
            </a:pPr>
            <a:r>
              <a:rPr lang="en-US" sz="2200" dirty="0">
                <a:ea typeface="Calibri" panose="020F0502020204030204" pitchFamily="34" charset="0"/>
                <a:cs typeface="Calibri" panose="020F0502020204030204" pitchFamily="34" charset="0"/>
              </a:rPr>
              <a:t>Please submit your updated workbook by May 12</a:t>
            </a:r>
            <a:r>
              <a:rPr lang="en-US" sz="2200" baseline="30000" dirty="0">
                <a:ea typeface="Calibri" panose="020F0502020204030204" pitchFamily="34" charset="0"/>
                <a:cs typeface="Calibri" panose="020F0502020204030204" pitchFamily="34" charset="0"/>
              </a:rPr>
              <a:t>th</a:t>
            </a:r>
            <a:r>
              <a:rPr lang="en-US" sz="2200" dirty="0">
                <a:ea typeface="Calibri" panose="020F0502020204030204" pitchFamily="34" charset="0"/>
                <a:cs typeface="Calibri" panose="020F0502020204030204" pitchFamily="34" charset="0"/>
              </a:rPr>
              <a:t>, 2025</a:t>
            </a:r>
          </a:p>
        </p:txBody>
      </p:sp>
    </p:spTree>
    <p:extLst>
      <p:ext uri="{BB962C8B-B14F-4D97-AF65-F5344CB8AC3E}">
        <p14:creationId xmlns:p14="http://schemas.microsoft.com/office/powerpoint/2010/main" val="12690523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8DECE3-E3D0-DF30-9DF4-7D3413D48685}"/>
              </a:ext>
            </a:extLst>
          </p:cNvPr>
          <p:cNvSpPr>
            <a:spLocks noGrp="1"/>
          </p:cNvSpPr>
          <p:nvPr>
            <p:ph type="title"/>
          </p:nvPr>
        </p:nvSpPr>
        <p:spPr>
          <a:xfrm>
            <a:off x="0" y="1"/>
            <a:ext cx="12192000" cy="1258432"/>
          </a:xfrm>
        </p:spPr>
        <p:txBody>
          <a:bodyPr/>
          <a:lstStyle/>
          <a:p>
            <a:r>
              <a:rPr lang="en-US" dirty="0"/>
              <a:t>Frequently Asked Questions</a:t>
            </a:r>
          </a:p>
        </p:txBody>
      </p:sp>
      <p:sp>
        <p:nvSpPr>
          <p:cNvPr id="3" name="Slide Number Placeholder 2">
            <a:extLst>
              <a:ext uri="{FF2B5EF4-FFF2-40B4-BE49-F238E27FC236}">
                <a16:creationId xmlns:a16="http://schemas.microsoft.com/office/drawing/2014/main" id="{64A78C66-0746-6B73-FA22-CDC9F9B007A1}"/>
              </a:ext>
            </a:extLst>
          </p:cNvPr>
          <p:cNvSpPr>
            <a:spLocks noGrp="1"/>
          </p:cNvSpPr>
          <p:nvPr>
            <p:ph type="sldNum" sz="quarter" idx="12"/>
          </p:nvPr>
        </p:nvSpPr>
        <p:spPr/>
        <p:txBody>
          <a:bodyPr/>
          <a:lstStyle/>
          <a:p>
            <a:fld id="{B2102BAA-C61A-4A39-BDF1-4340D572B82C}" type="slidenum">
              <a:rPr lang="en-US" smtClean="0"/>
              <a:t>7</a:t>
            </a:fld>
            <a:endParaRPr lang="en-US"/>
          </a:p>
        </p:txBody>
      </p:sp>
      <p:sp>
        <p:nvSpPr>
          <p:cNvPr id="4" name="Content Placeholder 3">
            <a:extLst>
              <a:ext uri="{FF2B5EF4-FFF2-40B4-BE49-F238E27FC236}">
                <a16:creationId xmlns:a16="http://schemas.microsoft.com/office/drawing/2014/main" id="{987C6CEE-4CC3-E82A-2472-A26DC19C7D20}"/>
              </a:ext>
            </a:extLst>
          </p:cNvPr>
          <p:cNvSpPr>
            <a:spLocks noGrp="1"/>
          </p:cNvSpPr>
          <p:nvPr>
            <p:ph idx="1"/>
          </p:nvPr>
        </p:nvSpPr>
        <p:spPr>
          <a:xfrm>
            <a:off x="838200" y="1435878"/>
            <a:ext cx="10515600" cy="1171519"/>
          </a:xfrm>
        </p:spPr>
        <p:txBody>
          <a:bodyPr/>
          <a:lstStyle/>
          <a:p>
            <a:pPr marL="0" indent="0">
              <a:spcBef>
                <a:spcPts val="0"/>
              </a:spcBef>
              <a:buNone/>
            </a:pPr>
            <a:r>
              <a:rPr lang="en-US" sz="2400" b="1" dirty="0">
                <a:latin typeface="+mj-lt"/>
              </a:rPr>
              <a:t>Where do I get the Property ID &amp; Site ID for each school?</a:t>
            </a:r>
          </a:p>
          <a:p>
            <a:pPr>
              <a:spcBef>
                <a:spcPts val="0"/>
              </a:spcBef>
            </a:pPr>
            <a:r>
              <a:rPr lang="en-US" sz="2200" dirty="0">
                <a:latin typeface="+mj-lt"/>
              </a:rPr>
              <a:t>Both the Property and Site ID are derived from the VDOE assigned School Building Construction and Renovation (SBCR) facility number</a:t>
            </a:r>
          </a:p>
          <a:p>
            <a:pPr marL="0" indent="0">
              <a:buNone/>
            </a:pPr>
            <a:endParaRPr lang="en-US" sz="2400" b="1" dirty="0">
              <a:latin typeface="+mj-lt"/>
            </a:endParaRPr>
          </a:p>
        </p:txBody>
      </p:sp>
      <p:sp>
        <p:nvSpPr>
          <p:cNvPr id="5" name="TextBox 4">
            <a:extLst>
              <a:ext uri="{FF2B5EF4-FFF2-40B4-BE49-F238E27FC236}">
                <a16:creationId xmlns:a16="http://schemas.microsoft.com/office/drawing/2014/main" id="{B638909A-EBF4-72A7-4BA6-E1CBA98C87EC}"/>
              </a:ext>
            </a:extLst>
          </p:cNvPr>
          <p:cNvSpPr txBox="1"/>
          <p:nvPr/>
        </p:nvSpPr>
        <p:spPr>
          <a:xfrm>
            <a:off x="1738265" y="2420024"/>
            <a:ext cx="8148119" cy="4011355"/>
          </a:xfrm>
          <a:prstGeom prst="rect">
            <a:avLst/>
          </a:prstGeom>
          <a:noFill/>
        </p:spPr>
        <p:txBody>
          <a:bodyPr wrap="square" rtlCol="0">
            <a:spAutoFit/>
          </a:bodyPr>
          <a:lstStyle/>
          <a:p>
            <a:pPr marL="0" indent="0">
              <a:spcBef>
                <a:spcPts val="800"/>
              </a:spcBef>
              <a:buNone/>
            </a:pPr>
            <a:r>
              <a:rPr lang="en-US" sz="2000" b="1" i="1" dirty="0">
                <a:latin typeface="+mj-lt"/>
              </a:rPr>
              <a:t>Building Records: Property ID</a:t>
            </a:r>
          </a:p>
          <a:p>
            <a:pPr>
              <a:spcBef>
                <a:spcPts val="0"/>
              </a:spcBef>
            </a:pPr>
            <a:r>
              <a:rPr lang="en-US" sz="2000" dirty="0"/>
              <a:t>The Property ID is the school’s internal ID for the school building</a:t>
            </a:r>
          </a:p>
          <a:p>
            <a:pPr>
              <a:spcBef>
                <a:spcPts val="800"/>
              </a:spcBef>
            </a:pPr>
            <a:r>
              <a:rPr lang="en-US" sz="2000" dirty="0"/>
              <a:t>Example using SBCR Number to get Property ID</a:t>
            </a:r>
          </a:p>
          <a:p>
            <a:pPr lvl="1">
              <a:spcBef>
                <a:spcPts val="800"/>
              </a:spcBef>
            </a:pPr>
            <a:r>
              <a:rPr lang="en-US" sz="2000" dirty="0"/>
              <a:t>SBCR # 001-05-00-100 = M-R FIX Property ID # 001-05-00</a:t>
            </a:r>
          </a:p>
          <a:p>
            <a:pPr lvl="1">
              <a:spcBef>
                <a:spcPts val="800"/>
              </a:spcBef>
            </a:pPr>
            <a:r>
              <a:rPr lang="en-US" sz="2000" dirty="0"/>
              <a:t>SBCR # 033-132-00-101 = M-R FIX Property ID # 033-132-00</a:t>
            </a:r>
          </a:p>
          <a:p>
            <a:pPr lvl="1">
              <a:spcBef>
                <a:spcPts val="800"/>
              </a:spcBef>
            </a:pPr>
            <a:endParaRPr lang="en-US" sz="800" i="1" dirty="0"/>
          </a:p>
          <a:p>
            <a:pPr marL="0" indent="0">
              <a:buNone/>
            </a:pPr>
            <a:r>
              <a:rPr lang="en-US" sz="2000" b="1" i="1" dirty="0">
                <a:latin typeface="+mj-lt"/>
              </a:rPr>
              <a:t>Building Records: Site ID</a:t>
            </a:r>
          </a:p>
          <a:p>
            <a:r>
              <a:rPr lang="en-US" sz="2000" dirty="0"/>
              <a:t>The Site ID is the school’s internal ID for the school site</a:t>
            </a:r>
          </a:p>
          <a:p>
            <a:pPr>
              <a:spcBef>
                <a:spcPts val="800"/>
              </a:spcBef>
            </a:pPr>
            <a:r>
              <a:rPr lang="en-US" sz="2000" dirty="0">
                <a:latin typeface="+mj-lt"/>
              </a:rPr>
              <a:t>Example using SBCR Number to get Site ID</a:t>
            </a:r>
          </a:p>
          <a:p>
            <a:pPr lvl="1">
              <a:spcBef>
                <a:spcPts val="800"/>
              </a:spcBef>
            </a:pPr>
            <a:r>
              <a:rPr lang="en-US" sz="2000" dirty="0"/>
              <a:t>SBCR # 001-05-00-100 = M-R FIX Site ID # 001-05</a:t>
            </a:r>
          </a:p>
          <a:p>
            <a:pPr lvl="1">
              <a:spcBef>
                <a:spcPts val="800"/>
              </a:spcBef>
            </a:pPr>
            <a:r>
              <a:rPr lang="en-US" sz="2000" dirty="0"/>
              <a:t>SBCR # 033-132-00-101 = M-R FIX Site ID # 033-132</a:t>
            </a:r>
            <a:endParaRPr lang="en-US" sz="2000" dirty="0">
              <a:latin typeface="+mj-lt"/>
            </a:endParaRPr>
          </a:p>
        </p:txBody>
      </p:sp>
      <p:sp>
        <p:nvSpPr>
          <p:cNvPr id="6" name="Rectangle 5">
            <a:extLst>
              <a:ext uri="{FF2B5EF4-FFF2-40B4-BE49-F238E27FC236}">
                <a16:creationId xmlns:a16="http://schemas.microsoft.com/office/drawing/2014/main" id="{EC1B5CB4-0061-223E-8BBB-D354E3AFACCD}"/>
              </a:ext>
            </a:extLst>
          </p:cNvPr>
          <p:cNvSpPr/>
          <p:nvPr/>
        </p:nvSpPr>
        <p:spPr>
          <a:xfrm>
            <a:off x="1638677" y="2420024"/>
            <a:ext cx="8148119" cy="3936325"/>
          </a:xfrm>
          <a:prstGeom prst="rect">
            <a:avLst/>
          </a:prstGeom>
          <a:no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465190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3F1F67-8FE3-5266-7501-E4066F08D3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C5D332-FFA2-45D3-A933-F69DF32EC74F}"/>
              </a:ext>
            </a:extLst>
          </p:cNvPr>
          <p:cNvSpPr>
            <a:spLocks noGrp="1"/>
          </p:cNvSpPr>
          <p:nvPr>
            <p:ph type="title"/>
          </p:nvPr>
        </p:nvSpPr>
        <p:spPr/>
        <p:txBody>
          <a:bodyPr/>
          <a:lstStyle/>
          <a:p>
            <a:r>
              <a:rPr lang="en-US" dirty="0"/>
              <a:t>M-R FIX Submission Checklist </a:t>
            </a:r>
          </a:p>
        </p:txBody>
      </p:sp>
      <p:sp>
        <p:nvSpPr>
          <p:cNvPr id="3" name="Slide Number Placeholder 2">
            <a:extLst>
              <a:ext uri="{FF2B5EF4-FFF2-40B4-BE49-F238E27FC236}">
                <a16:creationId xmlns:a16="http://schemas.microsoft.com/office/drawing/2014/main" id="{9030E2FE-852E-6CFA-9CB0-94168193FB5E}"/>
              </a:ext>
            </a:extLst>
          </p:cNvPr>
          <p:cNvSpPr>
            <a:spLocks noGrp="1"/>
          </p:cNvSpPr>
          <p:nvPr>
            <p:ph type="sldNum" sz="quarter" idx="12"/>
          </p:nvPr>
        </p:nvSpPr>
        <p:spPr/>
        <p:txBody>
          <a:bodyPr/>
          <a:lstStyle/>
          <a:p>
            <a:fld id="{B2102BAA-C61A-4A39-BDF1-4340D572B82C}" type="slidenum">
              <a:rPr lang="en-US" smtClean="0"/>
              <a:t>8</a:t>
            </a:fld>
            <a:endParaRPr lang="en-US"/>
          </a:p>
        </p:txBody>
      </p:sp>
      <p:sp>
        <p:nvSpPr>
          <p:cNvPr id="4" name="Content Placeholder 3">
            <a:extLst>
              <a:ext uri="{FF2B5EF4-FFF2-40B4-BE49-F238E27FC236}">
                <a16:creationId xmlns:a16="http://schemas.microsoft.com/office/drawing/2014/main" id="{24350E66-8E0E-8C31-CCE0-F6C3FD0F8999}"/>
              </a:ext>
            </a:extLst>
          </p:cNvPr>
          <p:cNvSpPr>
            <a:spLocks noGrp="1"/>
          </p:cNvSpPr>
          <p:nvPr>
            <p:ph idx="1"/>
          </p:nvPr>
        </p:nvSpPr>
        <p:spPr/>
        <p:txBody>
          <a:bodyPr/>
          <a:lstStyle/>
          <a:p>
            <a:pPr marL="0" indent="0">
              <a:lnSpc>
                <a:spcPct val="115000"/>
              </a:lnSpc>
              <a:spcBef>
                <a:spcPts val="0"/>
              </a:spcBef>
              <a:spcAft>
                <a:spcPts val="800"/>
              </a:spcAft>
              <a:buNone/>
            </a:pPr>
            <a:r>
              <a:rPr lang="en-US" sz="2400" b="1" dirty="0">
                <a:ea typeface="Calibri" panose="020F0502020204030204" pitchFamily="34" charset="0"/>
                <a:cs typeface="Arial" panose="020B0604020202020204" pitchFamily="34" charset="0"/>
              </a:rPr>
              <a:t>Checklist for submitting completed workbooks:</a:t>
            </a:r>
            <a:endParaRPr lang="en-US" sz="2400" b="1" dirty="0"/>
          </a:p>
          <a:p>
            <a:pPr marL="342900" marR="0" lvl="0" indent="-342900">
              <a:lnSpc>
                <a:spcPct val="107000"/>
              </a:lnSpc>
              <a:spcBef>
                <a:spcPts val="0"/>
              </a:spcBef>
              <a:spcAft>
                <a:spcPts val="0"/>
              </a:spcAft>
              <a:buFont typeface="+mj-lt"/>
              <a:buAutoNum type="arabicParenR"/>
            </a:pPr>
            <a:r>
              <a:rPr lang="en-US" sz="2200" dirty="0">
                <a:ea typeface="Calibri" panose="020F0502020204030204" pitchFamily="34" charset="0"/>
                <a:cs typeface="Times New Roman" panose="02020603050405020304" pitchFamily="18" charset="0"/>
              </a:rPr>
              <a:t>All Property ID and Site ID numbers are correct</a:t>
            </a:r>
          </a:p>
          <a:p>
            <a:pPr marL="342900" marR="0" lvl="0" indent="-342900">
              <a:lnSpc>
                <a:spcPct val="107000"/>
              </a:lnSpc>
              <a:spcBef>
                <a:spcPts val="0"/>
              </a:spcBef>
              <a:spcAft>
                <a:spcPts val="0"/>
              </a:spcAft>
              <a:buFont typeface="+mj-lt"/>
              <a:buAutoNum type="arabicParenR"/>
            </a:pPr>
            <a:r>
              <a:rPr lang="en-US" sz="2200" dirty="0">
                <a:ea typeface="Calibri" panose="020F0502020204030204" pitchFamily="34" charset="0"/>
                <a:cs typeface="Times New Roman" panose="02020603050405020304" pitchFamily="18" charset="0"/>
              </a:rPr>
              <a:t>All information is in ALL CAPS</a:t>
            </a:r>
          </a:p>
          <a:p>
            <a:pPr marL="342900" marR="0" lvl="0" indent="-342900">
              <a:lnSpc>
                <a:spcPct val="107000"/>
              </a:lnSpc>
              <a:spcBef>
                <a:spcPts val="0"/>
              </a:spcBef>
              <a:spcAft>
                <a:spcPts val="0"/>
              </a:spcAft>
              <a:buFont typeface="+mj-lt"/>
              <a:buAutoNum type="arabicParenR"/>
            </a:pPr>
            <a:r>
              <a:rPr lang="en-US" sz="2400" dirty="0">
                <a:ea typeface="Times New Roman" panose="02020603050405020304" pitchFamily="18" charset="0"/>
              </a:rPr>
              <a:t>School name changes,</a:t>
            </a:r>
            <a:r>
              <a:rPr lang="en-US" sz="2400" dirty="0">
                <a:effectLst/>
                <a:ea typeface="Times New Roman" panose="02020603050405020304" pitchFamily="18" charset="0"/>
              </a:rPr>
              <a:t> addresses, square footage, s</a:t>
            </a:r>
            <a:r>
              <a:rPr lang="en-US" sz="2400" dirty="0">
                <a:ea typeface="Times New Roman" panose="02020603050405020304" pitchFamily="18" charset="0"/>
              </a:rPr>
              <a:t>ite acreage, and f</a:t>
            </a:r>
            <a:r>
              <a:rPr lang="en-US" sz="2400" dirty="0">
                <a:effectLst/>
                <a:ea typeface="Times New Roman" panose="02020603050405020304" pitchFamily="18" charset="0"/>
              </a:rPr>
              <a:t>acility system upgrades have been confirmed, corrected, or updated </a:t>
            </a:r>
          </a:p>
          <a:p>
            <a:pPr marL="342900" marR="0" lvl="0" indent="-342900">
              <a:lnSpc>
                <a:spcPct val="107000"/>
              </a:lnSpc>
              <a:spcBef>
                <a:spcPts val="0"/>
              </a:spcBef>
              <a:spcAft>
                <a:spcPts val="0"/>
              </a:spcAft>
              <a:buFont typeface="+mj-lt"/>
              <a:buAutoNum type="arabicParenR"/>
            </a:pPr>
            <a:r>
              <a:rPr lang="en-US" sz="2400" dirty="0">
                <a:ea typeface="Times New Roman" panose="02020603050405020304" pitchFamily="18" charset="0"/>
              </a:rPr>
              <a:t>Any newly built facilities with an SBCR number have been added</a:t>
            </a:r>
            <a:endParaRPr lang="en-US" sz="2200" dirty="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arenR"/>
            </a:pPr>
            <a:r>
              <a:rPr lang="en-US" sz="2200" dirty="0">
                <a:ea typeface="Calibri" panose="020F0502020204030204" pitchFamily="34" charset="0"/>
                <a:cs typeface="Times New Roman" panose="02020603050405020304" pitchFamily="18" charset="0"/>
              </a:rPr>
              <a:t>All systems upgrades from SBCR and non-SBCR projects have been updated</a:t>
            </a:r>
          </a:p>
          <a:p>
            <a:pPr marL="342900" marR="0" lvl="0" indent="-342900">
              <a:lnSpc>
                <a:spcPct val="107000"/>
              </a:lnSpc>
              <a:spcBef>
                <a:spcPts val="0"/>
              </a:spcBef>
              <a:spcAft>
                <a:spcPts val="0"/>
              </a:spcAft>
              <a:buFont typeface="+mj-lt"/>
              <a:buAutoNum type="arabicParenR"/>
            </a:pPr>
            <a:r>
              <a:rPr lang="en-US" sz="2200" dirty="0">
                <a:ea typeface="Calibri" panose="020F0502020204030204" pitchFamily="34" charset="0"/>
                <a:cs typeface="Times New Roman" panose="02020603050405020304" pitchFamily="18" charset="0"/>
              </a:rPr>
              <a:t>The “Contact Info” sheet has been updated</a:t>
            </a:r>
          </a:p>
          <a:p>
            <a:pPr marL="342900" indent="-342900">
              <a:lnSpc>
                <a:spcPct val="107000"/>
              </a:lnSpc>
              <a:spcBef>
                <a:spcPts val="0"/>
              </a:spcBef>
              <a:buFont typeface="+mj-lt"/>
              <a:buAutoNum type="arabicParenR"/>
            </a:pPr>
            <a:r>
              <a:rPr lang="en-US" sz="2200" dirty="0">
                <a:ea typeface="Calibri" panose="020F0502020204030204" pitchFamily="34" charset="0"/>
                <a:cs typeface="Times New Roman" panose="02020603050405020304" pitchFamily="18" charset="0"/>
              </a:rPr>
              <a:t>Do not export, print, or scan the excel file to PDF format</a:t>
            </a:r>
          </a:p>
          <a:p>
            <a:pPr marL="342900" indent="-342900">
              <a:lnSpc>
                <a:spcPct val="107000"/>
              </a:lnSpc>
              <a:spcBef>
                <a:spcPts val="0"/>
              </a:spcBef>
              <a:buFont typeface="+mj-lt"/>
              <a:buAutoNum type="arabicParenR"/>
            </a:pPr>
            <a:r>
              <a:rPr lang="en-US" sz="2200" dirty="0">
                <a:ea typeface="Calibri" panose="020F0502020204030204" pitchFamily="34" charset="0"/>
                <a:cs typeface="Times New Roman" panose="02020603050405020304" pitchFamily="18" charset="0"/>
              </a:rPr>
              <a:t>Do not alter the file name extension suffix in the Excel file name</a:t>
            </a:r>
          </a:p>
          <a:p>
            <a:pPr marL="342900" indent="-342900">
              <a:lnSpc>
                <a:spcPct val="107000"/>
              </a:lnSpc>
              <a:spcBef>
                <a:spcPts val="0"/>
              </a:spcBef>
              <a:buFont typeface="+mj-lt"/>
              <a:buAutoNum type="arabicParenR"/>
            </a:pPr>
            <a:r>
              <a:rPr lang="en-US" sz="2200" dirty="0">
                <a:ea typeface="Calibri" panose="020F0502020204030204" pitchFamily="34" charset="0"/>
                <a:cs typeface="Times New Roman" panose="02020603050405020304" pitchFamily="18" charset="0"/>
              </a:rPr>
              <a:t>Use the naming convention for the file as follows:</a:t>
            </a:r>
          </a:p>
          <a:p>
            <a:pPr marL="0" indent="0">
              <a:lnSpc>
                <a:spcPct val="107000"/>
              </a:lnSpc>
              <a:spcBef>
                <a:spcPts val="0"/>
              </a:spcBef>
              <a:buNone/>
            </a:pPr>
            <a:r>
              <a:rPr lang="en-US" sz="2200" dirty="0">
                <a:ea typeface="Calibri" panose="020F0502020204030204" pitchFamily="34" charset="0"/>
                <a:cs typeface="Times New Roman" panose="02020603050405020304" pitchFamily="18" charset="0"/>
              </a:rPr>
              <a:t>	Division # - Division Name - MR FIX 25 </a:t>
            </a:r>
          </a:p>
          <a:p>
            <a:pPr marL="457200" indent="-457200">
              <a:lnSpc>
                <a:spcPct val="107000"/>
              </a:lnSpc>
              <a:spcBef>
                <a:spcPts val="0"/>
              </a:spcBef>
              <a:buFont typeface="+mj-lt"/>
              <a:buAutoNum type="arabicParenR" startAt="10"/>
            </a:pPr>
            <a:r>
              <a:rPr lang="en-US" sz="2200" dirty="0">
                <a:effectLst/>
                <a:ea typeface="Calibri" panose="020F0502020204030204" pitchFamily="34" charset="0"/>
                <a:cs typeface="Times New Roman" panose="02020603050405020304" pitchFamily="18" charset="0"/>
              </a:rPr>
              <a:t>Send the completed Excel Workbook as an attachment in your email to </a:t>
            </a:r>
            <a:r>
              <a:rPr lang="en-US" sz="2200" dirty="0">
                <a:effectLst/>
                <a:ea typeface="Calibri" panose="020F0502020204030204" pitchFamily="34" charset="0"/>
                <a:cs typeface="Times New Roman" panose="02020603050405020304" pitchFamily="18" charset="0"/>
                <a:hlinkClick r:id="rId2"/>
              </a:rPr>
              <a:t>supportservices@doe.virginia.gov</a:t>
            </a:r>
            <a:r>
              <a:rPr lang="en-US" sz="2200" dirty="0">
                <a:effectLst/>
                <a:ea typeface="Calibri" panose="020F0502020204030204" pitchFamily="34" charset="0"/>
                <a:cs typeface="Times New Roman" panose="02020603050405020304" pitchFamily="18" charset="0"/>
              </a:rPr>
              <a:t> by May 12</a:t>
            </a:r>
            <a:r>
              <a:rPr lang="en-US" sz="2200" baseline="30000" dirty="0">
                <a:effectLst/>
                <a:ea typeface="Calibri" panose="020F0502020204030204" pitchFamily="34" charset="0"/>
                <a:cs typeface="Times New Roman" panose="02020603050405020304" pitchFamily="18" charset="0"/>
              </a:rPr>
              <a:t>th</a:t>
            </a:r>
            <a:r>
              <a:rPr lang="en-US" sz="2200" dirty="0">
                <a:effectLst/>
                <a:ea typeface="Calibri" panose="020F0502020204030204" pitchFamily="34" charset="0"/>
                <a:cs typeface="Times New Roman" panose="02020603050405020304" pitchFamily="18" charset="0"/>
              </a:rPr>
              <a:t>, 2025</a:t>
            </a:r>
          </a:p>
        </p:txBody>
      </p:sp>
    </p:spTree>
    <p:extLst>
      <p:ext uri="{BB962C8B-B14F-4D97-AF65-F5344CB8AC3E}">
        <p14:creationId xmlns:p14="http://schemas.microsoft.com/office/powerpoint/2010/main" val="3748605542"/>
      </p:ext>
    </p:extLst>
  </p:cSld>
  <p:clrMapOvr>
    <a:masterClrMapping/>
  </p:clrMapOvr>
</p:sld>
</file>

<file path=ppt/theme/theme1.xml><?xml version="1.0" encoding="utf-8"?>
<a:theme xmlns:a="http://schemas.openxmlformats.org/drawingml/2006/main" name="Office Theme">
  <a:themeElements>
    <a:clrScheme name="VDOE Colors">
      <a:dk1>
        <a:srgbClr val="003C71"/>
      </a:dk1>
      <a:lt1>
        <a:srgbClr val="FFFFFF"/>
      </a:lt1>
      <a:dk2>
        <a:srgbClr val="003C71"/>
      </a:dk2>
      <a:lt2>
        <a:srgbClr val="FFFFFF"/>
      </a:lt2>
      <a:accent1>
        <a:srgbClr val="003C71"/>
      </a:accent1>
      <a:accent2>
        <a:srgbClr val="FF6A39"/>
      </a:accent2>
      <a:accent3>
        <a:srgbClr val="555555"/>
      </a:accent3>
      <a:accent4>
        <a:srgbClr val="FFC600"/>
      </a:accent4>
      <a:accent5>
        <a:srgbClr val="0160B6"/>
      </a:accent5>
      <a:accent6>
        <a:srgbClr val="279989"/>
      </a:accent6>
      <a:hlink>
        <a:srgbClr val="0563C1"/>
      </a:hlink>
      <a:folHlink>
        <a:srgbClr val="8496B0"/>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C7896CE0A25CC42A5D49C9910689157" ma:contentTypeVersion="10" ma:contentTypeDescription="Create a new document." ma:contentTypeScope="" ma:versionID="0194094eb8b24a28f7ebbc7468298f75">
  <xsd:schema xmlns:xsd="http://www.w3.org/2001/XMLSchema" xmlns:xs="http://www.w3.org/2001/XMLSchema" xmlns:p="http://schemas.microsoft.com/office/2006/metadata/properties" xmlns:ns2="3e48eddf-5182-4ff8-bc73-3298bc4d374d" xmlns:ns3="7bdf785d-e98f-4bb0-b455-24fd4c8fc4a7" targetNamespace="http://schemas.microsoft.com/office/2006/metadata/properties" ma:root="true" ma:fieldsID="59b72cbb3e0e807bb42dfd99db895110" ns2:_="" ns3:_="">
    <xsd:import namespace="3e48eddf-5182-4ff8-bc73-3298bc4d374d"/>
    <xsd:import namespace="7bdf785d-e98f-4bb0-b455-24fd4c8fc4a7"/>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e48eddf-5182-4ff8-bc73-3298bc4d374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bdf785d-e98f-4bb0-b455-24fd4c8fc4a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7bdf785d-e98f-4bb0-b455-24fd4c8fc4a7">
      <UserInfo>
        <DisplayName>Hollins, Samantha (DOE)</DisplayName>
        <AccountId>165</AccountId>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E73A2FA-9F6B-48B3-890C-83B212F58F2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e48eddf-5182-4ff8-bc73-3298bc4d374d"/>
    <ds:schemaRef ds:uri="7bdf785d-e98f-4bb0-b455-24fd4c8fc4a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442AD12-2A16-4272-8343-059CCA4C660B}">
  <ds:schemaRefs>
    <ds:schemaRef ds:uri="http://purl.org/dc/dcmitype/"/>
    <ds:schemaRef ds:uri="7bdf785d-e98f-4bb0-b455-24fd4c8fc4a7"/>
    <ds:schemaRef ds:uri="http://schemas.microsoft.com/office/2006/metadata/properties"/>
    <ds:schemaRef ds:uri="http://schemas.microsoft.com/office/2006/documentManagement/types"/>
    <ds:schemaRef ds:uri="http://purl.org/dc/elements/1.1/"/>
    <ds:schemaRef ds:uri="http://purl.org/dc/terms/"/>
    <ds:schemaRef ds:uri="http://schemas.microsoft.com/office/infopath/2007/PartnerControls"/>
    <ds:schemaRef ds:uri="3e48eddf-5182-4ff8-bc73-3298bc4d374d"/>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987A9B3F-3566-4850-A246-4BFBDE14D19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3514</TotalTime>
  <Words>991</Words>
  <Application>Microsoft Office PowerPoint</Application>
  <PresentationFormat>Widescreen</PresentationFormat>
  <Paragraphs>88</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Aptos</vt:lpstr>
      <vt:lpstr>Aptos Display</vt:lpstr>
      <vt:lpstr>Arial</vt:lpstr>
      <vt:lpstr>Calibri</vt:lpstr>
      <vt:lpstr>Courier New</vt:lpstr>
      <vt:lpstr>Times New Roman</vt:lpstr>
      <vt:lpstr>Office Theme</vt:lpstr>
      <vt:lpstr>Maintenance Reserve Facility Indexing (M-R FIX)  FY25</vt:lpstr>
      <vt:lpstr>M-R FIX Background Information</vt:lpstr>
      <vt:lpstr>M-R FIX Background Information</vt:lpstr>
      <vt:lpstr>M-R FIX Background Information</vt:lpstr>
      <vt:lpstr>Frequently Asked Questions</vt:lpstr>
      <vt:lpstr>Frequently Asked Questions</vt:lpstr>
      <vt:lpstr>Frequently Asked Questions</vt:lpstr>
      <vt:lpstr>M-R FIX Submission Checklist </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Virginia Department of Education</dc:creator>
  <cp:keywords/>
  <dc:description/>
  <cp:lastModifiedBy>Johnston, Adam (DOE)</cp:lastModifiedBy>
  <cp:revision>155</cp:revision>
  <dcterms:created xsi:type="dcterms:W3CDTF">2022-07-20T12:39:39Z</dcterms:created>
  <dcterms:modified xsi:type="dcterms:W3CDTF">2025-04-10T14:02:54Z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0x0101008C7896CE0A25CC42A5D49C9910689157</vt:lpwstr>
  </property>
  <property fmtid="{D5CDD505-2E9C-101B-9397-08002B2CF9AE}" pid="3" name="FileHash">
    <vt:lpwstr>bd6024ba9092d43b2cbeeceddbb3781f74355514</vt:lpwstr>
  </property>
  <property fmtid="{D5CDD505-2E9C-101B-9397-08002B2CF9AE}" pid="4" name="Order">
    <vt:r8>40600</vt:r8>
  </property>
  <property fmtid="{D5CDD505-2E9C-101B-9397-08002B2CF9AE}" pid="5" name="CloudMigratorOriginId">
    <vt:lpwstr>1voe_kc8VRRDPk9RmKKH-mpKC64Fr0ipY</vt:lpwstr>
  </property>
  <property fmtid="{D5CDD505-2E9C-101B-9397-08002B2CF9AE}" pid="6" name="SharedWithUsers">
    <vt:lpwstr>165;#Hollins, Samantha (DOE)</vt:lpwstr>
  </property>
  <property fmtid="{D5CDD505-2E9C-101B-9397-08002B2CF9AE}" pid="7" name="ComplianceAssetId">
    <vt:lpwstr/>
  </property>
  <property fmtid="{D5CDD505-2E9C-101B-9397-08002B2CF9AE}" pid="8" name="_activity">
    <vt:lpwstr>{"FileActivityType":"9","FileActivityTimeStamp":"2024-01-11T20:47:00.400Z","FileActivityUsersOnPage":[{"DisplayName":"Jackson, Crystal (DOE)","Id":"crystal.jackson@doe.virginia.gov"},{"DisplayName":"Rickey, Melissa (DOE)","Id":"melissa.rickey@doe.virginia.gov"}],"FileActivityNavigationId":null}</vt:lpwstr>
  </property>
  <property fmtid="{D5CDD505-2E9C-101B-9397-08002B2CF9AE}" pid="9" name="_ExtendedDescription">
    <vt:lpwstr/>
  </property>
  <property fmtid="{D5CDD505-2E9C-101B-9397-08002B2CF9AE}" pid="10" name="CloudMigratorVersion">
    <vt:lpwstr>3.38.17.0</vt:lpwstr>
  </property>
  <property fmtid="{D5CDD505-2E9C-101B-9397-08002B2CF9AE}" pid="11" name="TriggerFlowInfo">
    <vt:lpwstr/>
  </property>
</Properties>
</file>