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34" r:id="rId2"/>
    <p:sldId id="269" r:id="rId3"/>
    <p:sldId id="318" r:id="rId4"/>
    <p:sldId id="330" r:id="rId5"/>
    <p:sldId id="276" r:id="rId6"/>
    <p:sldId id="329" r:id="rId7"/>
    <p:sldId id="320" r:id="rId8"/>
    <p:sldId id="321" r:id="rId9"/>
    <p:sldId id="331" r:id="rId10"/>
    <p:sldId id="312" r:id="rId11"/>
    <p:sldId id="301" r:id="rId12"/>
    <p:sldId id="335" r:id="rId13"/>
    <p:sldId id="316" r:id="rId14"/>
    <p:sldId id="333" r:id="rId15"/>
    <p:sldId id="319" r:id="rId16"/>
    <p:sldId id="304" r:id="rId17"/>
    <p:sldId id="305" r:id="rId18"/>
    <p:sldId id="309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2AA7C6-AFF9-1BB9-E307-FD84E26E394F}" name="Wells Bazzichi, Carol (DOE)" initials="W(" userId="S::carol.wellsbazzichi@doe.virginia.gov::8a2176d2-1860-4ace-bd98-fcd26aba30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 Program" initials="VP" lastIdx="3" clrIdx="0">
    <p:extLst>
      <p:ext uri="{19B8F6BF-5375-455C-9EA6-DF929625EA0E}">
        <p15:presenceInfo xmlns:p15="http://schemas.microsoft.com/office/powerpoint/2012/main" userId="VITA Prog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4480"/>
    <a:srgbClr val="3E5B91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10" autoAdjust="0"/>
  </p:normalViewPr>
  <p:slideViewPr>
    <p:cSldViewPr snapToGrid="0">
      <p:cViewPr varScale="1">
        <p:scale>
          <a:sx n="66" d="100"/>
          <a:sy n="66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19:26:02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25135 8065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128E-993C-4902-8012-4837AFDCDFE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DA28-A9E5-470C-8A90-D177293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0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22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420" name="Google Shape;4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92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cs typeface="Calibri" panose="020F0502020204030204"/>
              </a:rPr>
              <a:t> </a:t>
            </a:r>
          </a:p>
        </p:txBody>
      </p:sp>
      <p:sp>
        <p:nvSpPr>
          <p:cNvPr id="459" name="Google Shape;4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46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cs typeface="Calibri" panose="020F0502020204030204"/>
              </a:rPr>
              <a:t> </a:t>
            </a:r>
          </a:p>
        </p:txBody>
      </p:sp>
      <p:sp>
        <p:nvSpPr>
          <p:cNvPr id="459" name="Google Shape;4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34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dirty="0">
                <a:cs typeface="Calibri"/>
              </a:rPr>
              <a:t>ERA and MSC must match</a:t>
            </a:r>
          </a:p>
          <a:p>
            <a:r>
              <a:rPr lang="en-US" b="0" dirty="0">
                <a:cs typeface="Calibri"/>
              </a:rPr>
              <a:t>     If it's </a:t>
            </a:r>
            <a:r>
              <a:rPr lang="en-US" b="0" u="sng" dirty="0">
                <a:cs typeface="Calibri"/>
              </a:rPr>
              <a:t>not selected</a:t>
            </a:r>
            <a:r>
              <a:rPr lang="en-US" b="0" dirty="0">
                <a:cs typeface="Calibri"/>
              </a:rPr>
              <a:t> in ERA then it can't be reported on the MSC</a:t>
            </a:r>
          </a:p>
          <a:p>
            <a:r>
              <a:rPr lang="en-US" b="0" dirty="0">
                <a:cs typeface="Calibri"/>
              </a:rPr>
              <a:t>    If it's </a:t>
            </a:r>
            <a:r>
              <a:rPr lang="en-US" b="0" u="sng" dirty="0">
                <a:cs typeface="Calibri"/>
              </a:rPr>
              <a:t>selected</a:t>
            </a:r>
            <a:r>
              <a:rPr lang="en-US" b="0" dirty="0">
                <a:cs typeface="Calibri"/>
              </a:rPr>
              <a:t> in ERA then it can't be reported on MSC</a:t>
            </a:r>
          </a:p>
        </p:txBody>
      </p:sp>
      <p:sp>
        <p:nvSpPr>
          <p:cNvPr id="459" name="Google Shape;4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86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Click Send Explanations twice, once to save the list the second time will send the explanations to VDOE for approval. 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59" name="Google Shape;4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197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420" name="Google Shape;4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5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b="0" dirty="0">
                <a:cs typeface="Calibri"/>
              </a:rPr>
              <a:t>Courses taken during summer school for high school credit or needed for promotion only.</a:t>
            </a:r>
          </a:p>
          <a:p>
            <a:pPr>
              <a:defRPr/>
            </a:pPr>
            <a:endParaRPr lang="en-US" dirty="0">
              <a:highlight>
                <a:srgbClr val="FFFF00"/>
              </a:highlight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Fall 23-24</a:t>
            </a:r>
          </a:p>
          <a:p>
            <a:pPr>
              <a:defRPr/>
            </a:pPr>
            <a:r>
              <a:rPr lang="en-US" dirty="0">
                <a:cs typeface="Calibri"/>
              </a:rPr>
              <a:t>Opening October 2023</a:t>
            </a:r>
          </a:p>
          <a:p>
            <a:pPr>
              <a:defRPr/>
            </a:pPr>
            <a:r>
              <a:rPr lang="en-US" dirty="0">
                <a:cs typeface="Calibri"/>
              </a:rPr>
              <a:t>Closing January 2024</a:t>
            </a:r>
          </a:p>
          <a:p>
            <a:pPr>
              <a:defRPr/>
            </a:pPr>
            <a:r>
              <a:rPr lang="en-US" dirty="0">
                <a:cs typeface="Calibri"/>
              </a:rPr>
              <a:t>Teacher and student status on Oct 1st.  Report the teacher and students schedule assigned so far on Oct 1</a:t>
            </a:r>
            <a:r>
              <a:rPr lang="en-US" baseline="30000" dirty="0">
                <a:cs typeface="Calibri"/>
              </a:rPr>
              <a:t>st</a:t>
            </a:r>
            <a:r>
              <a:rPr lang="en-US" dirty="0">
                <a:cs typeface="Calibri"/>
              </a:rPr>
              <a:t>.</a:t>
            </a: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76" name="Google Shape;4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740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28600">
              <a:buClr>
                <a:srgbClr val="000000"/>
              </a:buClr>
              <a:buSzPts val="1100"/>
            </a:pPr>
            <a:r>
              <a:rPr lang="en-US" dirty="0">
                <a:cs typeface="Calibri" panose="020F0502020204030204"/>
              </a:rPr>
              <a:t> </a:t>
            </a:r>
          </a:p>
        </p:txBody>
      </p:sp>
      <p:sp>
        <p:nvSpPr>
          <p:cNvPr id="484" name="Google Shape;484;p3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693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7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492" name="Google Shape;492;p3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99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39" name="Google Shape;239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29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88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latin typeface="Calibri" panose="020F0502020204030204" pitchFamily="34" charset="0"/>
              <a:cs typeface="Calibri"/>
            </a:endParaRPr>
          </a:p>
          <a:p>
            <a:endParaRPr lang="en-US" b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800"/>
              <a:buNone/>
            </a:pPr>
            <a:r>
              <a:rPr lang="en-US" sz="27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48561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-US" dirty="0">
                <a:cs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28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-US" dirty="0">
                <a:cs typeface="Calibri" panose="020F0502020204030204"/>
              </a:rPr>
              <a:t>Secondary or transcript like courses require the lead teacher to hold an endorsement in the content.</a:t>
            </a:r>
            <a:endParaRPr lang="en-US" dirty="0"/>
          </a:p>
          <a:p>
            <a:pPr>
              <a:buSzPts val="1100"/>
            </a:pPr>
            <a:r>
              <a:rPr lang="en-US" dirty="0">
                <a:cs typeface="Calibri" panose="020F0502020204030204"/>
              </a:rPr>
              <a:t>A special ed teacher in a self contained special ed class must hold an endorsement in the content, not the DCT reported.</a:t>
            </a:r>
          </a:p>
          <a:p>
            <a:pPr>
              <a:buSzPts val="1100"/>
            </a:pPr>
            <a:r>
              <a:rPr lang="en-US" dirty="0">
                <a:cs typeface="Calibri" panose="020F0502020204030204"/>
              </a:rPr>
              <a:t>The DCT is only considered if they are reported as an additional teacher.</a:t>
            </a:r>
          </a:p>
          <a:p>
            <a:pPr>
              <a:buSzPts val="1100"/>
            </a:pPr>
            <a:endParaRPr lang="en-US" dirty="0">
              <a:cs typeface="Calibri" panose="020F0502020204030204"/>
            </a:endParaRPr>
          </a:p>
          <a:p>
            <a:pPr>
              <a:buSzPts val="1100"/>
            </a:pPr>
            <a:endParaRPr lang="en-US" dirty="0">
              <a:cs typeface="Calibri" panose="020F0502020204030204"/>
            </a:endParaRPr>
          </a:p>
          <a:p>
            <a:pPr>
              <a:buSzPts val="1100"/>
            </a:pPr>
            <a:r>
              <a:rPr lang="en-US" dirty="0">
                <a:cs typeface="Calibri" panose="020F0502020204030204"/>
              </a:rPr>
              <a:t>Line 7 - Reading Specialist, Gifted or Math Specialist must be endorsed in the content even if a DCT is reported.  </a:t>
            </a: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828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4999"/>
              </a:lnSpc>
              <a:buFont typeface="Symbol,Sans-Serif"/>
              <a:buNone/>
            </a:pPr>
            <a:r>
              <a:rPr lang="en-US" b="0" dirty="0">
                <a:cs typeface="Calibri" panose="020F0502020204030204"/>
              </a:rPr>
              <a:t>Code 10 is used for any staff that has contact with students but not assigned to a section.</a:t>
            </a:r>
          </a:p>
          <a:p>
            <a:pPr marL="800100" lvl="1" indent="-342900">
              <a:lnSpc>
                <a:spcPct val="114999"/>
              </a:lnSpc>
              <a:buFont typeface="Symbol,Sans-Serif"/>
              <a:buChar char=""/>
            </a:pPr>
            <a:endParaRPr lang="en-US" b="0" dirty="0"/>
          </a:p>
          <a:p>
            <a:r>
              <a:rPr lang="en-US" b="0" dirty="0"/>
              <a:t>If the First Year Administrator Flag is Y and the Code = 8, then Division Administrative Experience and Total Years of Administrative Experience must be zero.</a:t>
            </a:r>
          </a:p>
          <a:p>
            <a:endParaRPr lang="en-US" b="1" dirty="0">
              <a:cs typeface="Calibri" panose="020F0502020204030204"/>
            </a:endParaRPr>
          </a:p>
          <a:p>
            <a:pPr>
              <a:lnSpc>
                <a:spcPct val="114999"/>
              </a:lnSpc>
              <a:buFont typeface="Symbol,Sans-Serif"/>
            </a:pPr>
            <a:endParaRPr lang="en-US" b="1" dirty="0">
              <a:cs typeface="Calibri" panose="020F0502020204030204"/>
            </a:endParaRPr>
          </a:p>
          <a:p>
            <a:pPr>
              <a:buSzPts val="1100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424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D7D0-E191-4C83-8A0F-12414189B1E3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VDOE Logo"/>
          <p:cNvSpPr/>
          <p:nvPr userDrawn="1"/>
        </p:nvSpPr>
        <p:spPr>
          <a:xfrm>
            <a:off x="2020701" y="919537"/>
            <a:ext cx="10893915" cy="5938463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b="1">
                <a:solidFill>
                  <a:schemeClr val="tx1">
                    <a:alpha val="20000"/>
                  </a:schemeClr>
                </a:solidFill>
                <a:latin typeface="Trebuchet MS" panose="020B0603020202020204" pitchFamily="34" charset="0"/>
              </a:rPr>
              <a:t>VIRGINIA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0540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1323975"/>
          </a:xfrm>
          <a:noFill/>
        </p:spPr>
        <p:txBody>
          <a:bodyPr lIns="822960" tIns="640080">
            <a:normAutofit/>
          </a:bodyPr>
          <a:lstStyle>
            <a:lvl1pPr marL="0" indent="0">
              <a:buNone/>
              <a:defRPr sz="44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939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tIns="640080">
            <a:normAutofit/>
          </a:bodyPr>
          <a:lstStyle>
            <a:lvl1pPr marL="0" indent="0">
              <a:buNone/>
              <a:defRPr sz="4400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3441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1323975"/>
          </a:xfrm>
          <a:noFill/>
        </p:spPr>
        <p:txBody>
          <a:bodyPr lIns="822960" tIns="640080">
            <a:normAutofit/>
          </a:bodyPr>
          <a:lstStyle>
            <a:lvl1pPr marL="0" indent="0">
              <a:buNone/>
              <a:defRPr sz="44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32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DFB-BBD1-424E-8E61-D0F07BC8954A}" type="datetime1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1323975"/>
          </a:xfrm>
          <a:noFill/>
        </p:spPr>
        <p:txBody>
          <a:bodyPr lIns="822960" tIns="640080">
            <a:normAutofit/>
          </a:bodyPr>
          <a:lstStyle>
            <a:lvl1pPr marL="0" indent="0">
              <a:buNone/>
              <a:defRPr sz="44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266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DC38-4FAD-4906-B701-8C1D07FFDAE2}" type="datetime1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2E0-DFCC-480B-934F-571908404525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183188" y="3451509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8383588" y="3451508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673"/>
            <a:ext cx="12192001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700"/>
          </a:xfrm>
          <a:prstGeom prst="rect">
            <a:avLst/>
          </a:prstGeom>
          <a:solidFill>
            <a:schemeClr val="lt1">
              <a:alpha val="61568"/>
            </a:schemeClr>
          </a:solidFill>
          <a:ln w="79375" cap="rnd" cmpd="sng">
            <a:solidFill>
              <a:srgbClr val="C00000">
                <a:alpha val="7764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1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2_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15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19" y="3223350"/>
            <a:ext cx="6664604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1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49E-D282-4660-885A-F74A817FB28E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19" y="3223350"/>
            <a:ext cx="6664604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9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3C0D-AEE8-4C37-B586-2E02B9B135CF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VDOE Logo"/>
          <p:cNvSpPr/>
          <p:nvPr userDrawn="1"/>
        </p:nvSpPr>
        <p:spPr>
          <a:xfrm>
            <a:off x="2020701" y="919537"/>
            <a:ext cx="10893915" cy="59384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b="1">
                <a:solidFill>
                  <a:schemeClr val="tx1">
                    <a:alpha val="7000"/>
                  </a:schemeClr>
                </a:solidFill>
                <a:latin typeface="Trebuchet MS" panose="020B0603020202020204" pitchFamily="34" charset="0"/>
              </a:rPr>
              <a:t>VIRGINIA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15817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 rotWithShape="1">
          <a:gsLst>
            <a:gs pos="0">
              <a:srgbClr val="3E5B91"/>
            </a:gs>
            <a:gs pos="50000">
              <a:srgbClr val="1A4480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99C-EA78-4FD4-8B5A-E18EB096E5C6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tIns="640080">
            <a:normAutofit/>
          </a:bodyPr>
          <a:lstStyle>
            <a:lvl1pPr marL="0" indent="0">
              <a:buNone/>
              <a:defRPr sz="4400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2161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1323975"/>
          </a:xfrm>
          <a:noFill/>
        </p:spPr>
        <p:txBody>
          <a:bodyPr lIns="822960" tIns="640080">
            <a:normAutofit/>
          </a:bodyPr>
          <a:lstStyle>
            <a:lvl1pPr marL="0" indent="0">
              <a:buNone/>
              <a:defRPr sz="44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886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chemeClr val="tx1"/>
            </a:gs>
            <a:gs pos="50000">
              <a:srgbClr val="1A4480"/>
            </a:gs>
            <a:gs pos="100000">
              <a:srgbClr val="3E5B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tIns="640080">
            <a:normAutofit/>
          </a:bodyPr>
          <a:lstStyle>
            <a:lvl1pPr marL="0" indent="0">
              <a:buNone/>
              <a:defRPr sz="4400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952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71C4-ABB1-43BF-A1B6-165F4DBACD94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4" r:id="rId3"/>
    <p:sldLayoutId id="2147483686" r:id="rId4"/>
    <p:sldLayoutId id="2147483674" r:id="rId5"/>
    <p:sldLayoutId id="2147483687" r:id="rId6"/>
    <p:sldLayoutId id="2147483675" r:id="rId7"/>
    <p:sldLayoutId id="2147483691" r:id="rId8"/>
    <p:sldLayoutId id="2147483676" r:id="rId9"/>
    <p:sldLayoutId id="2147483689" r:id="rId10"/>
    <p:sldLayoutId id="2147483677" r:id="rId11"/>
    <p:sldLayoutId id="2147483690" r:id="rId12"/>
    <p:sldLayoutId id="2147483678" r:id="rId13"/>
    <p:sldLayoutId id="2147483679" r:id="rId14"/>
    <p:sldLayoutId id="2147483680" r:id="rId15"/>
    <p:sldLayoutId id="2147483681" r:id="rId16"/>
    <p:sldLayoutId id="2147483688" r:id="rId17"/>
    <p:sldLayoutId id="2147483692" r:id="rId18"/>
    <p:sldLayoutId id="2147483693" r:id="rId19"/>
    <p:sldLayoutId id="214748369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2400" kern="1200">
          <a:solidFill>
            <a:srgbClr val="5555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1800" kern="1200">
          <a:solidFill>
            <a:srgbClr val="5555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na.Ratcliffe@doe.virginia.gov" TargetMode="External"/><Relationship Id="rId7" Type="http://schemas.openxmlformats.org/officeDocument/2006/relationships/hyperlink" Target="mailto:MaggieClemmons@doe.virginia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osephRyder@doe.virginia.gov" TargetMode="External"/><Relationship Id="rId5" Type="http://schemas.openxmlformats.org/officeDocument/2006/relationships/hyperlink" Target="mailto:Carol.WellsBazzichi@doe.virginia.gov" TargetMode="External"/><Relationship Id="rId4" Type="http://schemas.openxmlformats.org/officeDocument/2006/relationships/hyperlink" Target="mailto:resultshelp@doe.Virgini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qeUKYsFOoE-GQV2fOGxzCVa-80zRsOJFn1dU1yYFYPlUMFFXWENHMzIyVlVBRElGWVlLRUlUTlBIQi4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6560127" cy="2387600"/>
          </a:xfrm>
        </p:spPr>
        <p:txBody>
          <a:bodyPr>
            <a:noAutofit/>
          </a:bodyPr>
          <a:lstStyle/>
          <a:p>
            <a:r>
              <a:rPr lang="en-US" sz="4400" dirty="0"/>
              <a:t>Master Schedule Data Collection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rgbClr val="1A4480"/>
                </a:solidFill>
              </a:rPr>
              <a:t>2022-2023 EOY</a:t>
            </a:r>
          </a:p>
          <a:p>
            <a:r>
              <a:rPr lang="en-US" b="1">
                <a:solidFill>
                  <a:srgbClr val="1A4480"/>
                </a:solidFill>
              </a:rPr>
              <a:t>2023-2024 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 txBox="1">
            <a:spLocks noGrp="1"/>
          </p:cNvSpPr>
          <p:nvPr>
            <p:ph type="ctrTitle"/>
          </p:nvPr>
        </p:nvSpPr>
        <p:spPr>
          <a:xfrm>
            <a:off x="286603" y="2731417"/>
            <a:ext cx="511485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/>
              <a:t>MSC Reports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22210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5041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US" sz="4000">
                <a:solidFill>
                  <a:schemeClr val="bg1"/>
                </a:solidFill>
              </a:rPr>
              <a:t>MSC Verification Report </a:t>
            </a:r>
          </a:p>
        </p:txBody>
      </p:sp>
      <p:sp>
        <p:nvSpPr>
          <p:cNvPr id="462" name="Google Shape;462;p59"/>
          <p:cNvSpPr txBox="1">
            <a:spLocks noGrp="1"/>
          </p:cNvSpPr>
          <p:nvPr>
            <p:ph type="body" idx="4294967295"/>
          </p:nvPr>
        </p:nvSpPr>
        <p:spPr>
          <a:xfrm>
            <a:off x="286325" y="1825625"/>
            <a:ext cx="10515600" cy="266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This report provides the division verification data for MSC</a:t>
            </a:r>
            <a:endParaRPr lang="en-US" b="0" i="0" dirty="0">
              <a:effectLst/>
              <a:latin typeface="Calibri"/>
              <a:cs typeface="Calibri"/>
            </a:endParaRPr>
          </a:p>
          <a:p>
            <a:pPr marL="114300" indent="0">
              <a:buNone/>
            </a:pPr>
            <a:endParaRPr lang="en-US" sz="800" dirty="0">
              <a:solidFill>
                <a:srgbClr val="000000"/>
              </a:solidFill>
              <a:latin typeface="Trebuchet MS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Trebuchet MS"/>
              </a:rPr>
              <a:t>Added school level tables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rebuchet MS"/>
              </a:rPr>
              <a:t>Total Number of Courses Reported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rebuchet MS"/>
              </a:rPr>
              <a:t>Total Number of Teachers Reported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rebuchet MS"/>
              </a:rPr>
              <a:t>Total Number of Students Reported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002A1-DAC9-492C-8CD9-51550F17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45" y="4544458"/>
            <a:ext cx="5806943" cy="115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DA1F5-9301-4707-BC29-B4702243F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45" y="5695178"/>
            <a:ext cx="5646909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/>
          <p:cNvSpPr txBox="1">
            <a:spLocks noGrp="1"/>
          </p:cNvSpPr>
          <p:nvPr>
            <p:ph type="title" idx="4294967295"/>
          </p:nvPr>
        </p:nvSpPr>
        <p:spPr>
          <a:xfrm>
            <a:off x="0" y="-15240"/>
            <a:ext cx="12192000" cy="15041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US" sz="4000" dirty="0">
                <a:solidFill>
                  <a:schemeClr val="bg1"/>
                </a:solidFill>
              </a:rPr>
              <a:t>MSC Detail Report  PDF and XLS</a:t>
            </a:r>
          </a:p>
        </p:txBody>
      </p:sp>
      <p:sp>
        <p:nvSpPr>
          <p:cNvPr id="462" name="Google Shape;462;p59"/>
          <p:cNvSpPr txBox="1">
            <a:spLocks noGrp="1"/>
          </p:cNvSpPr>
          <p:nvPr>
            <p:ph type="body" idx="4294967295"/>
          </p:nvPr>
        </p:nvSpPr>
        <p:spPr>
          <a:xfrm>
            <a:off x="117407" y="1612265"/>
            <a:ext cx="10515600" cy="271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SzPct val="69498"/>
              <a:buNone/>
            </a:pPr>
            <a:r>
              <a:rPr lang="en-US" dirty="0">
                <a:solidFill>
                  <a:srgbClr val="000000"/>
                </a:solidFill>
                <a:latin typeface="Trebuchet MS"/>
              </a:rPr>
              <a:t>Teacher Role Code                        MOP ID</a:t>
            </a:r>
          </a:p>
          <a:p>
            <a:pPr marL="114300" indent="0">
              <a:buSzPct val="69498"/>
              <a:buNone/>
            </a:pPr>
            <a:r>
              <a:rPr lang="en-US" dirty="0">
                <a:solidFill>
                  <a:srgbClr val="000000"/>
                </a:solidFill>
                <a:latin typeface="Trebuchet MS"/>
              </a:rPr>
              <a:t>Dual Enrollment                           Remote Course Indicator</a:t>
            </a:r>
          </a:p>
          <a:p>
            <a:pPr marL="114300" indent="0">
              <a:buSzPct val="69498"/>
              <a:buNone/>
            </a:pPr>
            <a:r>
              <a:rPr lang="en-US" dirty="0">
                <a:solidFill>
                  <a:srgbClr val="000000"/>
                </a:solidFill>
                <a:latin typeface="Trebuchet MS"/>
              </a:rPr>
              <a:t>Work-base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569CA-627D-439E-A492-B0043943B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30"/>
          <a:stretch/>
        </p:blipFill>
        <p:spPr>
          <a:xfrm>
            <a:off x="450488" y="3429000"/>
            <a:ext cx="984943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5041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ts val="1800"/>
            </a:pPr>
            <a:r>
              <a:rPr lang="en-US" sz="4000">
                <a:solidFill>
                  <a:schemeClr val="bg1"/>
                </a:solidFill>
              </a:rPr>
              <a:t>Contracted MOPs for School Divisions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62" name="Google Shape;462;p59"/>
          <p:cNvSpPr txBox="1">
            <a:spLocks noGrp="1"/>
          </p:cNvSpPr>
          <p:nvPr>
            <p:ph type="body" idx="4294967295"/>
          </p:nvPr>
        </p:nvSpPr>
        <p:spPr>
          <a:xfrm>
            <a:off x="286325" y="1825625"/>
            <a:ext cx="11680166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>
              <a:buSzPct val="69498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 following is a list of contracted MOPs as identified by your division in the Educational Registry Application (ERA) for this school year. Failure to report data for the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selected MOPs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will result in a FATAL error.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Reporting MOPs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not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selected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will also result in a FATAL error.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en-US">
              <a:latin typeface="Calibri"/>
              <a:ea typeface="Calibri"/>
              <a:cs typeface="Calibri"/>
            </a:endParaRP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1430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To be identified as a MOP, content and instruction must be provided.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A34EE-AA51-43B7-B04D-3F0820769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18" y="4457700"/>
            <a:ext cx="8869013" cy="22958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ACF552-8C5E-4B29-8C39-A64ABC081D0F}"/>
              </a:ext>
            </a:extLst>
          </p:cNvPr>
          <p:cNvSpPr/>
          <p:nvPr/>
        </p:nvSpPr>
        <p:spPr>
          <a:xfrm>
            <a:off x="5645426" y="4757530"/>
            <a:ext cx="556591" cy="159027"/>
          </a:xfrm>
          <a:prstGeom prst="rect">
            <a:avLst/>
          </a:prstGeom>
          <a:solidFill>
            <a:srgbClr val="1A4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EEA9029-161E-013E-D46F-60C6E8B37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223" y="2036994"/>
            <a:ext cx="3999097" cy="45177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725A745-7219-C029-58A5-07A60A876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659" y="4551447"/>
            <a:ext cx="4022188" cy="317635"/>
          </a:xfrm>
          <a:prstGeom prst="rect">
            <a:avLst/>
          </a:prstGeom>
        </p:spPr>
      </p:pic>
      <p:sp>
        <p:nvSpPr>
          <p:cNvPr id="461" name="Google Shape;461;p5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504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ts val="1800"/>
            </a:pPr>
            <a:r>
              <a:rPr lang="en-US" sz="4000">
                <a:solidFill>
                  <a:schemeClr val="bg1"/>
                </a:solidFill>
              </a:rPr>
              <a:t>     IPAL and SEDF Verification Report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F750F6-6BF7-6464-F2D7-79293150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855" y="3026864"/>
            <a:ext cx="3934732" cy="769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390C5C-17AF-45B7-1850-627D3BE3B1C9}"/>
              </a:ext>
            </a:extLst>
          </p:cNvPr>
          <p:cNvSpPr txBox="1"/>
          <p:nvPr/>
        </p:nvSpPr>
        <p:spPr>
          <a:xfrm>
            <a:off x="574524" y="2038047"/>
            <a:ext cx="650481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IPAL and SEDF applications are separate from the MSC application.  Verification reports are located under the application it pertains to.</a:t>
            </a:r>
            <a:endParaRPr lang="en-US" sz="2800" dirty="0">
              <a:ea typeface="Calibri"/>
              <a:cs typeface="Calibri"/>
            </a:endParaRPr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The SEDF approval link will not be active until an explanation is submitted.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1AEB81-C4D8-2216-40B4-5ABB15CEC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8301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 txBox="1">
            <a:spLocks noGrp="1"/>
          </p:cNvSpPr>
          <p:nvPr>
            <p:ph type="ctrTitle"/>
          </p:nvPr>
        </p:nvSpPr>
        <p:spPr>
          <a:xfrm>
            <a:off x="0" y="2540348"/>
            <a:ext cx="70436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timeline and Resources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01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78" name="Google Shape;478;p6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37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US" sz="4000">
                <a:solidFill>
                  <a:schemeClr val="bg1"/>
                </a:solidFill>
              </a:rPr>
              <a:t>MSC Data Reporting Timeline </a:t>
            </a:r>
          </a:p>
        </p:txBody>
      </p:sp>
      <p:sp>
        <p:nvSpPr>
          <p:cNvPr id="480" name="Google Shape;480;p62"/>
          <p:cNvSpPr txBox="1"/>
          <p:nvPr/>
        </p:nvSpPr>
        <p:spPr>
          <a:xfrm>
            <a:off x="856983" y="1623171"/>
            <a:ext cx="10496817" cy="489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746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5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6748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1961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995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1961" b="1" i="0" u="none" strike="noStrike" cap="none">
              <a:solidFill>
                <a:srgbClr val="C225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995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1961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746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53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8193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5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71535"/>
              </p:ext>
            </p:extLst>
          </p:nvPr>
        </p:nvGraphicFramePr>
        <p:xfrm>
          <a:off x="989506" y="1644031"/>
          <a:ext cx="9501864" cy="497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466">
                  <a:extLst>
                    <a:ext uri="{9D8B030D-6E8A-4147-A177-3AD203B41FA5}">
                      <a16:colId xmlns:a16="http://schemas.microsoft.com/office/drawing/2014/main" val="3264853689"/>
                    </a:ext>
                  </a:extLst>
                </a:gridCol>
                <a:gridCol w="2375466">
                  <a:extLst>
                    <a:ext uri="{9D8B030D-6E8A-4147-A177-3AD203B41FA5}">
                      <a16:colId xmlns:a16="http://schemas.microsoft.com/office/drawing/2014/main" val="3295001482"/>
                    </a:ext>
                  </a:extLst>
                </a:gridCol>
                <a:gridCol w="2375466">
                  <a:extLst>
                    <a:ext uri="{9D8B030D-6E8A-4147-A177-3AD203B41FA5}">
                      <a16:colId xmlns:a16="http://schemas.microsoft.com/office/drawing/2014/main" val="3871981244"/>
                    </a:ext>
                  </a:extLst>
                </a:gridCol>
                <a:gridCol w="2375466">
                  <a:extLst>
                    <a:ext uri="{9D8B030D-6E8A-4147-A177-3AD203B41FA5}">
                      <a16:colId xmlns:a16="http://schemas.microsoft.com/office/drawing/2014/main" val="999052876"/>
                    </a:ext>
                  </a:extLst>
                </a:gridCol>
              </a:tblGrid>
              <a:tr h="461130">
                <a:tc>
                  <a:txBody>
                    <a:bodyPr/>
                    <a:lstStyle/>
                    <a:p>
                      <a:r>
                        <a:rPr lang="en-US"/>
                        <a:t>File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Opening</a:t>
                      </a:r>
                      <a:r>
                        <a:rPr lang="en-US" baseline="0"/>
                        <a:t> Date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Closing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Snapshot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968676"/>
                  </a:ext>
                </a:extLst>
              </a:tr>
              <a:tr h="1152826">
                <a:tc>
                  <a:txBody>
                    <a:bodyPr/>
                    <a:lstStyle/>
                    <a:p>
                      <a:r>
                        <a:rPr lang="en-US" sz="2000"/>
                        <a:t>End of Year </a:t>
                      </a:r>
                    </a:p>
                    <a:p>
                      <a:r>
                        <a:rPr lang="en-US" sz="2000"/>
                        <a:t>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May 10,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August 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First</a:t>
                      </a:r>
                      <a:r>
                        <a:rPr lang="en-US" sz="2000" baseline="0"/>
                        <a:t> day of school through the end of 22-23 summer school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80657"/>
                  </a:ext>
                </a:extLst>
              </a:tr>
              <a:tr h="22765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781710"/>
                  </a:ext>
                </a:extLst>
              </a:tr>
              <a:tr h="1498674">
                <a:tc>
                  <a:txBody>
                    <a:bodyPr/>
                    <a:lstStyle/>
                    <a:p>
                      <a:r>
                        <a:rPr lang="en-US" sz="2000"/>
                        <a:t>Fall </a:t>
                      </a:r>
                    </a:p>
                    <a:p>
                      <a:r>
                        <a:rPr lang="en-US" sz="2000"/>
                        <a:t>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October </a:t>
                      </a:r>
                      <a:r>
                        <a:rPr lang="en-US" sz="2000" baseline="0"/>
                        <a:t>2023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January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Teacher and student status on October 1st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893544"/>
                  </a:ext>
                </a:extLst>
              </a:tr>
              <a:tr h="1049432">
                <a:tc>
                  <a:txBody>
                    <a:bodyPr/>
                    <a:lstStyle/>
                    <a:p>
                      <a:r>
                        <a:rPr lang="en-US" sz="2000"/>
                        <a:t>End of Year</a:t>
                      </a:r>
                    </a:p>
                    <a:p>
                      <a:r>
                        <a:rPr lang="en-US" sz="2000"/>
                        <a:t>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August</a:t>
                      </a:r>
                      <a:r>
                        <a:rPr lang="en-US" sz="2000" baseline="0"/>
                        <a:t> 2024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First</a:t>
                      </a:r>
                      <a:r>
                        <a:rPr lang="en-US" sz="2000" baseline="0"/>
                        <a:t> day of school through the end of 23-24 summer school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59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4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87" name="Google Shape;487;p63"/>
          <p:cNvSpPr txBox="1">
            <a:spLocks noGrp="1"/>
          </p:cNvSpPr>
          <p:nvPr>
            <p:ph idx="1"/>
          </p:nvPr>
        </p:nvSpPr>
        <p:spPr>
          <a:xfrm>
            <a:off x="838200" y="1458930"/>
            <a:ext cx="10515600" cy="516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r>
              <a:rPr lang="en-US" sz="4000">
                <a:solidFill>
                  <a:srgbClr val="000000"/>
                </a:solidFill>
              </a:rPr>
              <a:t>Contact your local SSWS Account or back-up Account Manager if you need assistance with the following: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marL="628650" indent="-514350">
              <a:buClr>
                <a:schemeClr val="dk1"/>
              </a:buClr>
              <a:buSzPct val="69498"/>
              <a:buFont typeface="Arial" panose="020B0604020202020204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</a:rPr>
              <a:t>Assigning the MSC application contact in ERA</a:t>
            </a:r>
          </a:p>
          <a:p>
            <a:pPr marL="1085850" lvl="1" indent="-514350">
              <a:buClr>
                <a:schemeClr val="dk1"/>
              </a:buClr>
              <a:buSzPct val="69498"/>
              <a:buFont typeface="+mj-lt"/>
              <a:buAutoNum type="alphaLcParenR"/>
            </a:pPr>
            <a:r>
              <a:rPr lang="en-US" sz="2800">
                <a:solidFill>
                  <a:srgbClr val="000000"/>
                </a:solidFill>
              </a:rPr>
              <a:t>This is critical for VDOE to contact the correct person with important updates</a:t>
            </a:r>
          </a:p>
          <a:p>
            <a:pPr marL="1085850" lvl="1" indent="-514350">
              <a:buClr>
                <a:schemeClr val="dk1"/>
              </a:buClr>
              <a:buSzPct val="69498"/>
              <a:buAutoNum type="alphaLcParenR"/>
            </a:pPr>
            <a:endParaRPr lang="en-US" sz="2800">
              <a:solidFill>
                <a:srgbClr val="000000"/>
              </a:solidFill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AutoNum type="arabicPeriod"/>
            </a:pPr>
            <a:r>
              <a:rPr lang="en-US" sz="3200">
                <a:solidFill>
                  <a:srgbClr val="000000"/>
                </a:solidFill>
              </a:rPr>
              <a:t>Determining rights and privileges to the MSC application </a:t>
            </a:r>
          </a:p>
          <a:p>
            <a:pPr marL="1085850" lvl="1" indent="-514350">
              <a:spcBef>
                <a:spcPts val="1000"/>
              </a:spcBef>
              <a:buClr>
                <a:schemeClr val="dk1"/>
              </a:buClr>
              <a:buSzPct val="69498"/>
              <a:buFont typeface="+mj-lt"/>
              <a:buAutoNum type="alphaLcParenR"/>
            </a:pPr>
            <a:r>
              <a:rPr lang="en-US" sz="2800">
                <a:solidFill>
                  <a:srgbClr val="000000"/>
                </a:solidFill>
              </a:rPr>
              <a:t>This includes setting up the MSC collection managers, local approvers, and rights to submit the data or access reports</a:t>
            </a:r>
          </a:p>
          <a:p>
            <a:pPr marL="1085850" lvl="1" indent="-514350">
              <a:buClr>
                <a:schemeClr val="dk1"/>
              </a:buClr>
              <a:buSzPct val="69498"/>
              <a:buAutoNum type="alphaLcParenR"/>
            </a:pPr>
            <a:endParaRPr lang="en-US" sz="2800">
              <a:solidFill>
                <a:srgbClr val="000000"/>
              </a:solidFill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AutoNum type="arabicPeriod"/>
            </a:pPr>
            <a:r>
              <a:rPr lang="en-US" sz="3200">
                <a:solidFill>
                  <a:srgbClr val="000000"/>
                </a:solidFill>
              </a:rPr>
              <a:t>Establishing Superintendent Data Collection Approval (SDCA) account for Superintendent or Director</a:t>
            </a:r>
            <a:endParaRPr sz="3200">
              <a:solidFill>
                <a:srgbClr val="000000"/>
              </a:solidFill>
            </a:endParaRPr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MSC Application Support</a:t>
            </a:r>
          </a:p>
        </p:txBody>
      </p:sp>
    </p:spTree>
    <p:extLst>
      <p:ext uri="{BB962C8B-B14F-4D97-AF65-F5344CB8AC3E}">
        <p14:creationId xmlns:p14="http://schemas.microsoft.com/office/powerpoint/2010/main" val="7387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1323195"/>
          </a:xfrm>
        </p:spPr>
        <p:txBody>
          <a:bodyPr vert="horz" lIns="822960" tIns="640080" rIns="91440" bIns="45720" rtlCol="0" anchor="t">
            <a:normAutofit fontScale="85000" lnSpcReduction="20000"/>
          </a:bodyPr>
          <a:lstStyle/>
          <a:p>
            <a:r>
              <a:rPr lang="en-US" sz="4000"/>
              <a:t>MSC Website</a:t>
            </a:r>
          </a:p>
          <a:p>
            <a:r>
              <a:rPr lang="en-US" sz="1400" dirty="0"/>
              <a:t>Data, Policy &amp; Funding/Data &amp; Reports/Data Collection/Master Schedule Collection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69E5D-F03E-48C0-A277-CD5C70940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" b="6091"/>
          <a:stretch/>
        </p:blipFill>
        <p:spPr>
          <a:xfrm>
            <a:off x="3339546" y="1447291"/>
            <a:ext cx="5463240" cy="51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4"/>
          <p:cNvSpPr txBox="1">
            <a:spLocks noGrp="1"/>
          </p:cNvSpPr>
          <p:nvPr>
            <p:ph idx="1"/>
          </p:nvPr>
        </p:nvSpPr>
        <p:spPr>
          <a:xfrm>
            <a:off x="291549" y="1458930"/>
            <a:ext cx="11701668" cy="522603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353" dirty="0">
              <a:solidFill>
                <a:srgbClr val="0F150D"/>
              </a:solidFill>
            </a:endParaRPr>
          </a:p>
          <a:p>
            <a:pPr marL="0" indent="0">
              <a:buSzPts val="1800"/>
              <a:buNone/>
            </a:pPr>
            <a:r>
              <a:rPr lang="en-US" sz="2350" dirty="0">
                <a:solidFill>
                  <a:srgbClr val="0F150D"/>
                </a:solidFill>
              </a:rPr>
              <a:t>Dana Ratcliffe, Educational Data Specialist, Office of Data Services</a:t>
            </a:r>
            <a:endParaRPr lang="en-US" sz="2350" dirty="0">
              <a:cs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350" dirty="0">
                <a:solidFill>
                  <a:srgbClr val="000000"/>
                </a:solidFill>
              </a:rPr>
              <a:t>Email</a:t>
            </a:r>
            <a:r>
              <a:rPr lang="en-US" sz="2350" dirty="0"/>
              <a:t>: </a:t>
            </a:r>
            <a:r>
              <a:rPr lang="en-US" sz="2350" dirty="0">
                <a:hlinkClick r:id="rId3"/>
              </a:rPr>
              <a:t>Dana.Ratcliffe@doe.virginia.gov</a:t>
            </a:r>
            <a:r>
              <a:rPr lang="en-US" sz="2350" dirty="0"/>
              <a:t> </a:t>
            </a:r>
            <a:r>
              <a:rPr lang="en-US" sz="2350" dirty="0">
                <a:solidFill>
                  <a:srgbClr val="000000"/>
                </a:solidFill>
              </a:rPr>
              <a:t>or</a:t>
            </a:r>
          </a:p>
          <a:p>
            <a:pPr marL="0" indent="0">
              <a:buSzPts val="1800"/>
              <a:buNone/>
            </a:pPr>
            <a:r>
              <a:rPr lang="en-US" sz="2350" dirty="0"/>
              <a:t>            </a:t>
            </a:r>
            <a:r>
              <a:rPr lang="en-US" sz="2350" u="sng" dirty="0">
                <a:solidFill>
                  <a:schemeClr val="hlink"/>
                </a:solidFill>
              </a:rPr>
              <a:t>R</a:t>
            </a:r>
            <a:r>
              <a:rPr lang="en-US" sz="235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esultsHelp@doe.virginia.gov</a:t>
            </a:r>
            <a:r>
              <a:rPr lang="en-US" sz="2350" dirty="0"/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7:30 am to 4:00 pm, Monday through Friday except for state holidays </a:t>
            </a:r>
            <a:endParaRPr lang="en-US" dirty="0"/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2350" dirty="0">
              <a:ea typeface="Calibri"/>
              <a:cs typeface="Calibri"/>
            </a:endParaRPr>
          </a:p>
          <a:p>
            <a:pPr marL="0" indent="0">
              <a:buSzPts val="1800"/>
              <a:buNone/>
            </a:pPr>
            <a:r>
              <a:rPr lang="en-US" sz="2350" dirty="0">
                <a:ea typeface="Calibri"/>
                <a:cs typeface="Calibri"/>
              </a:rPr>
              <a:t>Carol Wells </a:t>
            </a:r>
            <a:r>
              <a:rPr lang="en-US" sz="2350" dirty="0" err="1">
                <a:ea typeface="Calibri"/>
                <a:cs typeface="Calibri"/>
              </a:rPr>
              <a:t>Bazzichi</a:t>
            </a:r>
            <a:r>
              <a:rPr lang="en-US" sz="2350" dirty="0">
                <a:ea typeface="Calibri"/>
                <a:cs typeface="Calibri"/>
              </a:rPr>
              <a:t>, Associate Directory, Office of Data Services</a:t>
            </a:r>
          </a:p>
          <a:p>
            <a:pPr marL="0" indent="0">
              <a:buSzPts val="1800"/>
              <a:buNone/>
            </a:pPr>
            <a:r>
              <a:rPr lang="en-US" sz="2350" dirty="0">
                <a:ea typeface="Calibri"/>
                <a:cs typeface="Calibri"/>
              </a:rPr>
              <a:t>Email: </a:t>
            </a:r>
            <a:r>
              <a:rPr lang="en-US" sz="2350" dirty="0">
                <a:ea typeface="Calibri"/>
                <a:cs typeface="Calibri"/>
                <a:hlinkClick r:id="rId5"/>
              </a:rPr>
              <a:t>Carol.WellsBazzichi@doe.virginia.gov</a:t>
            </a:r>
          </a:p>
          <a:p>
            <a:pPr marL="0" indent="0">
              <a:buSzPts val="1800"/>
              <a:buNone/>
            </a:pPr>
            <a:endParaRPr lang="en-US" sz="2350" dirty="0">
              <a:ea typeface="Calibri"/>
              <a:cs typeface="Calibri"/>
            </a:endParaRPr>
          </a:p>
          <a:p>
            <a:pPr marL="0" indent="0">
              <a:buSzPts val="1800"/>
              <a:buNone/>
            </a:pPr>
            <a:r>
              <a:rPr lang="en-US" sz="2350" dirty="0">
                <a:ea typeface="Calibri"/>
                <a:cs typeface="Calibri"/>
              </a:rPr>
              <a:t>Joseph Ryder, </a:t>
            </a:r>
            <a:r>
              <a:rPr lang="en-US" sz="2350" dirty="0">
                <a:ea typeface="+mn-lt"/>
                <a:cs typeface="+mn-lt"/>
              </a:rPr>
              <a:t>Office of Career, Technical, and Adult Education</a:t>
            </a:r>
          </a:p>
          <a:p>
            <a:pPr marL="0" indent="0">
              <a:buSzPts val="1800"/>
              <a:buNone/>
            </a:pPr>
            <a:r>
              <a:rPr lang="en-US" sz="2350" dirty="0">
                <a:ea typeface="Calibri"/>
                <a:cs typeface="Calibri"/>
              </a:rPr>
              <a:t>Email: </a:t>
            </a:r>
            <a:r>
              <a:rPr lang="en-US" sz="2350" dirty="0">
                <a:ea typeface="Calibri"/>
                <a:cs typeface="Calibri"/>
                <a:hlinkClick r:id="rId6"/>
              </a:rPr>
              <a:t>JosephRyder@doe.virginia.gov</a:t>
            </a:r>
            <a:r>
              <a:rPr lang="en-US" sz="2350" dirty="0">
                <a:ea typeface="Calibri"/>
                <a:cs typeface="Calibri"/>
              </a:rPr>
              <a:t> </a:t>
            </a:r>
          </a:p>
          <a:p>
            <a:pPr marL="0" indent="0">
              <a:buSzPts val="1800"/>
              <a:buNone/>
            </a:pPr>
            <a:endParaRPr lang="en-US" sz="2350" dirty="0">
              <a:ea typeface="Calibri"/>
              <a:cs typeface="Calibri"/>
            </a:endParaRPr>
          </a:p>
          <a:p>
            <a:pPr marL="0" indent="0">
              <a:buSzPts val="1800"/>
              <a:buNone/>
            </a:pPr>
            <a:r>
              <a:rPr lang="en-US" sz="2350" dirty="0">
                <a:ea typeface="Calibri"/>
                <a:cs typeface="Calibri"/>
              </a:rPr>
              <a:t>Maggie Clemmons, </a:t>
            </a:r>
            <a:r>
              <a:rPr lang="en-US" sz="2350" dirty="0">
                <a:ea typeface="+mn-lt"/>
                <a:cs typeface="+mn-lt"/>
              </a:rPr>
              <a:t>Office of Licensure and School Leadership </a:t>
            </a:r>
            <a:endParaRPr lang="en-US" sz="2350" dirty="0">
              <a:ea typeface="Calibri"/>
              <a:cs typeface="Calibri"/>
            </a:endParaRPr>
          </a:p>
          <a:p>
            <a:pPr marL="0" indent="0">
              <a:buSzPts val="1800"/>
              <a:buNone/>
            </a:pPr>
            <a:r>
              <a:rPr lang="en-US" sz="2350" dirty="0">
                <a:ea typeface="Calibri"/>
                <a:cs typeface="Calibri"/>
              </a:rPr>
              <a:t>Email: </a:t>
            </a:r>
            <a:r>
              <a:rPr lang="en-US" sz="2350" dirty="0">
                <a:ea typeface="Calibri"/>
                <a:cs typeface="Calibri"/>
                <a:hlinkClick r:id="rId7"/>
              </a:rPr>
              <a:t>MaggieClemmons@doe.virginia.gov</a:t>
            </a:r>
            <a:r>
              <a:rPr lang="en-US" sz="2350" dirty="0">
                <a:ea typeface="Calibri"/>
                <a:cs typeface="Calibri"/>
              </a:rPr>
              <a:t> </a:t>
            </a:r>
          </a:p>
          <a:p>
            <a:pPr marL="0" indent="0">
              <a:buSzPts val="1800"/>
              <a:buNone/>
            </a:pPr>
            <a:endParaRPr lang="en-US" sz="2353" dirty="0">
              <a:ea typeface="Calibri"/>
              <a:cs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822960" tIns="640080" rIns="91440" bIns="45720" rtlCol="0" anchor="t">
            <a:normAutofit/>
          </a:bodyPr>
          <a:lstStyle/>
          <a:p>
            <a:r>
              <a:rPr lang="en-US"/>
              <a:t>VDOE Contacts</a:t>
            </a:r>
          </a:p>
        </p:txBody>
      </p:sp>
    </p:spTree>
    <p:extLst>
      <p:ext uri="{BB962C8B-B14F-4D97-AF65-F5344CB8AC3E}">
        <p14:creationId xmlns:p14="http://schemas.microsoft.com/office/powerpoint/2010/main" val="18184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70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8975"/>
              <a:buChar char="•"/>
            </a:pPr>
            <a:r>
              <a:rPr lang="en-US" sz="4550" dirty="0">
                <a:solidFill>
                  <a:srgbClr val="000000"/>
                </a:solidFill>
              </a:rPr>
              <a:t>Updates</a:t>
            </a:r>
            <a:endParaRPr lang="en-US" sz="3825" dirty="0">
              <a:solidFill>
                <a:srgbClr val="000000"/>
              </a:solidFill>
              <a:cs typeface="Calibri"/>
            </a:endParaRPr>
          </a:p>
          <a:p>
            <a:pPr marL="457200" lvl="0" indent="-370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8975"/>
              <a:buChar char="•"/>
            </a:pPr>
            <a:r>
              <a:rPr lang="en-US" sz="4550" dirty="0">
                <a:solidFill>
                  <a:srgbClr val="000000"/>
                </a:solidFill>
              </a:rPr>
              <a:t>Reports</a:t>
            </a:r>
            <a:endParaRPr lang="en-US" sz="4550" dirty="0">
              <a:solidFill>
                <a:srgbClr val="000000"/>
              </a:solidFill>
              <a:cs typeface="Calibri"/>
            </a:endParaRPr>
          </a:p>
          <a:p>
            <a:pPr marL="914400" lvl="1" indent="-370840">
              <a:lnSpc>
                <a:spcPct val="150000"/>
              </a:lnSpc>
              <a:spcBef>
                <a:spcPts val="0"/>
              </a:spcBef>
              <a:buSzPct val="78975"/>
              <a:buChar char="•"/>
            </a:pPr>
            <a:r>
              <a:rPr lang="en-US" sz="4150" dirty="0">
                <a:solidFill>
                  <a:srgbClr val="000000"/>
                </a:solidFill>
              </a:rPr>
              <a:t>MSC Verification Report</a:t>
            </a:r>
            <a:endParaRPr lang="en-US" sz="4150" dirty="0">
              <a:solidFill>
                <a:srgbClr val="000000"/>
              </a:solidFill>
              <a:cs typeface="Calibri"/>
            </a:endParaRPr>
          </a:p>
          <a:p>
            <a:pPr marL="914400" lvl="1" indent="-370840">
              <a:lnSpc>
                <a:spcPct val="150000"/>
              </a:lnSpc>
              <a:spcBef>
                <a:spcPts val="0"/>
              </a:spcBef>
              <a:buSzPct val="78975"/>
              <a:buChar char="•"/>
            </a:pPr>
            <a:r>
              <a:rPr lang="en-US" sz="4150" dirty="0">
                <a:solidFill>
                  <a:srgbClr val="000000"/>
                </a:solidFill>
              </a:rPr>
              <a:t>Contracted MOPs for Divisions Report</a:t>
            </a:r>
            <a:endParaRPr lang="en-US" sz="4150" dirty="0">
              <a:solidFill>
                <a:srgbClr val="000000"/>
              </a:solidFill>
              <a:cs typeface="Calibri"/>
            </a:endParaRPr>
          </a:p>
          <a:p>
            <a:pPr marL="457200" lvl="0" indent="-370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8975"/>
              <a:buChar char="•"/>
            </a:pPr>
            <a:r>
              <a:rPr lang="en-US" sz="4550" dirty="0">
                <a:solidFill>
                  <a:srgbClr val="000000"/>
                </a:solidFill>
              </a:rPr>
              <a:t>Timeline and Resources</a:t>
            </a:r>
            <a:endParaRPr lang="en-US" sz="4550" dirty="0">
              <a:solidFill>
                <a:srgbClr val="000000"/>
              </a:solidFill>
              <a:cs typeface="Calibri"/>
            </a:endParaRPr>
          </a:p>
          <a:p>
            <a:pPr marL="457200" lvl="0" indent="-370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8975"/>
              <a:buChar char="•"/>
            </a:pPr>
            <a:r>
              <a:rPr lang="en-US" sz="4550" dirty="0">
                <a:solidFill>
                  <a:srgbClr val="000000"/>
                </a:solidFill>
              </a:rPr>
              <a:t>Questions</a:t>
            </a:r>
            <a:endParaRPr lang="en-US" sz="4550" dirty="0">
              <a:solidFill>
                <a:srgbClr val="000000"/>
              </a:solidFill>
              <a:cs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836"/>
              <a:buNone/>
            </a:pP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 idx="4294967295"/>
          </p:nvPr>
        </p:nvSpPr>
        <p:spPr>
          <a:xfrm>
            <a:off x="0" y="1143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US"/>
              <a:t>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22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>
            <a:spLocks noGrp="1"/>
          </p:cNvSpPr>
          <p:nvPr>
            <p:ph idx="1"/>
          </p:nvPr>
        </p:nvSpPr>
        <p:spPr>
          <a:xfrm>
            <a:off x="838200" y="1458930"/>
            <a:ext cx="10515600" cy="526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1800"/>
              <a:buNone/>
            </a:pP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Element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>
                <a:solidFill>
                  <a:srgbClr val="000000"/>
                </a:solidFill>
                <a:effectLst/>
              </a:rPr>
              <a:t>Work-based Learning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SzPts val="1800"/>
              <a:buNone/>
            </a:pP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student must be 15 years or older on Oct 1</a:t>
            </a:r>
            <a:r>
              <a:rPr lang="en-US" sz="23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sz="23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if reporting codes 1, 2 and 9 in the F Record.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3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= Cooperative Education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= Registered Apprenticeship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= Youth Registered Apprenticeship</a:t>
            </a:r>
            <a:endParaRPr lang="en-US" sz="23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buSzPts val="1800"/>
              <a:buNone/>
            </a:pPr>
            <a:endParaRPr lang="en-US" sz="2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EOY 2022-2023 Edit</a:t>
            </a:r>
          </a:p>
        </p:txBody>
      </p:sp>
    </p:spTree>
    <p:extLst>
      <p:ext uri="{BB962C8B-B14F-4D97-AF65-F5344CB8AC3E}">
        <p14:creationId xmlns:p14="http://schemas.microsoft.com/office/powerpoint/2010/main" val="35383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7CA0D-FEE2-4371-9B09-4D5E65F4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88A5-3828-4198-93A4-2292639B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5262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Divisions will no longer report MSC data for students served in a VDOE licensed Private School for Students with Disabilities.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Edit</a:t>
            </a:r>
            <a:endParaRPr lang="en-US" b="1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Serving division can not be 600 when the reporting division is an LEA or a regional center</a:t>
            </a:r>
          </a:p>
          <a:p>
            <a:pPr lvl="1"/>
            <a:endParaRPr lang="en-US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  <a:endParaRPr lang="en-US" b="1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VDOE non-licensed private schools and out of state placed students should continue to be reported by the division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New Community (0701)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St. Mary’s (1241)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The Auburn School (1251)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IPAL and SEDF reports will not be affected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Continue to report SRC and SBAR data for all funded students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lvl="1"/>
            <a:endParaRPr lang="en-US" sz="1500" dirty="0">
              <a:solidFill>
                <a:srgbClr val="FF0000"/>
              </a:solidFill>
            </a:endParaRPr>
          </a:p>
          <a:p>
            <a:pPr lvl="1"/>
            <a:endParaRPr lang="en-US" sz="15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55F1-3748-4524-A9C7-5017751BB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822960" tIns="640080" rIns="91440" bIns="45720" rtlCol="0" anchor="t">
            <a:normAutofit/>
          </a:bodyPr>
          <a:lstStyle/>
          <a:p>
            <a:r>
              <a:rPr lang="en-US"/>
              <a:t>EOY 2022-2023 Update</a:t>
            </a:r>
          </a:p>
        </p:txBody>
      </p:sp>
    </p:spTree>
    <p:extLst>
      <p:ext uri="{BB962C8B-B14F-4D97-AF65-F5344CB8AC3E}">
        <p14:creationId xmlns:p14="http://schemas.microsoft.com/office/powerpoint/2010/main" val="4108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>
            <a:spLocks noGrp="1"/>
          </p:cNvSpPr>
          <p:nvPr>
            <p:ph idx="1"/>
          </p:nvPr>
        </p:nvSpPr>
        <p:spPr>
          <a:xfrm>
            <a:off x="838200" y="1458930"/>
            <a:ext cx="10515600" cy="526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1800"/>
              <a:buNone/>
            </a:pPr>
            <a:r>
              <a:rPr lang="en-US" sz="2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Element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effectLst/>
              </a:rPr>
              <a:t>At Least 50% Enrollment Flag 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-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flag to indicate a student was enrolled in a course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regardless of the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section,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at least 50% of the term reported.</a:t>
            </a:r>
            <a:endParaRPr lang="en-US" sz="2700" b="1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lvl="0" indent="0">
              <a:buSzPts val="1800"/>
              <a:buNone/>
            </a:pPr>
            <a:endParaRPr lang="en-US"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SzPts val="1800"/>
              <a:buNone/>
            </a:pPr>
            <a:r>
              <a:rPr lang="en-US" sz="2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</a:p>
          <a:p>
            <a:pPr marL="914400"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Y= Yes, student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enrolled in the course at least 50% of the term reported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N=No, student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not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enrolled in the course at least 50% of the term reported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800"/>
              <a:buNone/>
            </a:pPr>
            <a:endParaRPr lang="en-US" sz="27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SzPts val="1800"/>
              <a:buNone/>
            </a:pPr>
            <a:r>
              <a:rPr lang="en-US" sz="2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 collected on EOY MSC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 Division 501 (Virtual Virginia) is required to report on EOY 2022-2023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divisions and regional centers are required to report on EOY 2023-2024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2023-2024 New Data Element</a:t>
            </a:r>
          </a:p>
        </p:txBody>
      </p:sp>
    </p:spTree>
    <p:extLst>
      <p:ext uri="{BB962C8B-B14F-4D97-AF65-F5344CB8AC3E}">
        <p14:creationId xmlns:p14="http://schemas.microsoft.com/office/powerpoint/2010/main" val="4791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7CA0D-FEE2-4371-9B09-4D5E65F4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88A5-3828-4198-93A4-2292639B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209"/>
            <a:ext cx="10515600" cy="4402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Data Element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Responsible Division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Edit</a:t>
            </a:r>
            <a:endParaRPr lang="en-US" b="1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Blanks will not be permitted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Must be a valid VDOE assigned division number (&lt;=207)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  <a:endParaRPr lang="en-US" b="1" dirty="0">
              <a:solidFill>
                <a:srgbClr val="000000"/>
              </a:solidFill>
              <a:cs typeface="Calibri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In previous years, only regional centers were required to report a responsible division.  This is being expanded to include all divisions </a:t>
            </a:r>
            <a:r>
              <a:rPr lang="en-US">
                <a:solidFill>
                  <a:srgbClr val="000000"/>
                </a:solidFill>
              </a:rPr>
              <a:t>and regional centers.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endParaRPr lang="en-US" sz="15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55F1-3748-4524-A9C7-5017751BB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2023-2024 Update</a:t>
            </a:r>
          </a:p>
        </p:txBody>
      </p:sp>
    </p:spTree>
    <p:extLst>
      <p:ext uri="{BB962C8B-B14F-4D97-AF65-F5344CB8AC3E}">
        <p14:creationId xmlns:p14="http://schemas.microsoft.com/office/powerpoint/2010/main" val="1079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>
            <a:spLocks noGrp="1"/>
          </p:cNvSpPr>
          <p:nvPr>
            <p:ph idx="1"/>
          </p:nvPr>
        </p:nvSpPr>
        <p:spPr>
          <a:xfrm>
            <a:off x="838200" y="1458930"/>
            <a:ext cx="10515600" cy="526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1800"/>
              <a:buNone/>
            </a:pP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300">
                <a:solidFill>
                  <a:srgbClr val="000000"/>
                </a:solidFill>
              </a:rPr>
              <a:t>Added Transcript/Secondary Course column</a:t>
            </a:r>
            <a:endParaRPr lang="en-US" sz="23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300">
                <a:solidFill>
                  <a:srgbClr val="000000"/>
                </a:solidFill>
                <a:effectLst/>
              </a:rPr>
              <a:t>Removed the Order colu</a:t>
            </a:r>
            <a:r>
              <a:rPr lang="en-US" sz="2300">
                <a:solidFill>
                  <a:srgbClr val="000000"/>
                </a:solidFill>
              </a:rPr>
              <a:t>mn</a:t>
            </a:r>
            <a:endParaRPr lang="en-US" sz="23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300">
                <a:solidFill>
                  <a:srgbClr val="000000"/>
                </a:solidFill>
              </a:rPr>
              <a:t>Added a change log for the current and past school year</a:t>
            </a:r>
            <a:endParaRPr lang="en-US" sz="2300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Column heading updated from Virginia Assignment Title to Course Title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SCED Request Form</a:t>
            </a:r>
            <a:endParaRPr lang="en-US" sz="22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spcBef>
                <a:spcPts val="1200"/>
              </a:spcBef>
              <a:buSzPts val="1800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 New Request Form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located on the MSC website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err="1"/>
              <a:t>Va</a:t>
            </a:r>
            <a:r>
              <a:rPr lang="en-US"/>
              <a:t> Active SCED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C1DDC-5609-4FA5-B75B-47166C0BC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73" y="4511159"/>
            <a:ext cx="5725324" cy="2086266"/>
          </a:xfrm>
          <a:prstGeom prst="rect">
            <a:avLst/>
          </a:prstGeom>
        </p:spPr>
      </p:pic>
      <p:sp>
        <p:nvSpPr>
          <p:cNvPr id="7" name="Google Shape;279;p35">
            <a:extLst>
              <a:ext uri="{FF2B5EF4-FFF2-40B4-BE49-F238E27FC236}">
                <a16:creationId xmlns:a16="http://schemas.microsoft.com/office/drawing/2014/main" id="{1EC4115D-2DE3-4819-8F20-AF592DBEF4C8}"/>
              </a:ext>
            </a:extLst>
          </p:cNvPr>
          <p:cNvSpPr/>
          <p:nvPr/>
        </p:nvSpPr>
        <p:spPr>
          <a:xfrm>
            <a:off x="5501039" y="6286541"/>
            <a:ext cx="711900" cy="2685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9B00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2B6793-90FF-9597-76C2-A2C4BCAEB1A7}"/>
                  </a:ext>
                </a:extLst>
              </p14:cNvPr>
              <p14:cNvContentPartPr/>
              <p14:nvPr/>
            </p14:nvContentPartPr>
            <p14:xfrm>
              <a:off x="14384694" y="5749990"/>
              <a:ext cx="19438" cy="1943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2B6793-90FF-9597-76C2-A2C4BCAEB1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8994" y="-81410"/>
                <a:ext cx="5831400" cy="116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3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IPAL Rules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5BD49BE-D856-6309-09CA-E4B4E6D79332}"/>
              </a:ext>
            </a:extLst>
          </p:cNvPr>
          <p:cNvSpPr/>
          <p:nvPr/>
        </p:nvSpPr>
        <p:spPr>
          <a:xfrm>
            <a:off x="1969298" y="5063215"/>
            <a:ext cx="1107055" cy="445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03A76A3-FC62-FE4F-E760-AC4BF2BAA064}"/>
              </a:ext>
            </a:extLst>
          </p:cNvPr>
          <p:cNvSpPr/>
          <p:nvPr/>
        </p:nvSpPr>
        <p:spPr>
          <a:xfrm>
            <a:off x="1983409" y="3048132"/>
            <a:ext cx="1107055" cy="445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C27CF9B-201D-6DAC-B512-BF362673DAB9}"/>
              </a:ext>
            </a:extLst>
          </p:cNvPr>
          <p:cNvSpPr/>
          <p:nvPr/>
        </p:nvSpPr>
        <p:spPr>
          <a:xfrm>
            <a:off x="1983675" y="4010883"/>
            <a:ext cx="1107055" cy="445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63881E0-29DF-1B38-A612-A1C73BBD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77" y="1470321"/>
            <a:ext cx="5960532" cy="51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Reporting G Records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D4649-B17F-4C37-9FD6-5E15AC5D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40" y="1554355"/>
            <a:ext cx="10515600" cy="4678806"/>
          </a:xfrm>
        </p:spPr>
        <p:txBody>
          <a:bodyPr>
            <a:normAutofit fontScale="92500" lnSpcReduction="20000"/>
          </a:bodyPr>
          <a:lstStyle/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Fatal Error for Teacher Role Code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must be at least one record with a role code of “8” included in the G Record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Warnings for VA Assignment Code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must be at least one G record for an </a:t>
            </a: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elementary guidance counselor (0103)</a:t>
            </a: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secondary guidance counselor (0104, 0105 or 0106)</a:t>
            </a: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librarian (0025 or 0131)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Code 7: Pupil Personnel Service Provider includes School Counselors, School Psychologist, School Social Worker, and Vocational Evaluators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Code 8: Administrator includes Principals and Assistant Principals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ea typeface="Times New Roman" panose="02020603050405020304" pitchFamily="18" charset="0"/>
                <a:cs typeface="Times New Roman" panose="02020603050405020304" pitchFamily="18" charset="0"/>
              </a:rPr>
              <a:t>Code 10: Other Staff Not connected to a section</a:t>
            </a:r>
            <a:endParaRPr lang="en-US" sz="1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DEDB58-B2D3-46C0-A50B-3EC603F4A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71552"/>
              </p:ext>
            </p:extLst>
          </p:nvPr>
        </p:nvGraphicFramePr>
        <p:xfrm>
          <a:off x="6227610" y="5837175"/>
          <a:ext cx="5543550" cy="791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250">
                  <a:extLst>
                    <a:ext uri="{9D8B030D-6E8A-4147-A177-3AD203B41FA5}">
                      <a16:colId xmlns:a16="http://schemas.microsoft.com/office/drawing/2014/main" val="3419932767"/>
                    </a:ext>
                  </a:extLst>
                </a:gridCol>
                <a:gridCol w="4940300">
                  <a:extLst>
                    <a:ext uri="{9D8B030D-6E8A-4147-A177-3AD203B41FA5}">
                      <a16:colId xmlns:a16="http://schemas.microsoft.com/office/drawing/2014/main" val="1459098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258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Pupil Personnel Service Provider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574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Administrator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4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 Staff Not Connected to a Section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58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1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VDOE-New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1197</Words>
  <Application>Microsoft Office PowerPoint</Application>
  <PresentationFormat>Widescreen</PresentationFormat>
  <Paragraphs>213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Symbol</vt:lpstr>
      <vt:lpstr>Symbol,Sans-Serif</vt:lpstr>
      <vt:lpstr>Times New Roman</vt:lpstr>
      <vt:lpstr>Trebuchet MS</vt:lpstr>
      <vt:lpstr>Office Theme</vt:lpstr>
      <vt:lpstr>Master Schedule Data Collection 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MSC Reports</vt:lpstr>
      <vt:lpstr>MSC Verification Report </vt:lpstr>
      <vt:lpstr>MSC Detail Report  PDF and XLS</vt:lpstr>
      <vt:lpstr>Contracted MOPs for School Divisions</vt:lpstr>
      <vt:lpstr>     IPAL and SEDF Verification Report </vt:lpstr>
      <vt:lpstr>timeline and Resources</vt:lpstr>
      <vt:lpstr>MSC Data Reporting Timeline </vt:lpstr>
      <vt:lpstr>PowerPoint Presentation</vt:lpstr>
      <vt:lpstr>PowerPoint Presentation</vt:lpstr>
      <vt:lpstr>PowerPoint Presentation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Ratcliffe, Dana (DOE)</cp:lastModifiedBy>
  <cp:revision>21</cp:revision>
  <cp:lastPrinted>2022-09-12T19:16:41Z</cp:lastPrinted>
  <dcterms:created xsi:type="dcterms:W3CDTF">2022-07-20T12:39:39Z</dcterms:created>
  <dcterms:modified xsi:type="dcterms:W3CDTF">2023-05-03T12:36:30Z</dcterms:modified>
  <cp:contentStatus/>
</cp:coreProperties>
</file>