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6" r:id="rId2"/>
    <p:sldId id="335" r:id="rId3"/>
    <p:sldId id="321" r:id="rId4"/>
    <p:sldId id="298" r:id="rId5"/>
    <p:sldId id="316" r:id="rId6"/>
    <p:sldId id="329" r:id="rId7"/>
    <p:sldId id="317" r:id="rId8"/>
    <p:sldId id="327" r:id="rId9"/>
    <p:sldId id="318" r:id="rId10"/>
    <p:sldId id="330" r:id="rId11"/>
    <p:sldId id="319" r:id="rId12"/>
    <p:sldId id="332" r:id="rId13"/>
    <p:sldId id="331" r:id="rId14"/>
    <p:sldId id="328" r:id="rId15"/>
    <p:sldId id="309" r:id="rId16"/>
    <p:sldId id="334" r:id="rId17"/>
    <p:sldId id="310" r:id="rId18"/>
    <p:sldId id="323" r:id="rId19"/>
    <p:sldId id="333" r:id="rId20"/>
    <p:sldId id="324" r:id="rId21"/>
    <p:sldId id="325" r:id="rId22"/>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rk76827"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77" d="100"/>
          <a:sy n="77" d="100"/>
        </p:scale>
        <p:origin x="400" y="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2297" tIns="46148" rIns="92297" bIns="46148" rtlCol="0"/>
          <a:lstStyle>
            <a:lvl1pPr algn="r">
              <a:defRPr sz="1200"/>
            </a:lvl1pPr>
          </a:lstStyle>
          <a:p>
            <a:fld id="{66343783-27B2-45BA-8C69-FE422950FA59}" type="datetimeFigureOut">
              <a:rPr lang="en-US" smtClean="0"/>
              <a:t>7/23/2020</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2297" tIns="46148" rIns="92297" bIns="461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2297" tIns="46148" rIns="92297" bIns="46148" rtlCol="0" anchor="b"/>
          <a:lstStyle>
            <a:lvl1pPr algn="r">
              <a:defRPr sz="1200"/>
            </a:lvl1pPr>
          </a:lstStyle>
          <a:p>
            <a:fld id="{C64D6585-DC4B-424D-A205-550A7946ADB5}" type="slidenum">
              <a:rPr lang="en-US" smtClean="0"/>
              <a:t>‹#›</a:t>
            </a:fld>
            <a:endParaRPr lang="en-US" dirty="0"/>
          </a:p>
        </p:txBody>
      </p:sp>
    </p:spTree>
    <p:extLst>
      <p:ext uri="{BB962C8B-B14F-4D97-AF65-F5344CB8AC3E}">
        <p14:creationId xmlns:p14="http://schemas.microsoft.com/office/powerpoint/2010/main" val="240609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665AF87B-1E59-43FE-9D4C-5A83B502C77E}" type="datetimeFigureOut">
              <a:rPr lang="en-US" smtClean="0"/>
              <a:t>7/23/2020</a:t>
            </a:fld>
            <a:endParaRPr lang="en-US" dirty="0"/>
          </a:p>
        </p:txBody>
      </p:sp>
      <p:sp>
        <p:nvSpPr>
          <p:cNvPr id="4" name="Slide Image Placeholder 3"/>
          <p:cNvSpPr>
            <a:spLocks noGrp="1" noRot="1" noChangeAspect="1"/>
          </p:cNvSpPr>
          <p:nvPr>
            <p:ph type="sldImg" idx="2"/>
          </p:nvPr>
        </p:nvSpPr>
        <p:spPr>
          <a:xfrm>
            <a:off x="331788" y="698500"/>
            <a:ext cx="6194425" cy="3484563"/>
          </a:xfrm>
          <a:prstGeom prst="rect">
            <a:avLst/>
          </a:prstGeom>
          <a:noFill/>
          <a:ln w="12700">
            <a:solidFill>
              <a:prstClr val="black"/>
            </a:solidFill>
          </a:ln>
        </p:spPr>
        <p:txBody>
          <a:bodyPr vert="horz" lIns="92297" tIns="46148" rIns="92297" bIns="46148"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7" tIns="46148" rIns="92297"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7" tIns="46148" rIns="92297" bIns="46148" rtlCol="0" anchor="b"/>
          <a:lstStyle>
            <a:lvl1pPr algn="r">
              <a:defRPr sz="1200"/>
            </a:lvl1pPr>
          </a:lstStyle>
          <a:p>
            <a:fld id="{162FBEA2-4504-465C-B12D-8B709E2A88A9}" type="slidenum">
              <a:rPr lang="en-US" smtClean="0"/>
              <a:t>‹#›</a:t>
            </a:fld>
            <a:endParaRPr lang="en-US" dirty="0"/>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dirty="0"/>
          </a:p>
        </p:txBody>
      </p:sp>
    </p:spTree>
    <p:extLst>
      <p:ext uri="{BB962C8B-B14F-4D97-AF65-F5344CB8AC3E}">
        <p14:creationId xmlns:p14="http://schemas.microsoft.com/office/powerpoint/2010/main" val="9951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dirty="0"/>
          </a:p>
        </p:txBody>
      </p:sp>
    </p:spTree>
    <p:extLst>
      <p:ext uri="{BB962C8B-B14F-4D97-AF65-F5344CB8AC3E}">
        <p14:creationId xmlns:p14="http://schemas.microsoft.com/office/powerpoint/2010/main" val="86354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dirty="0"/>
          </a:p>
        </p:txBody>
      </p:sp>
    </p:spTree>
    <p:extLst>
      <p:ext uri="{BB962C8B-B14F-4D97-AF65-F5344CB8AC3E}">
        <p14:creationId xmlns:p14="http://schemas.microsoft.com/office/powerpoint/2010/main" val="335854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dirty="0"/>
          </a:p>
        </p:txBody>
      </p:sp>
    </p:spTree>
    <p:extLst>
      <p:ext uri="{BB962C8B-B14F-4D97-AF65-F5344CB8AC3E}">
        <p14:creationId xmlns:p14="http://schemas.microsoft.com/office/powerpoint/2010/main" val="19326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dirty="0"/>
          </a:p>
        </p:txBody>
      </p:sp>
    </p:spTree>
    <p:extLst>
      <p:ext uri="{BB962C8B-B14F-4D97-AF65-F5344CB8AC3E}">
        <p14:creationId xmlns:p14="http://schemas.microsoft.com/office/powerpoint/2010/main" val="268679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dirty="0"/>
          </a:p>
        </p:txBody>
      </p:sp>
    </p:spTree>
    <p:extLst>
      <p:ext uri="{BB962C8B-B14F-4D97-AF65-F5344CB8AC3E}">
        <p14:creationId xmlns:p14="http://schemas.microsoft.com/office/powerpoint/2010/main" val="36760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dirty="0"/>
          </a:p>
        </p:txBody>
      </p:sp>
    </p:spTree>
    <p:extLst>
      <p:ext uri="{BB962C8B-B14F-4D97-AF65-F5344CB8AC3E}">
        <p14:creationId xmlns:p14="http://schemas.microsoft.com/office/powerpoint/2010/main" val="100626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dirty="0"/>
          </a:p>
        </p:txBody>
      </p:sp>
    </p:spTree>
    <p:extLst>
      <p:ext uri="{BB962C8B-B14F-4D97-AF65-F5344CB8AC3E}">
        <p14:creationId xmlns:p14="http://schemas.microsoft.com/office/powerpoint/2010/main" val="315091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dirty="0"/>
          </a:p>
        </p:txBody>
      </p:sp>
    </p:spTree>
    <p:extLst>
      <p:ext uri="{BB962C8B-B14F-4D97-AF65-F5344CB8AC3E}">
        <p14:creationId xmlns:p14="http://schemas.microsoft.com/office/powerpoint/2010/main" val="930680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dcjs.virginia.gov/"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t>Safety </a:t>
            </a:r>
            <a:r>
              <a:rPr lang="en-US" sz="2800" b="1" dirty="0"/>
              <a:t>Protocols </a:t>
            </a:r>
            <a:r>
              <a:rPr lang="en-US" sz="2800" b="1" dirty="0" smtClean="0"/>
              <a:t>for </a:t>
            </a:r>
            <a:r>
              <a:rPr lang="en-US" sz="2800" b="1" dirty="0"/>
              <a:t>School Bus Drivers</a:t>
            </a:r>
          </a:p>
        </p:txBody>
      </p:sp>
      <p:sp>
        <p:nvSpPr>
          <p:cNvPr id="3" name="Content Placeholder 2"/>
          <p:cNvSpPr>
            <a:spLocks noGrp="1"/>
          </p:cNvSpPr>
          <p:nvPr>
            <p:ph idx="1"/>
          </p:nvPr>
        </p:nvSpPr>
        <p:spPr>
          <a:xfrm>
            <a:off x="457200" y="971551"/>
            <a:ext cx="8229600" cy="3352800"/>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Knowledge </a:t>
            </a:r>
            <a:r>
              <a:rPr lang="en-US" sz="2400" b="1"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preparation are the foundations </a:t>
            </a:r>
            <a:r>
              <a:rPr lang="en-US" sz="2400" b="1" dirty="0">
                <a:latin typeface="Times New Roman" panose="02020603050405020304" pitchFamily="18" charset="0"/>
                <a:cs typeface="Times New Roman" panose="02020603050405020304" pitchFamily="18" charset="0"/>
              </a:rPr>
              <a:t>for </a:t>
            </a:r>
            <a:r>
              <a:rPr lang="en-US" sz="2400" b="1" dirty="0" smtClean="0">
                <a:latin typeface="Times New Roman" panose="02020603050405020304" pitchFamily="18" charset="0"/>
                <a:cs typeface="Times New Roman" panose="02020603050405020304" pitchFamily="18" charset="0"/>
              </a:rPr>
              <a:t>effective pupil transportation safety</a:t>
            </a:r>
            <a:r>
              <a:rPr lang="en-US" sz="2400" b="1" dirty="0">
                <a:latin typeface="Times New Roman" panose="02020603050405020304" pitchFamily="18" charset="0"/>
                <a:cs typeface="Times New Roman" panose="02020603050405020304" pitchFamily="18" charset="0"/>
              </a:rPr>
              <a:t>, security and emergency </a:t>
            </a:r>
            <a:r>
              <a:rPr lang="en-US" sz="2400" b="1" dirty="0" smtClean="0">
                <a:latin typeface="Times New Roman" panose="02020603050405020304" pitchFamily="18" charset="0"/>
                <a:cs typeface="Times New Roman" panose="02020603050405020304" pitchFamily="18" charset="0"/>
              </a:rPr>
              <a:t>management. By </a:t>
            </a:r>
            <a:r>
              <a:rPr lang="en-US" sz="2400" b="1" dirty="0">
                <a:latin typeface="Times New Roman" panose="02020603050405020304" pitchFamily="18" charset="0"/>
                <a:cs typeface="Times New Roman" panose="02020603050405020304" pitchFamily="18" charset="0"/>
              </a:rPr>
              <a:t>understanding the many threats we face </a:t>
            </a:r>
            <a:r>
              <a:rPr lang="en-US" sz="2400" b="1" dirty="0" smtClean="0">
                <a:latin typeface="Times New Roman" panose="02020603050405020304" pitchFamily="18" charset="0"/>
                <a:cs typeface="Times New Roman" panose="02020603050405020304" pitchFamily="18" charset="0"/>
              </a:rPr>
              <a:t>in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today’s </a:t>
            </a:r>
            <a:r>
              <a:rPr lang="en-US" sz="2400" b="1" dirty="0">
                <a:latin typeface="Times New Roman" panose="02020603050405020304" pitchFamily="18" charset="0"/>
                <a:cs typeface="Times New Roman" panose="02020603050405020304" pitchFamily="18" charset="0"/>
              </a:rPr>
              <a:t>dynamic world, and by identifying </a:t>
            </a:r>
            <a:r>
              <a:rPr lang="en-US" sz="2400" b="1" dirty="0" smtClean="0">
                <a:latin typeface="Times New Roman" panose="02020603050405020304" pitchFamily="18" charset="0"/>
                <a:cs typeface="Times New Roman" panose="02020603050405020304" pitchFamily="18" charset="0"/>
              </a:rPr>
              <a:t>our responses </a:t>
            </a:r>
            <a:r>
              <a:rPr lang="en-US" sz="2400" b="1" dirty="0">
                <a:latin typeface="Times New Roman" panose="02020603050405020304" pitchFamily="18" charset="0"/>
                <a:cs typeface="Times New Roman" panose="02020603050405020304" pitchFamily="18" charset="0"/>
              </a:rPr>
              <a:t>to such threats, we will be better placed to avoid, </a:t>
            </a:r>
            <a:r>
              <a:rPr lang="en-US" sz="2400" b="1" dirty="0" smtClean="0">
                <a:latin typeface="Times New Roman" panose="02020603050405020304" pitchFamily="18" charset="0"/>
                <a:cs typeface="Times New Roman" panose="02020603050405020304" pitchFamily="18" charset="0"/>
              </a:rPr>
              <a:t>identify, </a:t>
            </a:r>
            <a:r>
              <a:rPr lang="en-US" sz="2400" b="1" dirty="0">
                <a:latin typeface="Times New Roman" panose="02020603050405020304" pitchFamily="18" charset="0"/>
                <a:cs typeface="Times New Roman" panose="02020603050405020304" pitchFamily="18" charset="0"/>
              </a:rPr>
              <a:t>and respond to manmade </a:t>
            </a:r>
            <a:r>
              <a:rPr lang="en-US" sz="2400" b="1" dirty="0" smtClean="0">
                <a:latin typeface="Times New Roman" panose="02020603050405020304" pitchFamily="18" charset="0"/>
                <a:cs typeface="Times New Roman" panose="02020603050405020304" pitchFamily="18" charset="0"/>
              </a:rPr>
              <a:t>and natural </a:t>
            </a:r>
            <a:r>
              <a:rPr lang="en-US" sz="2400" b="1" dirty="0">
                <a:latin typeface="Times New Roman" panose="02020603050405020304" pitchFamily="18" charset="0"/>
                <a:cs typeface="Times New Roman" panose="02020603050405020304" pitchFamily="18" charset="0"/>
              </a:rPr>
              <a:t>threats, </a:t>
            </a:r>
            <a:r>
              <a:rPr lang="en-US" sz="2400" b="1" dirty="0" smtClean="0">
                <a:latin typeface="Times New Roman" panose="02020603050405020304" pitchFamily="18" charset="0"/>
                <a:cs typeface="Times New Roman" panose="02020603050405020304" pitchFamily="18" charset="0"/>
              </a:rPr>
              <a:t>and manage </a:t>
            </a:r>
            <a:r>
              <a:rPr lang="en-US" sz="2400" b="1"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ALL </a:t>
            </a:r>
            <a:r>
              <a:rPr lang="en-US" sz="2400" b="1" u="sng" dirty="0" smtClean="0">
                <a:latin typeface="Times New Roman" panose="02020603050405020304" pitchFamily="18" charset="0"/>
                <a:cs typeface="Times New Roman" panose="02020603050405020304" pitchFamily="18" charset="0"/>
              </a:rPr>
              <a:t>HAZARDS</a:t>
            </a:r>
            <a:r>
              <a:rPr lang="en-US" sz="2400" b="1" dirty="0" smtClean="0">
                <a:latin typeface="Times New Roman" panose="02020603050405020304" pitchFamily="18" charset="0"/>
                <a:cs typeface="Times New Roman" panose="02020603050405020304" pitchFamily="18" charset="0"/>
              </a:rPr>
              <a:t> approach </a:t>
            </a:r>
            <a:r>
              <a:rPr lang="en-US" sz="2400" b="1" dirty="0">
                <a:latin typeface="Times New Roman" panose="02020603050405020304" pitchFamily="18" charset="0"/>
                <a:cs typeface="Times New Roman" panose="02020603050405020304" pitchFamily="18" charset="0"/>
              </a:rPr>
              <a:t>to student safety and security, effectively, </a:t>
            </a:r>
            <a:r>
              <a:rPr lang="en-US" sz="2400" b="1" dirty="0" smtClean="0">
                <a:latin typeface="Times New Roman" panose="02020603050405020304" pitchFamily="18" charset="0"/>
                <a:cs typeface="Times New Roman" panose="02020603050405020304" pitchFamily="18" charset="0"/>
              </a:rPr>
              <a:t>and with </a:t>
            </a:r>
            <a:r>
              <a:rPr lang="en-US" sz="2400" b="1" dirty="0">
                <a:latin typeface="Times New Roman" panose="02020603050405020304" pitchFamily="18" charset="0"/>
                <a:cs typeface="Times New Roman" panose="02020603050405020304" pitchFamily="18" charset="0"/>
              </a:rPr>
              <a:t>confidence.</a:t>
            </a:r>
          </a:p>
        </p:txBody>
      </p:sp>
    </p:spTree>
    <p:extLst>
      <p:ext uri="{BB962C8B-B14F-4D97-AF65-F5344CB8AC3E}">
        <p14:creationId xmlns:p14="http://schemas.microsoft.com/office/powerpoint/2010/main" val="268077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Snow and Blizzards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a:latin typeface="Times New Roman" panose="02020603050405020304" pitchFamily="18" charset="0"/>
                <a:cs typeface="Times New Roman" panose="02020603050405020304" pitchFamily="18" charset="0"/>
              </a:rPr>
              <a:t>If students cannot depart the bus and the vehicle is stranded, then they should be instructed to put on all jackets and extra clothing, especially hats and gloves, and the bus heating should be turned up to a comfortable level. If the gas tanks run dry then students should form groups and should share body heat to reduce the chances of hypothermia. </a:t>
            </a:r>
          </a:p>
          <a:p>
            <a:endParaRPr lang="en-US" dirty="0"/>
          </a:p>
        </p:txBody>
      </p:sp>
    </p:spTree>
    <p:extLst>
      <p:ext uri="{BB962C8B-B14F-4D97-AF65-F5344CB8AC3E}">
        <p14:creationId xmlns:p14="http://schemas.microsoft.com/office/powerpoint/2010/main" val="2883797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18029"/>
          </a:xfrm>
        </p:spPr>
        <p:txBody>
          <a:bodyPr anchor="ctr"/>
          <a:lstStyle/>
          <a:p>
            <a:r>
              <a:rPr lang="en-US" sz="2800" b="1" dirty="0">
                <a:latin typeface="Times New Roman" panose="02020603050405020304" pitchFamily="18" charset="0"/>
                <a:cs typeface="Times New Roman" panose="02020603050405020304" pitchFamily="18" charset="0"/>
              </a:rPr>
              <a:t>Safe Houses and Knowing Your </a:t>
            </a:r>
            <a:r>
              <a:rPr lang="en-US" sz="2800" b="1" dirty="0" smtClean="0">
                <a:latin typeface="Times New Roman" panose="02020603050405020304" pitchFamily="18" charset="0"/>
                <a:cs typeface="Times New Roman" panose="02020603050405020304" pitchFamily="18" charset="0"/>
              </a:rPr>
              <a:t>Route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458200" cy="3486149"/>
          </a:xfrm>
        </p:spPr>
        <p:txBody>
          <a:bodyPr>
            <a:normAutofit/>
          </a:bodyPr>
          <a:lstStyle/>
          <a:p>
            <a:r>
              <a:rPr lang="en-US" sz="2400" b="1" dirty="0">
                <a:latin typeface="Times New Roman" panose="02020603050405020304" pitchFamily="18" charset="0"/>
                <a:cs typeface="Times New Roman" panose="02020603050405020304" pitchFamily="18" charset="0"/>
              </a:rPr>
              <a:t>A </a:t>
            </a:r>
            <a:r>
              <a:rPr lang="en-US" sz="2400" b="1" dirty="0" smtClean="0">
                <a:latin typeface="Times New Roman" panose="02020603050405020304" pitchFamily="18" charset="0"/>
                <a:cs typeface="Times New Roman" panose="02020603050405020304" pitchFamily="18" charset="0"/>
              </a:rPr>
              <a:t>safe </a:t>
            </a:r>
            <a:r>
              <a:rPr lang="en-US" sz="2400" b="1" dirty="0">
                <a:latin typeface="Times New Roman" panose="02020603050405020304" pitchFamily="18" charset="0"/>
                <a:cs typeface="Times New Roman" panose="02020603050405020304" pitchFamily="18" charset="0"/>
              </a:rPr>
              <a:t>h</a:t>
            </a:r>
            <a:r>
              <a:rPr lang="en-US" sz="2400" b="1" dirty="0" smtClean="0">
                <a:latin typeface="Times New Roman" panose="02020603050405020304" pitchFamily="18" charset="0"/>
                <a:cs typeface="Times New Roman" panose="02020603050405020304" pitchFamily="18" charset="0"/>
              </a:rPr>
              <a:t>ouse </a:t>
            </a:r>
            <a:r>
              <a:rPr lang="en-US" sz="2400" b="1" dirty="0">
                <a:latin typeface="Times New Roman" panose="02020603050405020304" pitchFamily="18" charset="0"/>
                <a:cs typeface="Times New Roman" panose="02020603050405020304" pitchFamily="18" charset="0"/>
              </a:rPr>
              <a:t>is a </a:t>
            </a:r>
            <a:r>
              <a:rPr lang="en-US" sz="2400" b="1" dirty="0" smtClean="0">
                <a:latin typeface="Times New Roman" panose="02020603050405020304" pitchFamily="18" charset="0"/>
                <a:cs typeface="Times New Roman" panose="02020603050405020304" pitchFamily="18" charset="0"/>
              </a:rPr>
              <a:t>predefined, school division-approved </a:t>
            </a:r>
            <a:r>
              <a:rPr lang="en-US" sz="2400" b="1" dirty="0">
                <a:latin typeface="Times New Roman" panose="02020603050405020304" pitchFamily="18" charset="0"/>
                <a:cs typeface="Times New Roman" panose="02020603050405020304" pitchFamily="18" charset="0"/>
              </a:rPr>
              <a:t>location which provides safety and security for the students during an emergency situation. You should know where these locations are, and how to get to them by the shortest and most direct route. </a:t>
            </a:r>
          </a:p>
          <a:p>
            <a:pPr marL="0" indent="0">
              <a:buNone/>
            </a:pPr>
            <a:endParaRPr lang="en-US" sz="2400" b="1" dirty="0">
              <a:latin typeface="Times New Roman" panose="02020603050405020304" pitchFamily="18" charset="0"/>
              <a:cs typeface="Times New Roman" panose="02020603050405020304" pitchFamily="18" charset="0"/>
            </a:endParaRPr>
          </a:p>
          <a:p>
            <a:endParaRPr lang="en-US" sz="6400" b="1" dirty="0">
              <a:latin typeface="Times New Roman" panose="02020603050405020304" pitchFamily="18" charset="0"/>
              <a:cs typeface="Times New Roman" panose="02020603050405020304" pitchFamily="18" charset="0"/>
            </a:endParaRPr>
          </a:p>
          <a:p>
            <a:endParaRPr lang="en-US" sz="5600" b="1" dirty="0" smtClean="0">
              <a:latin typeface="Times New Roman" panose="02020603050405020304" pitchFamily="18" charset="0"/>
              <a:cs typeface="Times New Roman" panose="02020603050405020304" pitchFamily="18" charset="0"/>
            </a:endParaRPr>
          </a:p>
          <a:p>
            <a:endParaRPr lang="en-US" sz="5600"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sz="5600" b="1" dirty="0"/>
          </a:p>
          <a:p>
            <a:pPr marL="0" indent="0">
              <a:buNone/>
            </a:pPr>
            <a:endParaRPr lang="en-US" sz="5600" b="1" dirty="0"/>
          </a:p>
          <a:p>
            <a:endParaRPr lang="en-US" dirty="0"/>
          </a:p>
        </p:txBody>
      </p:sp>
    </p:spTree>
    <p:extLst>
      <p:ext uri="{BB962C8B-B14F-4D97-AF65-F5344CB8AC3E}">
        <p14:creationId xmlns:p14="http://schemas.microsoft.com/office/powerpoint/2010/main" val="354355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Safe Houses and Knowing Your Route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fontScale="92500" lnSpcReduction="10000"/>
          </a:bodyPr>
          <a:lstStyle/>
          <a:p>
            <a:r>
              <a:rPr lang="en-US" sz="2600" b="1" dirty="0">
                <a:latin typeface="Times New Roman" panose="02020603050405020304" pitchFamily="18" charset="0"/>
                <a:cs typeface="Times New Roman" panose="02020603050405020304" pitchFamily="18" charset="0"/>
              </a:rPr>
              <a:t>These locations can include government facilities, such as police stations, fire stations, and military bases, a sister or other designated school, or they can be public areas such as hospitals, large hotels, churches, large retail or office facilities. The selection of a safe house is based on meeting two criteria. It provides a place of physical protection for the children and it has the capacity to offer a place of temporary refuge until help is mobilized, or the situation has </a:t>
            </a:r>
            <a:r>
              <a:rPr lang="en-US" sz="2600" b="1" dirty="0" smtClean="0">
                <a:latin typeface="Times New Roman" panose="02020603050405020304" pitchFamily="18" charset="0"/>
                <a:cs typeface="Times New Roman" panose="02020603050405020304" pitchFamily="18" charset="0"/>
              </a:rPr>
              <a:t>been </a:t>
            </a:r>
            <a:r>
              <a:rPr lang="en-US" sz="2600" b="1" dirty="0">
                <a:latin typeface="Times New Roman" panose="02020603050405020304" pitchFamily="18" charset="0"/>
                <a:cs typeface="Times New Roman" panose="02020603050405020304" pitchFamily="18" charset="0"/>
              </a:rPr>
              <a:t>resolved. </a:t>
            </a:r>
          </a:p>
          <a:p>
            <a:endParaRPr lang="en-US" dirty="0"/>
          </a:p>
        </p:txBody>
      </p:sp>
    </p:spTree>
    <p:extLst>
      <p:ext uri="{BB962C8B-B14F-4D97-AF65-F5344CB8AC3E}">
        <p14:creationId xmlns:p14="http://schemas.microsoft.com/office/powerpoint/2010/main" val="213593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Safe Houses and Knowing Your Route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5350"/>
            <a:ext cx="8229600" cy="3429001"/>
          </a:xfrm>
        </p:spPr>
        <p:txBody>
          <a:bodyPr>
            <a:normAutofit/>
          </a:bodyPr>
          <a:lstStyle/>
          <a:p>
            <a:r>
              <a:rPr lang="en-US" sz="2400" b="1" dirty="0">
                <a:latin typeface="Times New Roman" panose="02020603050405020304" pitchFamily="18" charset="0"/>
                <a:cs typeface="Times New Roman" panose="02020603050405020304" pitchFamily="18" charset="0"/>
              </a:rPr>
              <a:t>Upon arrival at a safe house, students should be quickly moved inside the structure and to a point away from the front entrance and windows. They should be instructed to remain quiet, and of the necessity for good behavior, and in following instructions so that they do not increase the volatility of a crisis situation. The bus driver and bus monitor should immediately notify the police, or their emergency point of contact, as to the situation      and their location.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888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3581400"/>
          </a:xfrm>
        </p:spPr>
        <p:txBody>
          <a:bodyPr>
            <a:normAutofit fontScale="92500" lnSpcReduction="20000"/>
          </a:bodyPr>
          <a:lstStyle/>
          <a:p>
            <a:r>
              <a:rPr lang="en-US" sz="2600" b="1" dirty="0" smtClean="0">
                <a:latin typeface="Times New Roman" panose="02020603050405020304" pitchFamily="18" charset="0"/>
                <a:cs typeface="Times New Roman" panose="02020603050405020304" pitchFamily="18" charset="0"/>
              </a:rPr>
              <a:t>It </a:t>
            </a:r>
            <a:r>
              <a:rPr lang="en-US" sz="2600" b="1" dirty="0">
                <a:latin typeface="Times New Roman" panose="02020603050405020304" pitchFamily="18" charset="0"/>
                <a:cs typeface="Times New Roman" panose="02020603050405020304" pitchFamily="18" charset="0"/>
              </a:rPr>
              <a:t>will be important to know NOT only your primary routes, but also alternative routes should a threat prevent your main route from being used, or should you need to move quickly and directly to a </a:t>
            </a:r>
            <a:r>
              <a:rPr lang="en-US" sz="2600" b="1" dirty="0" smtClean="0">
                <a:latin typeface="Times New Roman" panose="02020603050405020304" pitchFamily="18" charset="0"/>
                <a:cs typeface="Times New Roman" panose="02020603050405020304" pitchFamily="18" charset="0"/>
              </a:rPr>
              <a:t>safe </a:t>
            </a:r>
            <a:r>
              <a:rPr lang="en-US" sz="2600" b="1" dirty="0">
                <a:latin typeface="Times New Roman" panose="02020603050405020304" pitchFamily="18" charset="0"/>
                <a:cs typeface="Times New Roman" panose="02020603050405020304" pitchFamily="18" charset="0"/>
              </a:rPr>
              <a:t>h</a:t>
            </a:r>
            <a:r>
              <a:rPr lang="en-US" sz="2600" b="1" dirty="0" smtClean="0">
                <a:latin typeface="Times New Roman" panose="02020603050405020304" pitchFamily="18" charset="0"/>
                <a:cs typeface="Times New Roman" panose="02020603050405020304" pitchFamily="18" charset="0"/>
              </a:rPr>
              <a:t>ouse</a:t>
            </a:r>
            <a:r>
              <a:rPr lang="en-US" sz="2600" b="1" dirty="0">
                <a:latin typeface="Times New Roman" panose="02020603050405020304" pitchFamily="18" charset="0"/>
                <a:cs typeface="Times New Roman" panose="02020603050405020304" pitchFamily="18" charset="0"/>
              </a:rPr>
              <a:t>. Familiarity with these primary and alternative routes, and routes to the pre-identified </a:t>
            </a:r>
            <a:r>
              <a:rPr lang="en-US" sz="2600" b="1" dirty="0" smtClean="0">
                <a:latin typeface="Times New Roman" panose="02020603050405020304" pitchFamily="18" charset="0"/>
                <a:cs typeface="Times New Roman" panose="02020603050405020304" pitchFamily="18" charset="0"/>
              </a:rPr>
              <a:t>safe houses </a:t>
            </a:r>
            <a:r>
              <a:rPr lang="en-US" sz="2600" b="1" dirty="0">
                <a:latin typeface="Times New Roman" panose="02020603050405020304" pitchFamily="18" charset="0"/>
                <a:cs typeface="Times New Roman" panose="02020603050405020304" pitchFamily="18" charset="0"/>
              </a:rPr>
              <a:t>should include not only reviewing street maps, but also ideally driving these routes. </a:t>
            </a: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Where </a:t>
            </a:r>
            <a:r>
              <a:rPr lang="en-US" sz="2600" b="1" dirty="0">
                <a:latin typeface="Times New Roman" panose="02020603050405020304" pitchFamily="18" charset="0"/>
                <a:cs typeface="Times New Roman" panose="02020603050405020304" pitchFamily="18" charset="0"/>
              </a:rPr>
              <a:t>field trips are planned, a map study should be conducted and primary and secondary routes, and event driven </a:t>
            </a:r>
            <a:r>
              <a:rPr lang="en-US" sz="2600" b="1" dirty="0" smtClean="0">
                <a:latin typeface="Times New Roman" panose="02020603050405020304" pitchFamily="18" charset="0"/>
                <a:cs typeface="Times New Roman" panose="02020603050405020304" pitchFamily="18" charset="0"/>
              </a:rPr>
              <a:t>safe </a:t>
            </a:r>
            <a:r>
              <a:rPr lang="en-US" sz="2600" b="1" dirty="0">
                <a:latin typeface="Times New Roman" panose="02020603050405020304" pitchFamily="18" charset="0"/>
                <a:cs typeface="Times New Roman" panose="02020603050405020304" pitchFamily="18" charset="0"/>
              </a:rPr>
              <a:t>h</a:t>
            </a:r>
            <a:r>
              <a:rPr lang="en-US" sz="2600" b="1" dirty="0" smtClean="0">
                <a:latin typeface="Times New Roman" panose="02020603050405020304" pitchFamily="18" charset="0"/>
                <a:cs typeface="Times New Roman" panose="02020603050405020304" pitchFamily="18" charset="0"/>
              </a:rPr>
              <a:t>ouse </a:t>
            </a:r>
            <a:r>
              <a:rPr lang="en-US" sz="2600" b="1" dirty="0">
                <a:latin typeface="Times New Roman" panose="02020603050405020304" pitchFamily="18" charset="0"/>
                <a:cs typeface="Times New Roman" panose="02020603050405020304" pitchFamily="18" charset="0"/>
              </a:rPr>
              <a:t>options should be marked on a road map.</a:t>
            </a:r>
          </a:p>
          <a:p>
            <a:pPr marL="0" indent="0">
              <a:buNone/>
            </a:pPr>
            <a:endParaRPr lang="en-US" dirty="0"/>
          </a:p>
        </p:txBody>
      </p:sp>
      <p:sp>
        <p:nvSpPr>
          <p:cNvPr id="2" name="Safe Houses and Knowing Your Route"/>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Safe Houses and Knowing Your Route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01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Conducting Drills</a:t>
            </a:r>
            <a:endParaRPr lang="en-US" sz="2800" b="1" dirty="0"/>
          </a:p>
        </p:txBody>
      </p:sp>
      <p:sp>
        <p:nvSpPr>
          <p:cNvPr id="3" name="Content Placeholder 2"/>
          <p:cNvSpPr>
            <a:spLocks noGrp="1"/>
          </p:cNvSpPr>
          <p:nvPr>
            <p:ph idx="1"/>
          </p:nvPr>
        </p:nvSpPr>
        <p:spPr>
          <a:xfrm>
            <a:off x="152400" y="742951"/>
            <a:ext cx="8610600" cy="3733800"/>
          </a:xfrm>
        </p:spPr>
        <p:txBody>
          <a:bodyPr>
            <a:noAutofit/>
          </a:bodyPr>
          <a:lstStyle/>
          <a:p>
            <a:r>
              <a:rPr lang="en-US" sz="2400" b="1" dirty="0">
                <a:latin typeface="Times New Roman" panose="02020603050405020304" pitchFamily="18" charset="0"/>
                <a:cs typeface="Times New Roman" panose="02020603050405020304" pitchFamily="18" charset="0"/>
              </a:rPr>
              <a:t>Evacuation and emergency response drills should be practiced by all students. Where a student is unable to participate due to physical limitations, then they should watch the drill being practiced so that they understand what would happen, and how they should respond to an emergency situation. </a:t>
            </a:r>
            <a:endParaRPr lang="en-US" sz="2400" b="1" dirty="0" smtClean="0">
              <a:latin typeface="Times New Roman" panose="02020603050405020304" pitchFamily="18" charset="0"/>
              <a:cs typeface="Times New Roman" panose="02020603050405020304" pitchFamily="18" charset="0"/>
            </a:endParaRPr>
          </a:p>
          <a:p>
            <a:pPr>
              <a:spcBef>
                <a:spcPts val="0"/>
              </a:spcBef>
            </a:pPr>
            <a:r>
              <a:rPr lang="en-US" sz="2400" b="1" dirty="0" smtClean="0">
                <a:latin typeface="Times New Roman" panose="02020603050405020304" pitchFamily="18" charset="0"/>
                <a:cs typeface="Times New Roman" panose="02020603050405020304" pitchFamily="18" charset="0"/>
              </a:rPr>
              <a:t>It is also important for the bus driver and bus monitor to ensure that they have a roster with the name of the students on the bus, including knowing who may be absent, or who may have already disembarked during the trip. </a:t>
            </a:r>
          </a:p>
          <a:p>
            <a:endParaRPr lang="en-US" sz="2400" dirty="0"/>
          </a:p>
        </p:txBody>
      </p:sp>
    </p:spTree>
    <p:extLst>
      <p:ext uri="{BB962C8B-B14F-4D97-AF65-F5344CB8AC3E}">
        <p14:creationId xmlns:p14="http://schemas.microsoft.com/office/powerpoint/2010/main" val="82187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Conducting Drills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5350"/>
            <a:ext cx="8229600" cy="3505200"/>
          </a:xfrm>
        </p:spPr>
        <p:txBody>
          <a:bodyPr>
            <a:normAutofit lnSpcReduction="10000"/>
          </a:bodyPr>
          <a:lstStyle/>
          <a:p>
            <a:r>
              <a:rPr lang="en-US" sz="2400" b="1" dirty="0">
                <a:latin typeface="Times New Roman" panose="02020603050405020304" pitchFamily="18" charset="0"/>
                <a:cs typeface="Times New Roman" panose="02020603050405020304" pitchFamily="18" charset="0"/>
              </a:rPr>
              <a:t>Where roles are assigned to students, including using the “buddy team system”, then these should be explained to the buddy, as well as those that are assisting, and to the remainder of the bus. The drills should be sensible, safe and should not cause anxiety or alarm to the students, rather it should reinforce confidence of how they should respond to any form of threat. </a:t>
            </a:r>
            <a:endParaRPr lang="en-US" sz="2400" b="1" dirty="0" smtClean="0">
              <a:latin typeface="Times New Roman" panose="02020603050405020304" pitchFamily="18" charset="0"/>
              <a:cs typeface="Times New Roman" panose="02020603050405020304" pitchFamily="18" charset="0"/>
            </a:endParaRPr>
          </a:p>
          <a:p>
            <a:pPr>
              <a:spcBef>
                <a:spcPts val="0"/>
              </a:spcBef>
            </a:pPr>
            <a:r>
              <a:rPr lang="en-US" sz="2400" b="1" dirty="0" smtClean="0">
                <a:latin typeface="Times New Roman" panose="02020603050405020304" pitchFamily="18" charset="0"/>
                <a:cs typeface="Times New Roman" panose="02020603050405020304" pitchFamily="18" charset="0"/>
              </a:rPr>
              <a:t>You </a:t>
            </a:r>
            <a:r>
              <a:rPr lang="en-US" sz="2400" b="1" dirty="0">
                <a:latin typeface="Times New Roman" panose="02020603050405020304" pitchFamily="18" charset="0"/>
                <a:cs typeface="Times New Roman" panose="02020603050405020304" pitchFamily="18" charset="0"/>
              </a:rPr>
              <a:t>must seek permission before conducting any drills with the principal or their designee, and confirm the location of the drills to ensure it is safe and appropriate. </a:t>
            </a:r>
          </a:p>
          <a:p>
            <a:pPr marL="0" indent="0">
              <a:buNone/>
            </a:pPr>
            <a:endParaRPr lang="en-US" sz="2400" dirty="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9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idx="1"/>
          </p:nvPr>
        </p:nvSpPr>
        <p:spPr>
          <a:xfrm>
            <a:off x="457200" y="971551"/>
            <a:ext cx="8229600" cy="3352800"/>
          </a:xfrm>
        </p:spPr>
        <p:txBody>
          <a:bodyPr>
            <a:normAutofit fontScale="92500" lnSpcReduction="10000"/>
          </a:bodyPr>
          <a:lstStyle/>
          <a:p>
            <a:pPr>
              <a:spcAft>
                <a:spcPts val="600"/>
              </a:spcAft>
            </a:pPr>
            <a:r>
              <a:rPr lang="en-US" sz="2600" b="1" dirty="0">
                <a:latin typeface="Times New Roman" panose="02020603050405020304" pitchFamily="18" charset="0"/>
                <a:cs typeface="Times New Roman" panose="02020603050405020304" pitchFamily="18" charset="0"/>
              </a:rPr>
              <a:t>When transporting </a:t>
            </a:r>
            <a:r>
              <a:rPr lang="en-US" sz="2600" b="1" dirty="0" smtClean="0">
                <a:latin typeface="Times New Roman" panose="02020603050405020304" pitchFamily="18" charset="0"/>
                <a:cs typeface="Times New Roman" panose="02020603050405020304" pitchFamily="18" charset="0"/>
              </a:rPr>
              <a:t>students, you </a:t>
            </a:r>
            <a:r>
              <a:rPr lang="en-US" sz="2600" b="1" dirty="0">
                <a:latin typeface="Times New Roman" panose="02020603050405020304" pitchFamily="18" charset="0"/>
                <a:cs typeface="Times New Roman" panose="02020603050405020304" pitchFamily="18" charset="0"/>
              </a:rPr>
              <a:t>should identify those with special needs or disabilities, whether physical, </a:t>
            </a:r>
            <a:r>
              <a:rPr lang="en-US" sz="2600" b="1" dirty="0" smtClean="0">
                <a:latin typeface="Times New Roman" panose="02020603050405020304" pitchFamily="18" charset="0"/>
                <a:cs typeface="Times New Roman" panose="02020603050405020304" pitchFamily="18" charset="0"/>
              </a:rPr>
              <a:t>emotional, </a:t>
            </a:r>
            <a:r>
              <a:rPr lang="en-US" sz="2600" b="1" dirty="0">
                <a:latin typeface="Times New Roman" panose="02020603050405020304" pitchFamily="18" charset="0"/>
                <a:cs typeface="Times New Roman" panose="02020603050405020304" pitchFamily="18" charset="0"/>
              </a:rPr>
              <a:t>or psychological, and determine how you would manage these students during an emergency situation</a:t>
            </a:r>
            <a:r>
              <a:rPr lang="en-US" sz="2600" b="1" dirty="0" smtClean="0">
                <a:latin typeface="Times New Roman" panose="02020603050405020304" pitchFamily="18" charset="0"/>
                <a:cs typeface="Times New Roman" panose="02020603050405020304" pitchFamily="18" charset="0"/>
              </a:rPr>
              <a:t>.</a:t>
            </a:r>
          </a:p>
          <a:p>
            <a:pPr>
              <a:spcAft>
                <a:spcPts val="600"/>
              </a:spcAft>
            </a:pPr>
            <a:r>
              <a:rPr lang="en-US" sz="2600" b="1" dirty="0" smtClean="0">
                <a:latin typeface="Times New Roman" panose="02020603050405020304" pitchFamily="18" charset="0"/>
                <a:cs typeface="Times New Roman" panose="02020603050405020304" pitchFamily="18" charset="0"/>
              </a:rPr>
              <a:t>This </a:t>
            </a:r>
            <a:r>
              <a:rPr lang="en-US" sz="2600" b="1" dirty="0">
                <a:latin typeface="Times New Roman" panose="02020603050405020304" pitchFamily="18" charset="0"/>
                <a:cs typeface="Times New Roman" panose="02020603050405020304" pitchFamily="18" charset="0"/>
              </a:rPr>
              <a:t>includes how you would rapidly exit the bus during an evacuation, or calm them during stressful situations</a:t>
            </a:r>
            <a:r>
              <a:rPr lang="en-US" sz="2600" b="1" dirty="0" smtClean="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In an emergency evacuation, you may </a:t>
            </a:r>
            <a:r>
              <a:rPr lang="en-US" sz="2600" b="1" dirty="0">
                <a:latin typeface="Times New Roman" panose="02020603050405020304" pitchFamily="18" charset="0"/>
                <a:cs typeface="Times New Roman" panose="02020603050405020304" pitchFamily="18" charset="0"/>
              </a:rPr>
              <a:t>need to leverage other older and mature students to assist you with this process as part of a “buddy team system</a:t>
            </a:r>
            <a:r>
              <a:rPr lang="en-US" sz="2600" b="1" dirty="0" smtClean="0">
                <a:latin typeface="Times New Roman" panose="02020603050405020304" pitchFamily="18" charset="0"/>
                <a:cs typeface="Times New Roman" panose="02020603050405020304" pitchFamily="18" charset="0"/>
              </a:rPr>
              <a:t>”.</a:t>
            </a:r>
          </a:p>
          <a:p>
            <a:endParaRPr lang="en-US" sz="1600" b="1" dirty="0"/>
          </a:p>
          <a:p>
            <a:pPr marL="0" indent="0">
              <a:buNone/>
            </a:pPr>
            <a:endParaRPr lang="en-US" dirty="0"/>
          </a:p>
          <a:p>
            <a:endParaRPr lang="en-US" dirty="0"/>
          </a:p>
        </p:txBody>
      </p:sp>
      <p:sp>
        <p:nvSpPr>
          <p:cNvPr id="2" name="Students with Special Needs and Disabilities"/>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Students with Special Needs and Disabilities</a:t>
            </a:r>
            <a:endParaRPr lang="en-US" sz="2800" b="1" dirty="0"/>
          </a:p>
        </p:txBody>
      </p:sp>
    </p:spTree>
    <p:extLst>
      <p:ext uri="{BB962C8B-B14F-4D97-AF65-F5344CB8AC3E}">
        <p14:creationId xmlns:p14="http://schemas.microsoft.com/office/powerpoint/2010/main" val="42358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idx="1"/>
          </p:nvPr>
        </p:nvSpPr>
        <p:spPr>
          <a:xfrm>
            <a:off x="457200" y="971550"/>
            <a:ext cx="8229600" cy="3429000"/>
          </a:xfrm>
        </p:spPr>
        <p:txBody>
          <a:bodyPr>
            <a:noAutofit/>
          </a:bodyPr>
          <a:lstStyle/>
          <a:p>
            <a:pPr>
              <a:spcAft>
                <a:spcPts val="600"/>
              </a:spcAft>
            </a:pPr>
            <a:r>
              <a:rPr lang="en-US" sz="2400" b="1" dirty="0">
                <a:latin typeface="Times New Roman" panose="02020603050405020304" pitchFamily="18" charset="0"/>
                <a:cs typeface="Times New Roman" panose="02020603050405020304" pitchFamily="18" charset="0"/>
              </a:rPr>
              <a:t>Under high stress </a:t>
            </a:r>
            <a:r>
              <a:rPr lang="en-US" sz="2400" b="1" dirty="0" smtClean="0">
                <a:latin typeface="Times New Roman" panose="02020603050405020304" pitchFamily="18" charset="0"/>
                <a:cs typeface="Times New Roman" panose="02020603050405020304" pitchFamily="18" charset="0"/>
              </a:rPr>
              <a:t>situations, </a:t>
            </a:r>
            <a:r>
              <a:rPr lang="en-US" sz="2400" b="1" dirty="0">
                <a:latin typeface="Times New Roman" panose="02020603050405020304" pitchFamily="18" charset="0"/>
                <a:cs typeface="Times New Roman" panose="02020603050405020304" pitchFamily="18" charset="0"/>
              </a:rPr>
              <a:t>it is normal to feel anxiety and fear, and indeed this can be useful in terms of providing you with the energy and focus needed to best respond to a threat. However, you must retain an outward composure in order to inspire calm and confidence. </a:t>
            </a:r>
          </a:p>
          <a:p>
            <a:pPr>
              <a:spcAft>
                <a:spcPts val="600"/>
              </a:spcAft>
            </a:pPr>
            <a:r>
              <a:rPr lang="en-US" sz="2400" b="1" dirty="0" smtClean="0">
                <a:latin typeface="Times New Roman" panose="02020603050405020304" pitchFamily="18" charset="0"/>
                <a:cs typeface="Times New Roman" panose="02020603050405020304" pitchFamily="18" charset="0"/>
              </a:rPr>
              <a:t>Students </a:t>
            </a:r>
            <a:r>
              <a:rPr lang="en-US" sz="2400" b="1" dirty="0">
                <a:latin typeface="Times New Roman" panose="02020603050405020304" pitchFamily="18" charset="0"/>
                <a:cs typeface="Times New Roman" panose="02020603050405020304" pitchFamily="18" charset="0"/>
              </a:rPr>
              <a:t>will respond to your mood, whether positive or negative, and if the students are frightened then they will be harder to manage as you seek to respond to an emergency situation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Keep Calm and Carry On"/>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Keep Calm and Carry On</a:t>
            </a:r>
          </a:p>
        </p:txBody>
      </p:sp>
    </p:spTree>
    <p:extLst>
      <p:ext uri="{BB962C8B-B14F-4D97-AF65-F5344CB8AC3E}">
        <p14:creationId xmlns:p14="http://schemas.microsoft.com/office/powerpoint/2010/main" val="63263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Keep Calm and Carry On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pPr>
              <a:spcAft>
                <a:spcPts val="600"/>
              </a:spcAft>
            </a:pPr>
            <a:r>
              <a:rPr lang="en-US" sz="2400" b="1" dirty="0">
                <a:latin typeface="Times New Roman" panose="02020603050405020304" pitchFamily="18" charset="0"/>
                <a:cs typeface="Times New Roman" panose="02020603050405020304" pitchFamily="18" charset="0"/>
              </a:rPr>
              <a:t>Take a deep breath and take control of your emotions. Understand that panicking will not help you, or those you are protecting. Smile and look confident and speak in a calm and confident manner. </a:t>
            </a:r>
          </a:p>
          <a:p>
            <a:r>
              <a:rPr lang="en-US" sz="2400" b="1" dirty="0">
                <a:latin typeface="Times New Roman" panose="02020603050405020304" pitchFamily="18" charset="0"/>
                <a:cs typeface="Times New Roman" panose="02020603050405020304" pitchFamily="18" charset="0"/>
              </a:rPr>
              <a:t>Keep calm and carry on. </a:t>
            </a:r>
          </a:p>
          <a:p>
            <a:endParaRPr lang="en-US" sz="2800" dirty="0"/>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2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Best Practices for Assuring Students Are On The Correct School Bus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pPr>
              <a:spcAft>
                <a:spcPts val="1200"/>
              </a:spcAft>
            </a:pPr>
            <a:r>
              <a:rPr lang="en-US" sz="2400" b="1" dirty="0">
                <a:latin typeface="Times New Roman" panose="02020603050405020304" pitchFamily="18" charset="0"/>
                <a:cs typeface="Times New Roman" panose="02020603050405020304" pitchFamily="18" charset="0"/>
              </a:rPr>
              <a:t>Know your students</a:t>
            </a:r>
          </a:p>
          <a:p>
            <a:pPr>
              <a:spcAft>
                <a:spcPts val="1200"/>
              </a:spcAft>
            </a:pPr>
            <a:r>
              <a:rPr lang="en-US" sz="2400" b="1" dirty="0">
                <a:latin typeface="Times New Roman" panose="02020603050405020304" pitchFamily="18" charset="0"/>
                <a:cs typeface="Times New Roman" panose="02020603050405020304" pitchFamily="18" charset="0"/>
              </a:rPr>
              <a:t>Know your policies and procedures</a:t>
            </a:r>
          </a:p>
          <a:p>
            <a:pPr>
              <a:spcAft>
                <a:spcPts val="1200"/>
              </a:spcAft>
            </a:pPr>
            <a:r>
              <a:rPr lang="en-US" sz="2400" b="1" dirty="0">
                <a:latin typeface="Times New Roman" panose="02020603050405020304" pitchFamily="18" charset="0"/>
                <a:cs typeface="Times New Roman" panose="02020603050405020304" pitchFamily="18" charset="0"/>
              </a:rPr>
              <a:t>Communicate with dispatch</a:t>
            </a:r>
          </a:p>
          <a:p>
            <a:pPr>
              <a:spcAft>
                <a:spcPts val="1200"/>
              </a:spcAft>
            </a:pPr>
            <a:r>
              <a:rPr lang="en-US" sz="2400" b="1" dirty="0">
                <a:latin typeface="Times New Roman" panose="02020603050405020304" pitchFamily="18" charset="0"/>
                <a:cs typeface="Times New Roman" panose="02020603050405020304" pitchFamily="18" charset="0"/>
              </a:rPr>
              <a:t>Be aware of loading/unloading locations</a:t>
            </a:r>
          </a:p>
          <a:p>
            <a:r>
              <a:rPr lang="en-US" sz="2400" b="1" dirty="0">
                <a:latin typeface="Times New Roman" panose="02020603050405020304" pitchFamily="18" charset="0"/>
                <a:cs typeface="Times New Roman" panose="02020603050405020304" pitchFamily="18" charset="0"/>
              </a:rPr>
              <a:t>Know your route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48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ty Protocols"/>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Safety Protocols for School Bus Drivers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52801"/>
          </a:xfrm>
        </p:spPr>
        <p:txBody>
          <a:bodyPr/>
          <a:lstStyle/>
          <a:p>
            <a:pPr marL="0" indent="0">
              <a:buNone/>
            </a:pPr>
            <a:r>
              <a:rPr lang="en-US" sz="2400" b="1" dirty="0" smtClean="0">
                <a:latin typeface="Times New Roman" panose="02020603050405020304" pitchFamily="18" charset="0"/>
                <a:cs typeface="Times New Roman" panose="02020603050405020304" pitchFamily="18" charset="0"/>
              </a:rPr>
              <a:t>The Bus </a:t>
            </a:r>
            <a:r>
              <a:rPr lang="en-US" sz="2400" b="1" dirty="0">
                <a:latin typeface="Times New Roman" panose="02020603050405020304" pitchFamily="18" charset="0"/>
                <a:cs typeface="Times New Roman" panose="02020603050405020304" pitchFamily="18" charset="0"/>
              </a:rPr>
              <a:t>Driver and Monitor Safety and Security Manual </a:t>
            </a:r>
            <a:r>
              <a:rPr lang="en-US" sz="2400" b="1" dirty="0" smtClean="0">
                <a:latin typeface="Times New Roman" panose="02020603050405020304" pitchFamily="18" charset="0"/>
                <a:cs typeface="Times New Roman" panose="02020603050405020304" pitchFamily="18" charset="0"/>
              </a:rPr>
              <a:t>by the Virginia </a:t>
            </a:r>
            <a:r>
              <a:rPr lang="en-US" sz="2400" b="1" dirty="0">
                <a:latin typeface="Times New Roman" panose="02020603050405020304" pitchFamily="18" charset="0"/>
                <a:cs typeface="Times New Roman" panose="02020603050405020304" pitchFamily="18" charset="0"/>
              </a:rPr>
              <a:t>Department of Criminal Justice </a:t>
            </a:r>
            <a:r>
              <a:rPr lang="en-US" sz="2400" b="1" dirty="0" smtClean="0">
                <a:latin typeface="Times New Roman" panose="02020603050405020304" pitchFamily="18" charset="0"/>
                <a:cs typeface="Times New Roman" panose="02020603050405020304" pitchFamily="18" charset="0"/>
              </a:rPr>
              <a:t>Services can be found at:</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hlinkClick r:id="rId3"/>
              </a:rPr>
              <a:t>Safety and Security Manual from the department of Criminal Justice</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075057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witter, Facebook and  VA for Learners"/>
          <p:cNvSpPr>
            <a:spLocks noGrp="1"/>
          </p:cNvSpPr>
          <p:nvPr>
            <p:ph idx="1"/>
          </p:nvPr>
        </p:nvSpPr>
        <p:spPr>
          <a:xfrm>
            <a:off x="457200" y="1047751"/>
            <a:ext cx="8229600" cy="2057400"/>
          </a:xfrm>
        </p:spPr>
        <p:txBody>
          <a:bodyPr/>
          <a:lstStyle/>
          <a:p>
            <a:pPr>
              <a:spcAft>
                <a:spcPts val="600"/>
              </a:spcAft>
            </a:pPr>
            <a:r>
              <a:rPr lang="en-US" sz="2400" b="1" dirty="0">
                <a:latin typeface="Times New Roman" panose="02020603050405020304" pitchFamily="18" charset="0"/>
                <a:cs typeface="Times New Roman" panose="02020603050405020304" pitchFamily="18" charset="0"/>
              </a:rPr>
              <a:t>Twitter: @</a:t>
            </a:r>
            <a:r>
              <a:rPr lang="en-US" sz="2400" b="1" dirty="0" smtClean="0">
                <a:latin typeface="Times New Roman" panose="02020603050405020304" pitchFamily="18" charset="0"/>
                <a:cs typeface="Times New Roman" panose="02020603050405020304" pitchFamily="18" charset="0"/>
              </a:rPr>
              <a:t>VDOE_News</a:t>
            </a:r>
          </a:p>
          <a:p>
            <a:pPr>
              <a:spcAft>
                <a:spcPts val="600"/>
              </a:spcAft>
            </a:pPr>
            <a:r>
              <a:rPr lang="en-US" sz="2400" b="1" dirty="0" smtClean="0">
                <a:latin typeface="Times New Roman" panose="02020603050405020304" pitchFamily="18" charset="0"/>
                <a:cs typeface="Times New Roman" panose="02020603050405020304" pitchFamily="18" charset="0"/>
              </a:rPr>
              <a:t>Facebook</a:t>
            </a:r>
            <a:r>
              <a:rPr lang="en-US" sz="2400" b="1" dirty="0">
                <a:latin typeface="Times New Roman" panose="02020603050405020304" pitchFamily="18" charset="0"/>
                <a:cs typeface="Times New Roman" panose="02020603050405020304" pitchFamily="18" charset="0"/>
              </a:rPr>
              <a:t>: @VDOENews</a:t>
            </a:r>
          </a:p>
          <a:p>
            <a:r>
              <a:rPr lang="en-US" sz="2400" b="1" dirty="0">
                <a:latin typeface="Times New Roman" panose="02020603050405020304" pitchFamily="18" charset="0"/>
                <a:cs typeface="Times New Roman" panose="02020603050405020304" pitchFamily="18" charset="0"/>
              </a:rPr>
              <a:t>#VAis4Learners #</a:t>
            </a:r>
            <a:r>
              <a:rPr lang="en-US" sz="2400" b="1" dirty="0" smtClean="0">
                <a:latin typeface="Times New Roman" panose="02020603050405020304" pitchFamily="18" charset="0"/>
                <a:cs typeface="Times New Roman" panose="02020603050405020304" pitchFamily="18" charset="0"/>
              </a:rPr>
              <a:t>EdEquityVA</a:t>
            </a:r>
          </a:p>
          <a:p>
            <a:pPr marL="0" indent="0">
              <a:buNone/>
            </a:pPr>
            <a:endParaRPr lang="en-US" dirty="0"/>
          </a:p>
          <a:p>
            <a:pPr marL="0" indent="0">
              <a:buNone/>
            </a:pPr>
            <a:endParaRPr lang="en-US" dirty="0"/>
          </a:p>
        </p:txBody>
      </p:sp>
      <p:sp>
        <p:nvSpPr>
          <p:cNvPr id="2" name="Connect with Virginia Dept. of Education"/>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Connect with VDOE</a:t>
            </a:r>
          </a:p>
        </p:txBody>
      </p:sp>
    </p:spTree>
    <p:extLst>
      <p:ext uri="{BB962C8B-B14F-4D97-AF65-F5344CB8AC3E}">
        <p14:creationId xmlns:p14="http://schemas.microsoft.com/office/powerpoint/2010/main" val="1172109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Responding to Bus Stop Threats</a:t>
            </a:r>
          </a:p>
        </p:txBody>
      </p:sp>
      <p:sp>
        <p:nvSpPr>
          <p:cNvPr id="3" name="Content Placeholder 2"/>
          <p:cNvSpPr>
            <a:spLocks noGrp="1"/>
          </p:cNvSpPr>
          <p:nvPr>
            <p:ph idx="1"/>
          </p:nvPr>
        </p:nvSpPr>
        <p:spPr>
          <a:xfrm>
            <a:off x="457200" y="971551"/>
            <a:ext cx="8229600" cy="3352800"/>
          </a:xfrm>
        </p:spPr>
        <p:txBody>
          <a:bodyPr/>
          <a:lstStyle/>
          <a:p>
            <a:pPr marL="0" indent="0">
              <a:buNone/>
            </a:pPr>
            <a:r>
              <a:rPr lang="en-US" sz="2400" b="1" dirty="0" smtClean="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you approach a bus </a:t>
            </a:r>
            <a:r>
              <a:rPr lang="en-US" sz="2400" b="1" dirty="0" smtClean="0">
                <a:latin typeface="Times New Roman" panose="02020603050405020304" pitchFamily="18" charset="0"/>
                <a:cs typeface="Times New Roman" panose="02020603050405020304" pitchFamily="18" charset="0"/>
              </a:rPr>
              <a:t>stop to unload students </a:t>
            </a:r>
            <a:r>
              <a:rPr lang="en-US" sz="2400" b="1" dirty="0">
                <a:latin typeface="Times New Roman" panose="02020603050405020304" pitchFamily="18" charset="0"/>
                <a:cs typeface="Times New Roman" panose="02020603050405020304" pitchFamily="18" charset="0"/>
              </a:rPr>
              <a:t>and see a suspicious person or vehicle at or near the bus </a:t>
            </a:r>
            <a:r>
              <a:rPr lang="en-US" sz="2400" b="1" dirty="0" smtClean="0">
                <a:latin typeface="Times New Roman" panose="02020603050405020304" pitchFamily="18" charset="0"/>
                <a:cs typeface="Times New Roman" panose="02020603050405020304" pitchFamily="18" charset="0"/>
              </a:rPr>
              <a:t>stop:</a:t>
            </a:r>
          </a:p>
          <a:p>
            <a:pPr marL="0" indent="0">
              <a:buNone/>
            </a:pPr>
            <a:endParaRPr lang="en-US" sz="12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Continue </a:t>
            </a:r>
            <a:r>
              <a:rPr lang="en-US" sz="2400" b="1" dirty="0">
                <a:latin typeface="Times New Roman" panose="02020603050405020304" pitchFamily="18" charset="0"/>
                <a:cs typeface="Times New Roman" panose="02020603050405020304" pitchFamily="18" charset="0"/>
              </a:rPr>
              <a:t>past the bus stop without slowing or </a:t>
            </a:r>
            <a:r>
              <a:rPr lang="en-US" sz="2400" b="1" dirty="0" smtClean="0">
                <a:latin typeface="Times New Roman" panose="02020603050405020304" pitchFamily="18" charset="0"/>
                <a:cs typeface="Times New Roman" panose="02020603050405020304" pitchFamily="18" charset="0"/>
              </a:rPr>
              <a:t>stopping, as recommended by the Virginia Department of Criminal Justice </a:t>
            </a:r>
          </a:p>
          <a:p>
            <a:r>
              <a:rPr lang="en-US" sz="2400" b="1" dirty="0" smtClean="0">
                <a:latin typeface="Times New Roman" panose="02020603050405020304" pitchFamily="18" charset="0"/>
                <a:cs typeface="Times New Roman" panose="02020603050405020304" pitchFamily="18" charset="0"/>
              </a:rPr>
              <a:t>Report </a:t>
            </a:r>
            <a:r>
              <a:rPr lang="en-US" sz="2400" b="1" dirty="0">
                <a:latin typeface="Times New Roman" panose="02020603050405020304" pitchFamily="18" charset="0"/>
                <a:cs typeface="Times New Roman" panose="02020603050405020304" pitchFamily="18" charset="0"/>
              </a:rPr>
              <a:t>your concerns </a:t>
            </a:r>
            <a:r>
              <a:rPr lang="en-US" sz="2400" b="1" dirty="0" smtClean="0">
                <a:latin typeface="Times New Roman" panose="02020603050405020304" pitchFamily="18" charset="0"/>
                <a:cs typeface="Times New Roman" panose="02020603050405020304" pitchFamily="18" charset="0"/>
              </a:rPr>
              <a:t>immediately to your transportation office </a:t>
            </a:r>
            <a:endParaRPr lang="en-US" sz="2400" b="1"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2295165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3352801"/>
          </a:xfrm>
        </p:spPr>
        <p:txBody>
          <a:bodyPr numCol="2">
            <a:normAutofit/>
          </a:bodyPr>
          <a:lstStyle/>
          <a:p>
            <a:r>
              <a:rPr lang="en-US" sz="2400" b="1" dirty="0">
                <a:latin typeface="Times New Roman" panose="02020603050405020304" pitchFamily="18" charset="0"/>
                <a:cs typeface="Times New Roman" panose="02020603050405020304" pitchFamily="18" charset="0"/>
              </a:rPr>
              <a:t>Wind </a:t>
            </a:r>
            <a:r>
              <a:rPr lang="en-US" sz="2400" b="1" dirty="0" smtClean="0">
                <a:latin typeface="Times New Roman" panose="02020603050405020304" pitchFamily="18" charset="0"/>
                <a:cs typeface="Times New Roman" panose="02020603050405020304" pitchFamily="18" charset="0"/>
              </a:rPr>
              <a:t>Storms</a:t>
            </a:r>
          </a:p>
          <a:p>
            <a:r>
              <a:rPr lang="en-US" sz="2400" b="1" dirty="0" smtClean="0">
                <a:latin typeface="Times New Roman" panose="02020603050405020304" pitchFamily="18" charset="0"/>
                <a:cs typeface="Times New Roman" panose="02020603050405020304" pitchFamily="18" charset="0"/>
              </a:rPr>
              <a:t>Tornados</a:t>
            </a:r>
          </a:p>
          <a:p>
            <a:r>
              <a:rPr lang="en-US" sz="2400" b="1" dirty="0" smtClean="0">
                <a:latin typeface="Times New Roman" panose="02020603050405020304" pitchFamily="18" charset="0"/>
                <a:cs typeface="Times New Roman" panose="02020603050405020304" pitchFamily="18" charset="0"/>
              </a:rPr>
              <a:t>Hurricanes</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Earthquakes</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Flooding</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Snow </a:t>
            </a:r>
          </a:p>
          <a:p>
            <a:r>
              <a:rPr lang="en-US" sz="2400" b="1" dirty="0">
                <a:latin typeface="Times New Roman" panose="02020603050405020304" pitchFamily="18" charset="0"/>
                <a:cs typeface="Times New Roman" panose="02020603050405020304" pitchFamily="18" charset="0"/>
              </a:rPr>
              <a:t>Blizzards</a:t>
            </a:r>
          </a:p>
          <a:p>
            <a:pPr marL="0" indent="0">
              <a:buNone/>
            </a:pPr>
            <a:endParaRPr lang="en-US" sz="2400" dirty="0"/>
          </a:p>
        </p:txBody>
      </p:sp>
      <p:sp>
        <p:nvSpPr>
          <p:cNvPr id="2" name="Title 1"/>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Responding to Adverse Weather Conditions</a:t>
            </a:r>
          </a:p>
        </p:txBody>
      </p:sp>
    </p:spTree>
    <p:extLst>
      <p:ext uri="{BB962C8B-B14F-4D97-AF65-F5344CB8AC3E}">
        <p14:creationId xmlns:p14="http://schemas.microsoft.com/office/powerpoint/2010/main" val="134494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3429000"/>
          </a:xfrm>
        </p:spPr>
        <p:txBody>
          <a:bodyPr>
            <a:normAutofit fontScale="92500" lnSpcReduction="20000"/>
          </a:bodyPr>
          <a:lstStyle/>
          <a:p>
            <a:r>
              <a:rPr lang="en-US" sz="2600" b="1" dirty="0">
                <a:latin typeface="Times New Roman" panose="02020603050405020304" pitchFamily="18" charset="0"/>
                <a:cs typeface="Times New Roman" panose="02020603050405020304" pitchFamily="18" charset="0"/>
              </a:rPr>
              <a:t>If a serious wind storm, </a:t>
            </a:r>
            <a:r>
              <a:rPr lang="en-US" sz="2600" b="1" dirty="0" smtClean="0">
                <a:latin typeface="Times New Roman" panose="02020603050405020304" pitchFamily="18" charset="0"/>
                <a:cs typeface="Times New Roman" panose="02020603050405020304" pitchFamily="18" charset="0"/>
              </a:rPr>
              <a:t>a </a:t>
            </a:r>
            <a:r>
              <a:rPr lang="en-US" sz="2600" b="1" dirty="0">
                <a:latin typeface="Times New Roman" panose="02020603050405020304" pitchFamily="18" charset="0"/>
                <a:cs typeface="Times New Roman" panose="02020603050405020304" pitchFamily="18" charset="0"/>
              </a:rPr>
              <a:t>tornado, hurricane or tropical </a:t>
            </a:r>
            <a:r>
              <a:rPr lang="en-US" sz="2600" b="1" dirty="0" smtClean="0">
                <a:latin typeface="Times New Roman" panose="02020603050405020304" pitchFamily="18" charset="0"/>
                <a:cs typeface="Times New Roman" panose="02020603050405020304" pitchFamily="18" charset="0"/>
              </a:rPr>
              <a:t>hurricane </a:t>
            </a:r>
            <a:r>
              <a:rPr lang="en-US" sz="2600" b="1" dirty="0">
                <a:latin typeface="Times New Roman" panose="02020603050405020304" pitchFamily="18" charset="0"/>
                <a:cs typeface="Times New Roman" panose="02020603050405020304" pitchFamily="18" charset="0"/>
              </a:rPr>
              <a:t>is </a:t>
            </a:r>
            <a:r>
              <a:rPr lang="en-US" sz="2600" b="1" dirty="0" smtClean="0">
                <a:latin typeface="Times New Roman" panose="02020603050405020304" pitchFamily="18" charset="0"/>
                <a:cs typeface="Times New Roman" panose="02020603050405020304" pitchFamily="18" charset="0"/>
              </a:rPr>
              <a:t>reported, the </a:t>
            </a:r>
            <a:r>
              <a:rPr lang="en-US" sz="2600" b="1" dirty="0">
                <a:latin typeface="Times New Roman" panose="02020603050405020304" pitchFamily="18" charset="0"/>
                <a:cs typeface="Times New Roman" panose="02020603050405020304" pitchFamily="18" charset="0"/>
              </a:rPr>
              <a:t>bus driver should follow any instructions given, or should move the bus back to the </a:t>
            </a:r>
            <a:r>
              <a:rPr lang="en-US" sz="2600" b="1" dirty="0" smtClean="0">
                <a:latin typeface="Times New Roman" panose="02020603050405020304" pitchFamily="18" charset="0"/>
                <a:cs typeface="Times New Roman" panose="02020603050405020304" pitchFamily="18" charset="0"/>
              </a:rPr>
              <a:t>school </a:t>
            </a:r>
            <a:r>
              <a:rPr lang="en-US" sz="2600" b="1" dirty="0">
                <a:latin typeface="Times New Roman" panose="02020603050405020304" pitchFamily="18" charset="0"/>
                <a:cs typeface="Times New Roman" panose="02020603050405020304" pitchFamily="18" charset="0"/>
              </a:rPr>
              <a:t>or to a Safe House, depending upon the time available before the storm hits, or whether the storm is already present. </a:t>
            </a: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If </a:t>
            </a:r>
            <a:r>
              <a:rPr lang="en-US" sz="2600" b="1" dirty="0">
                <a:latin typeface="Times New Roman" panose="02020603050405020304" pitchFamily="18" charset="0"/>
                <a:cs typeface="Times New Roman" panose="02020603050405020304" pitchFamily="18" charset="0"/>
              </a:rPr>
              <a:t>the bus is caught in a serious wind storm then the bus driver should, only if it is safe to do so, move the bus slowly to the nearest place of refuge and move the students into a solid building and away from any windows until the storm has passed. </a:t>
            </a:r>
            <a:endParaRPr lang="en-US" sz="26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sz="1400" dirty="0"/>
          </a:p>
        </p:txBody>
      </p:sp>
      <p:sp>
        <p:nvSpPr>
          <p:cNvPr id="2" name="Wind Storms, Tornadoes and Hurricanes"/>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Wind Storms, Tornados, and Hurricanes</a:t>
            </a:r>
          </a:p>
        </p:txBody>
      </p:sp>
    </p:spTree>
    <p:extLst>
      <p:ext uri="{BB962C8B-B14F-4D97-AF65-F5344CB8AC3E}">
        <p14:creationId xmlns:p14="http://schemas.microsoft.com/office/powerpoint/2010/main" val="318339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Wind Storms, Tornados, and Hurricanes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a:latin typeface="Times New Roman" panose="02020603050405020304" pitchFamily="18" charset="0"/>
                <a:cs typeface="Times New Roman" panose="02020603050405020304" pitchFamily="18" charset="0"/>
              </a:rPr>
              <a:t>During travel through a storm the students should be instructed to lie</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low and below the window line in case of debris breaking the glass. The bus driver should report their location and intentions to the emergency point of contact. Secondary hazards including fallen power, telephone lines, flooding, and electrical hazards may also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 present. </a:t>
            </a:r>
          </a:p>
          <a:p>
            <a:endParaRPr lang="en-US" dirty="0"/>
          </a:p>
        </p:txBody>
      </p:sp>
    </p:spTree>
    <p:extLst>
      <p:ext uri="{BB962C8B-B14F-4D97-AF65-F5344CB8AC3E}">
        <p14:creationId xmlns:p14="http://schemas.microsoft.com/office/powerpoint/2010/main" val="3880390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Earthquakes and Flooding</a:t>
            </a:r>
          </a:p>
        </p:txBody>
      </p:sp>
      <p:sp>
        <p:nvSpPr>
          <p:cNvPr id="3" name="Content Placeholder 2"/>
          <p:cNvSpPr>
            <a:spLocks noGrp="1"/>
          </p:cNvSpPr>
          <p:nvPr>
            <p:ph idx="1"/>
          </p:nvPr>
        </p:nvSpPr>
        <p:spPr>
          <a:xfrm>
            <a:off x="457200" y="971551"/>
            <a:ext cx="8229600" cy="3352800"/>
          </a:xfrm>
        </p:spPr>
        <p:txBody>
          <a:bodyPr>
            <a:normAutofit fontScale="77500" lnSpcReduction="20000"/>
          </a:bodyPr>
          <a:lstStyle/>
          <a:p>
            <a:pPr marL="0" indent="0">
              <a:buNone/>
            </a:pPr>
            <a:r>
              <a:rPr lang="en-US" sz="3100" b="1" dirty="0">
                <a:latin typeface="Times New Roman" panose="02020603050405020304" pitchFamily="18" charset="0"/>
                <a:cs typeface="Times New Roman" panose="02020603050405020304" pitchFamily="18" charset="0"/>
              </a:rPr>
              <a:t>If an earthquake occurs during </a:t>
            </a:r>
            <a:r>
              <a:rPr lang="en-US" sz="3100" b="1" dirty="0" smtClean="0">
                <a:latin typeface="Times New Roman" panose="02020603050405020304" pitchFamily="18" charset="0"/>
                <a:cs typeface="Times New Roman" panose="02020603050405020304" pitchFamily="18" charset="0"/>
              </a:rPr>
              <a:t>travel, the </a:t>
            </a:r>
            <a:r>
              <a:rPr lang="en-US" sz="3100" b="1" dirty="0">
                <a:latin typeface="Times New Roman" panose="02020603050405020304" pitchFamily="18" charset="0"/>
                <a:cs typeface="Times New Roman" panose="02020603050405020304" pitchFamily="18" charset="0"/>
              </a:rPr>
              <a:t>bus driver should slow and stop the vehicle. The bus driver should establish whether the bus is at risk from any debris falling from buildings, and only if an immediate risk exists, should drive slowly to an open area. </a:t>
            </a:r>
            <a:r>
              <a:rPr lang="en-US" sz="3100" b="1" dirty="0" smtClean="0">
                <a:latin typeface="Times New Roman" panose="02020603050405020304" pitchFamily="18" charset="0"/>
                <a:cs typeface="Times New Roman" panose="02020603050405020304" pitchFamily="18" charset="0"/>
              </a:rPr>
              <a:t>The </a:t>
            </a:r>
            <a:r>
              <a:rPr lang="en-US" sz="3100" b="1" dirty="0">
                <a:latin typeface="Times New Roman" panose="02020603050405020304" pitchFamily="18" charset="0"/>
                <a:cs typeface="Times New Roman" panose="02020603050405020304" pitchFamily="18" charset="0"/>
              </a:rPr>
              <a:t>students should remain inside the bus as this will likely afford them the greatest level of protection. Following an </a:t>
            </a:r>
            <a:r>
              <a:rPr lang="en-US" sz="3100" b="1" dirty="0" smtClean="0">
                <a:latin typeface="Times New Roman" panose="02020603050405020304" pitchFamily="18" charset="0"/>
                <a:cs typeface="Times New Roman" panose="02020603050405020304" pitchFamily="18" charset="0"/>
              </a:rPr>
              <a:t>earthquake, </a:t>
            </a:r>
            <a:r>
              <a:rPr lang="en-US" sz="3100" b="1" dirty="0">
                <a:latin typeface="Times New Roman" panose="02020603050405020304" pitchFamily="18" charset="0"/>
                <a:cs typeface="Times New Roman" panose="02020603050405020304" pitchFamily="18" charset="0"/>
              </a:rPr>
              <a:t>bridges and tunnels should not be used as these may have been damaged. Secondary hazards such as flooding, landslides and rock falls, and structural and electrical hazards may be present</a:t>
            </a:r>
            <a:r>
              <a:rPr lang="en-US" sz="3100" b="1" dirty="0" smtClean="0">
                <a:latin typeface="Times New Roman" panose="02020603050405020304" pitchFamily="18" charset="0"/>
                <a:cs typeface="Times New Roman" panose="02020603050405020304" pitchFamily="18" charset="0"/>
              </a:rPr>
              <a:t>. </a:t>
            </a:r>
            <a:endParaRPr lang="en-US" sz="3100" b="1" dirty="0">
              <a:latin typeface="Times New Roman" panose="02020603050405020304" pitchFamily="18" charset="0"/>
              <a:cs typeface="Times New Roman" panose="02020603050405020304" pitchFamily="18" charset="0"/>
            </a:endParaRPr>
          </a:p>
          <a:p>
            <a:endParaRPr lang="en-US" sz="2900" dirty="0"/>
          </a:p>
          <a:p>
            <a:endParaRPr lang="en-US" dirty="0"/>
          </a:p>
        </p:txBody>
      </p:sp>
    </p:spTree>
    <p:extLst>
      <p:ext uri="{BB962C8B-B14F-4D97-AF65-F5344CB8AC3E}">
        <p14:creationId xmlns:p14="http://schemas.microsoft.com/office/powerpoint/2010/main" val="237450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3352801"/>
          </a:xfrm>
        </p:spPr>
        <p:txBody>
          <a:bodyPr>
            <a:normAutofit fontScale="25000" lnSpcReduction="20000"/>
          </a:bodyPr>
          <a:lstStyle/>
          <a:p>
            <a:pPr marL="0" indent="0">
              <a:buNone/>
            </a:pPr>
            <a:r>
              <a:rPr lang="en-US" sz="9600" b="1" dirty="0" smtClean="0">
                <a:latin typeface="Times New Roman" panose="02020603050405020304" pitchFamily="18" charset="0"/>
                <a:cs typeface="Times New Roman" panose="02020603050405020304" pitchFamily="18" charset="0"/>
              </a:rPr>
              <a:t>During </a:t>
            </a:r>
            <a:r>
              <a:rPr lang="en-US" sz="9600" b="1" dirty="0">
                <a:latin typeface="Times New Roman" panose="02020603050405020304" pitchFamily="18" charset="0"/>
                <a:cs typeface="Times New Roman" panose="02020603050405020304" pitchFamily="18" charset="0"/>
              </a:rPr>
              <a:t>periods of </a:t>
            </a:r>
            <a:r>
              <a:rPr lang="en-US" sz="9600" b="1" dirty="0" smtClean="0">
                <a:latin typeface="Times New Roman" panose="02020603050405020304" pitchFamily="18" charset="0"/>
                <a:cs typeface="Times New Roman" panose="02020603050405020304" pitchFamily="18" charset="0"/>
              </a:rPr>
              <a:t>flooding, </a:t>
            </a:r>
            <a:r>
              <a:rPr lang="en-US" sz="9600" b="1" dirty="0">
                <a:latin typeface="Times New Roman" panose="02020603050405020304" pitchFamily="18" charset="0"/>
                <a:cs typeface="Times New Roman" panose="02020603050405020304" pitchFamily="18" charset="0"/>
              </a:rPr>
              <a:t>the bus driver </a:t>
            </a:r>
            <a:r>
              <a:rPr lang="en-US" sz="9600" b="1" dirty="0" smtClean="0">
                <a:latin typeface="Times New Roman" panose="02020603050405020304" pitchFamily="18" charset="0"/>
                <a:cs typeface="Times New Roman" panose="02020603050405020304" pitchFamily="18" charset="0"/>
              </a:rPr>
              <a:t>should call transportation dispatch for instructions regarding </a:t>
            </a:r>
            <a:r>
              <a:rPr lang="en-US" sz="9600" b="1" dirty="0">
                <a:latin typeface="Times New Roman" panose="02020603050405020304" pitchFamily="18" charset="0"/>
                <a:cs typeface="Times New Roman" panose="02020603050405020304" pitchFamily="18" charset="0"/>
              </a:rPr>
              <a:t>routes to </a:t>
            </a:r>
            <a:r>
              <a:rPr lang="en-US" sz="9600" b="1" dirty="0" smtClean="0">
                <a:latin typeface="Times New Roman" panose="02020603050405020304" pitchFamily="18" charset="0"/>
                <a:cs typeface="Times New Roman" panose="02020603050405020304" pitchFamily="18" charset="0"/>
              </a:rPr>
              <a:t>avoid, </a:t>
            </a:r>
            <a:r>
              <a:rPr lang="en-US" sz="9600" b="1" dirty="0">
                <a:latin typeface="Times New Roman" panose="02020603050405020304" pitchFamily="18" charset="0"/>
                <a:cs typeface="Times New Roman" panose="02020603050405020304" pitchFamily="18" charset="0"/>
              </a:rPr>
              <a:t>and continue on their route, only if it is safe to do so. If caught in a flooded </a:t>
            </a:r>
            <a:r>
              <a:rPr lang="en-US" sz="9600" b="1" dirty="0" smtClean="0">
                <a:latin typeface="Times New Roman" panose="02020603050405020304" pitchFamily="18" charset="0"/>
                <a:cs typeface="Times New Roman" panose="02020603050405020304" pitchFamily="18" charset="0"/>
              </a:rPr>
              <a:t>area, </a:t>
            </a:r>
            <a:r>
              <a:rPr lang="en-US" sz="9600" b="1" dirty="0">
                <a:latin typeface="Times New Roman" panose="02020603050405020304" pitchFamily="18" charset="0"/>
                <a:cs typeface="Times New Roman" panose="02020603050405020304" pitchFamily="18" charset="0"/>
              </a:rPr>
              <a:t>the driver should seek to move the bus to high ground, and if necessary evacuate the bus and move the students into tall structures, and to the upper </a:t>
            </a:r>
            <a:r>
              <a:rPr lang="en-US" sz="9600" b="1" dirty="0" smtClean="0">
                <a:latin typeface="Times New Roman" panose="02020603050405020304" pitchFamily="18" charset="0"/>
                <a:cs typeface="Times New Roman" panose="02020603050405020304" pitchFamily="18" charset="0"/>
              </a:rPr>
              <a:t>floors </a:t>
            </a:r>
            <a:r>
              <a:rPr lang="en-US" sz="9600" b="1" dirty="0">
                <a:latin typeface="Times New Roman" panose="02020603050405020304" pitchFamily="18" charset="0"/>
                <a:cs typeface="Times New Roman" panose="02020603050405020304" pitchFamily="18" charset="0"/>
              </a:rPr>
              <a:t>to avoid the flooding. </a:t>
            </a:r>
            <a:r>
              <a:rPr lang="en-US" sz="9600" b="1" dirty="0" smtClean="0">
                <a:latin typeface="Times New Roman" panose="02020603050405020304" pitchFamily="18" charset="0"/>
                <a:cs typeface="Times New Roman" panose="02020603050405020304" pitchFamily="18" charset="0"/>
              </a:rPr>
              <a:t>If </a:t>
            </a:r>
            <a:r>
              <a:rPr lang="en-US" sz="9600" b="1" dirty="0">
                <a:latin typeface="Times New Roman" panose="02020603050405020304" pitchFamily="18" charset="0"/>
                <a:cs typeface="Times New Roman" panose="02020603050405020304" pitchFamily="18" charset="0"/>
              </a:rPr>
              <a:t>the bus comes to flooded </a:t>
            </a:r>
            <a:r>
              <a:rPr lang="en-US" sz="9600" b="1" dirty="0" smtClean="0">
                <a:latin typeface="Times New Roman" panose="02020603050405020304" pitchFamily="18" charset="0"/>
                <a:cs typeface="Times New Roman" panose="02020603050405020304" pitchFamily="18" charset="0"/>
              </a:rPr>
              <a:t>roads, </a:t>
            </a:r>
            <a:r>
              <a:rPr lang="en-US" sz="9600" b="1" dirty="0">
                <a:latin typeface="Times New Roman" panose="02020603050405020304" pitchFamily="18" charset="0"/>
                <a:cs typeface="Times New Roman" panose="02020603050405020304" pitchFamily="18" charset="0"/>
              </a:rPr>
              <a:t>the bus driver should understand that vehicles can be swept downstream in fast moving flood waters in less than 4 inches of water, and should </a:t>
            </a:r>
            <a:r>
              <a:rPr lang="en-US" sz="9600" b="1" dirty="0" smtClean="0">
                <a:latin typeface="Times New Roman" panose="02020603050405020304" pitchFamily="18" charset="0"/>
                <a:cs typeface="Times New Roman" panose="02020603050405020304" pitchFamily="18" charset="0"/>
              </a:rPr>
              <a:t>not </a:t>
            </a:r>
            <a:r>
              <a:rPr lang="en-US" sz="9600" b="1" dirty="0">
                <a:latin typeface="Times New Roman" panose="02020603050405020304" pitchFamily="18" charset="0"/>
                <a:cs typeface="Times New Roman" panose="02020603050405020304" pitchFamily="18" charset="0"/>
              </a:rPr>
              <a:t>cross roads with fast moving water </a:t>
            </a:r>
            <a:r>
              <a:rPr lang="en-US" sz="9600" b="1" dirty="0" smtClean="0">
                <a:latin typeface="Times New Roman" panose="02020603050405020304" pitchFamily="18" charset="0"/>
                <a:cs typeface="Times New Roman" panose="02020603050405020304" pitchFamily="18" charset="0"/>
              </a:rPr>
              <a:t>or </a:t>
            </a:r>
            <a:r>
              <a:rPr lang="en-US" sz="9600" b="1" dirty="0">
                <a:latin typeface="Times New Roman" panose="02020603050405020304" pitchFamily="18" charset="0"/>
                <a:cs typeface="Times New Roman" panose="02020603050405020304" pitchFamily="18" charset="0"/>
              </a:rPr>
              <a:t>where the depth of flooding is not known. </a:t>
            </a:r>
          </a:p>
          <a:p>
            <a:endParaRPr lang="en-US" sz="4400" b="1" dirty="0">
              <a:latin typeface="Times New Roman" panose="02020603050405020304" pitchFamily="18" charset="0"/>
              <a:cs typeface="Times New Roman" panose="02020603050405020304" pitchFamily="18" charset="0"/>
            </a:endParaRPr>
          </a:p>
          <a:p>
            <a:endParaRPr lang="en-US" dirty="0"/>
          </a:p>
        </p:txBody>
      </p:sp>
      <p:sp>
        <p:nvSpPr>
          <p:cNvPr id="2" name="Earthquakes and Flooding" descr="Content" title="Earthquakes and Flooding "/>
          <p:cNvSpPr>
            <a:spLocks noGrp="1"/>
          </p:cNvSpPr>
          <p:nvPr>
            <p:ph type="title"/>
          </p:nvPr>
        </p:nvSpPr>
        <p:spPr>
          <a:solidFill>
            <a:schemeClr val="tx1"/>
          </a:solidFill>
        </p:spPr>
        <p:txBody>
          <a:bodyPr anchor="ctr"/>
          <a:lstStyle/>
          <a:p>
            <a:r>
              <a:rPr lang="en-US" sz="2800" b="1" dirty="0" smtClean="0">
                <a:latin typeface="Times New Roman" panose="02020603050405020304" pitchFamily="18" charset="0"/>
                <a:cs typeface="Times New Roman" panose="02020603050405020304" pitchFamily="18" charset="0"/>
              </a:rPr>
              <a:t>Earthquakes and Flooding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333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505200"/>
          </a:xfrm>
        </p:spPr>
        <p:txBody>
          <a:bodyPr>
            <a:normAutofit fontScale="92500" lnSpcReduction="10000"/>
          </a:bodyPr>
          <a:lstStyle/>
          <a:p>
            <a:r>
              <a:rPr lang="en-US" sz="2600" b="1" dirty="0">
                <a:latin typeface="Times New Roman" panose="02020603050405020304" pitchFamily="18" charset="0"/>
                <a:cs typeface="Times New Roman" panose="02020603050405020304" pitchFamily="18" charset="0"/>
              </a:rPr>
              <a:t>If the bus is caught in a snow </a:t>
            </a:r>
            <a:r>
              <a:rPr lang="en-US" sz="2600" b="1" dirty="0" smtClean="0">
                <a:latin typeface="Times New Roman" panose="02020603050405020304" pitchFamily="18" charset="0"/>
                <a:cs typeface="Times New Roman" panose="02020603050405020304" pitchFamily="18" charset="0"/>
              </a:rPr>
              <a:t>storm, the </a:t>
            </a:r>
            <a:r>
              <a:rPr lang="en-US" sz="2600" b="1" dirty="0">
                <a:latin typeface="Times New Roman" panose="02020603050405020304" pitchFamily="18" charset="0"/>
                <a:cs typeface="Times New Roman" panose="02020603050405020304" pitchFamily="18" charset="0"/>
              </a:rPr>
              <a:t>bus driver should </a:t>
            </a:r>
            <a:r>
              <a:rPr lang="en-US" sz="2600" b="1" dirty="0" smtClean="0">
                <a:latin typeface="Times New Roman" panose="02020603050405020304" pitchFamily="18" charset="0"/>
                <a:cs typeface="Times New Roman" panose="02020603050405020304" pitchFamily="18" charset="0"/>
              </a:rPr>
              <a:t>contact transportation dispatch and slow the bus to a safe speed. If </a:t>
            </a:r>
            <a:r>
              <a:rPr lang="en-US" sz="2600" b="1" dirty="0">
                <a:latin typeface="Times New Roman" panose="02020603050405020304" pitchFamily="18" charset="0"/>
                <a:cs typeface="Times New Roman" panose="02020603050405020304" pitchFamily="18" charset="0"/>
              </a:rPr>
              <a:t>visibility is </a:t>
            </a:r>
            <a:r>
              <a:rPr lang="en-US" sz="2600" b="1" dirty="0" smtClean="0">
                <a:latin typeface="Times New Roman" panose="02020603050405020304" pitchFamily="18" charset="0"/>
                <a:cs typeface="Times New Roman" panose="02020603050405020304" pitchFamily="18" charset="0"/>
              </a:rPr>
              <a:t>limited, the </a:t>
            </a:r>
            <a:r>
              <a:rPr lang="en-US" sz="2600" b="1" dirty="0">
                <a:latin typeface="Times New Roman" panose="02020603050405020304" pitchFamily="18" charset="0"/>
                <a:cs typeface="Times New Roman" panose="02020603050405020304" pitchFamily="18" charset="0"/>
              </a:rPr>
              <a:t>driver should move the bus back to the school, </a:t>
            </a:r>
            <a:r>
              <a:rPr lang="en-US" sz="2600" b="1" dirty="0" smtClean="0">
                <a:latin typeface="Times New Roman" panose="02020603050405020304" pitchFamily="18" charset="0"/>
                <a:cs typeface="Times New Roman" panose="02020603050405020304" pitchFamily="18" charset="0"/>
              </a:rPr>
              <a:t>or place </a:t>
            </a:r>
            <a:r>
              <a:rPr lang="en-US" sz="2600" b="1" dirty="0">
                <a:latin typeface="Times New Roman" panose="02020603050405020304" pitchFamily="18" charset="0"/>
                <a:cs typeface="Times New Roman" panose="02020603050405020304" pitchFamily="18" charset="0"/>
              </a:rPr>
              <a:t>of refuge during serious blizzards. If it is too dangerous to move the </a:t>
            </a:r>
            <a:r>
              <a:rPr lang="en-US" sz="2600" b="1" dirty="0" smtClean="0">
                <a:latin typeface="Times New Roman" panose="02020603050405020304" pitchFamily="18" charset="0"/>
                <a:cs typeface="Times New Roman" panose="02020603050405020304" pitchFamily="18" charset="0"/>
              </a:rPr>
              <a:t>bus, the </a:t>
            </a:r>
            <a:r>
              <a:rPr lang="en-US" sz="2600" b="1" dirty="0">
                <a:latin typeface="Times New Roman" panose="02020603050405020304" pitchFamily="18" charset="0"/>
                <a:cs typeface="Times New Roman" panose="02020603050405020304" pitchFamily="18" charset="0"/>
              </a:rPr>
              <a:t>driver should find a safe location to stop the bus, with all lights and the emergency 4-way flashers on. </a:t>
            </a: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If </a:t>
            </a:r>
            <a:r>
              <a:rPr lang="en-US" sz="2600" b="1" dirty="0">
                <a:latin typeface="Times New Roman" panose="02020603050405020304" pitchFamily="18" charset="0"/>
                <a:cs typeface="Times New Roman" panose="02020603050405020304" pitchFamily="18" charset="0"/>
              </a:rPr>
              <a:t>possible, the bus driver should move the students into a building for protection from cold weather injuries, or from potential road traffic accidents. </a:t>
            </a:r>
            <a:endParaRPr lang="en-US" sz="2600" b="1" dirty="0" smtClean="0">
              <a:latin typeface="Times New Roman" panose="02020603050405020304" pitchFamily="18" charset="0"/>
              <a:cs typeface="Times New Roman" panose="02020603050405020304" pitchFamily="18" charset="0"/>
            </a:endParaRPr>
          </a:p>
          <a:p>
            <a:pPr marL="0" indent="0">
              <a:buNone/>
            </a:pPr>
            <a:endParaRPr lang="en-US" sz="2600" b="1"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p:txBody>
          <a:bodyPr anchor="ctr"/>
          <a:lstStyle/>
          <a:p>
            <a:r>
              <a:rPr lang="en-US" sz="2800" b="1" dirty="0">
                <a:latin typeface="Times New Roman" panose="02020603050405020304" pitchFamily="18" charset="0"/>
                <a:cs typeface="Times New Roman" panose="02020603050405020304" pitchFamily="18" charset="0"/>
              </a:rPr>
              <a:t>Snow and Blizzards</a:t>
            </a:r>
          </a:p>
        </p:txBody>
      </p:sp>
    </p:spTree>
    <p:extLst>
      <p:ext uri="{BB962C8B-B14F-4D97-AF65-F5344CB8AC3E}">
        <p14:creationId xmlns:p14="http://schemas.microsoft.com/office/powerpoint/2010/main" val="151378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3864</TotalTime>
  <Words>1641</Words>
  <Application>Microsoft Office PowerPoint</Application>
  <PresentationFormat>On-screen Show (16:9)</PresentationFormat>
  <Paragraphs>85</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Safety Protocols for School Bus Drivers</vt:lpstr>
      <vt:lpstr>Best Practices for Assuring Students Are On The Correct School Bus </vt:lpstr>
      <vt:lpstr>Responding to Bus Stop Threats</vt:lpstr>
      <vt:lpstr>Responding to Adverse Weather Conditions</vt:lpstr>
      <vt:lpstr>Wind Storms, Tornados, and Hurricanes</vt:lpstr>
      <vt:lpstr>Wind Storms, Tornados, and Hurricanes </vt:lpstr>
      <vt:lpstr>Earthquakes and Flooding</vt:lpstr>
      <vt:lpstr>Earthquakes and Flooding </vt:lpstr>
      <vt:lpstr>Snow and Blizzards</vt:lpstr>
      <vt:lpstr>Snow and Blizzards </vt:lpstr>
      <vt:lpstr>Safe Houses and Knowing Your Route  </vt:lpstr>
      <vt:lpstr>Safe Houses and Knowing Your Route</vt:lpstr>
      <vt:lpstr>Safe Houses and Knowing Your Route   </vt:lpstr>
      <vt:lpstr>Safe Houses and Knowing Your Route </vt:lpstr>
      <vt:lpstr>Conducting Drills</vt:lpstr>
      <vt:lpstr>Conducting Drills </vt:lpstr>
      <vt:lpstr>Students with Special Needs and Disabilities</vt:lpstr>
      <vt:lpstr>Keep Calm and Carry On</vt:lpstr>
      <vt:lpstr>Keep Calm and Carry On </vt:lpstr>
      <vt:lpstr>Safety Protocols for School Bus Drivers </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122</cp:revision>
  <cp:lastPrinted>2019-09-11T18:25:14Z</cp:lastPrinted>
  <dcterms:created xsi:type="dcterms:W3CDTF">2019-02-13T14:37:28Z</dcterms:created>
  <dcterms:modified xsi:type="dcterms:W3CDTF">2020-07-23T19:13:07Z</dcterms:modified>
</cp:coreProperties>
</file>