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7" r:id="rId2"/>
    <p:sldId id="314" r:id="rId3"/>
    <p:sldId id="328" r:id="rId4"/>
    <p:sldId id="327" r:id="rId5"/>
    <p:sldId id="298" r:id="rId6"/>
    <p:sldId id="308" r:id="rId7"/>
    <p:sldId id="310" r:id="rId8"/>
    <p:sldId id="323" r:id="rId9"/>
    <p:sldId id="313" r:id="rId10"/>
    <p:sldId id="324" r:id="rId11"/>
    <p:sldId id="309" r:id="rId12"/>
    <p:sldId id="316" r:id="rId13"/>
    <p:sldId id="325" r:id="rId14"/>
    <p:sldId id="315" r:id="rId15"/>
    <p:sldId id="318" r:id="rId16"/>
    <p:sldId id="320" r:id="rId17"/>
    <p:sldId id="317" r:id="rId18"/>
    <p:sldId id="321" r:id="rId19"/>
    <p:sldId id="326" r:id="rId20"/>
    <p:sldId id="322"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84852" autoAdjust="0"/>
  </p:normalViewPr>
  <p:slideViewPr>
    <p:cSldViewPr>
      <p:cViewPr varScale="1">
        <p:scale>
          <a:sx n="77" d="100"/>
          <a:sy n="77" d="100"/>
        </p:scale>
        <p:origin x="400" y="48"/>
      </p:cViewPr>
      <p:guideLst>
        <p:guide orient="horz" pos="1620"/>
        <p:guide pos="2880"/>
      </p:guideLst>
    </p:cSldViewPr>
  </p:slideViewPr>
  <p:notesTextViewPr>
    <p:cViewPr>
      <p:scale>
        <a:sx n="1" d="1"/>
        <a:sy n="1" d="1"/>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12/31/2020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a:t>
            </a:fld>
            <a:endParaRPr lang="en-US"/>
          </a:p>
        </p:txBody>
      </p:sp>
    </p:spTree>
    <p:extLst>
      <p:ext uri="{BB962C8B-B14F-4D97-AF65-F5344CB8AC3E}">
        <p14:creationId xmlns:p14="http://schemas.microsoft.com/office/powerpoint/2010/main" val="32263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20</a:t>
            </a:fld>
            <a:endParaRPr lang="en-US"/>
          </a:p>
        </p:txBody>
      </p:sp>
    </p:spTree>
    <p:extLst>
      <p:ext uri="{BB962C8B-B14F-4D97-AF65-F5344CB8AC3E}">
        <p14:creationId xmlns:p14="http://schemas.microsoft.com/office/powerpoint/2010/main" val="2059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a:t>
            </a:fld>
            <a:endParaRPr lang="en-US"/>
          </a:p>
        </p:txBody>
      </p:sp>
    </p:spTree>
    <p:extLst>
      <p:ext uri="{BB962C8B-B14F-4D97-AF65-F5344CB8AC3E}">
        <p14:creationId xmlns:p14="http://schemas.microsoft.com/office/powerpoint/2010/main" val="830683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a:t>
            </a:fld>
            <a:endParaRPr lang="en-US"/>
          </a:p>
        </p:txBody>
      </p:sp>
    </p:spTree>
    <p:extLst>
      <p:ext uri="{BB962C8B-B14F-4D97-AF65-F5344CB8AC3E}">
        <p14:creationId xmlns:p14="http://schemas.microsoft.com/office/powerpoint/2010/main" val="403537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000000"/>
                </a:solidFill>
                <a:latin typeface="Times New Roman" panose="02020603050405020304" pitchFamily="18" charset="0"/>
              </a:rPr>
              <a:t>Any person operating such bus who fails or refuses to equip such vehicle being driven by him with such equipment, or who fails to use such warning devices in the operation of such vehicle shall be guilty of a Class 3 misdemeanor.</a:t>
            </a:r>
            <a:r>
              <a:rPr lang="en-US" altLang="en-US" sz="1200" dirty="0" smtClean="0">
                <a:latin typeface="Times New Roman" panose="02020603050405020304" pitchFamily="18" charset="0"/>
              </a:rPr>
              <a:t> (Code of Virginia 46.2-1090)</a:t>
            </a:r>
          </a:p>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a:t>
            </a:fld>
            <a:endParaRPr lang="en-US"/>
          </a:p>
        </p:txBody>
      </p:sp>
    </p:spTree>
    <p:extLst>
      <p:ext uri="{BB962C8B-B14F-4D97-AF65-F5344CB8AC3E}">
        <p14:creationId xmlns:p14="http://schemas.microsoft.com/office/powerpoint/2010/main" val="1722203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itchFamily="18" charset="0"/>
              </a:rPr>
              <a:t>Bus stops should never be on a curve or hillcrest, and must be clearly visible </a:t>
            </a:r>
          </a:p>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7</a:t>
            </a:fld>
            <a:endParaRPr lang="en-US"/>
          </a:p>
        </p:txBody>
      </p:sp>
    </p:spTree>
    <p:extLst>
      <p:ext uri="{BB962C8B-B14F-4D97-AF65-F5344CB8AC3E}">
        <p14:creationId xmlns:p14="http://schemas.microsoft.com/office/powerpoint/2010/main" val="3351160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itchFamily="18" charset="0"/>
              </a:rPr>
              <a:t>Bus stops should never be on a curve or hillcrest, and must be clearly visible </a:t>
            </a:r>
          </a:p>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8</a:t>
            </a:fld>
            <a:endParaRPr lang="en-US"/>
          </a:p>
        </p:txBody>
      </p:sp>
    </p:spTree>
    <p:extLst>
      <p:ext uri="{BB962C8B-B14F-4D97-AF65-F5344CB8AC3E}">
        <p14:creationId xmlns:p14="http://schemas.microsoft.com/office/powerpoint/2010/main" val="4055001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11</a:t>
            </a:fld>
            <a:endParaRPr lang="en-US"/>
          </a:p>
        </p:txBody>
      </p:sp>
    </p:spTree>
    <p:extLst>
      <p:ext uri="{BB962C8B-B14F-4D97-AF65-F5344CB8AC3E}">
        <p14:creationId xmlns:p14="http://schemas.microsoft.com/office/powerpoint/2010/main" val="21445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12</a:t>
            </a:fld>
            <a:endParaRPr lang="en-US"/>
          </a:p>
        </p:txBody>
      </p:sp>
    </p:spTree>
    <p:extLst>
      <p:ext uri="{BB962C8B-B14F-4D97-AF65-F5344CB8AC3E}">
        <p14:creationId xmlns:p14="http://schemas.microsoft.com/office/powerpoint/2010/main" val="1441773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13</a:t>
            </a:fld>
            <a:endParaRPr lang="en-US"/>
          </a:p>
        </p:txBody>
      </p:sp>
    </p:spTree>
    <p:extLst>
      <p:ext uri="{BB962C8B-B14F-4D97-AF65-F5344CB8AC3E}">
        <p14:creationId xmlns:p14="http://schemas.microsoft.com/office/powerpoint/2010/main" val="1291560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068535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98448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0010869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729417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78103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878287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48489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66800" y="1200151"/>
            <a:ext cx="76200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584823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442715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089501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99372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dirty="0" smtClean="0"/>
              <a:t>Click to edit Master title style</a:t>
            </a:r>
            <a:endParaRPr lang="en-US" dirty="0"/>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985344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784346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6741251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8249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656080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11884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2288782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014055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75831855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602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599885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443095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751542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99017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630905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63843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693462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dirty="0">
              <a:solidFill>
                <a:schemeClr val="bg1"/>
              </a:solidFill>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60" r:id="rId4"/>
    <p:sldLayoutId id="2147483681" r:id="rId5"/>
    <p:sldLayoutId id="2147483684" r:id="rId6"/>
    <p:sldLayoutId id="2147483690" r:id="rId7"/>
    <p:sldLayoutId id="2147483663" r:id="rId8"/>
    <p:sldLayoutId id="2147483664" r:id="rId9"/>
    <p:sldLayoutId id="2147483668" r:id="rId10"/>
    <p:sldLayoutId id="2147483669" r:id="rId11"/>
    <p:sldLayoutId id="2147483671" r:id="rId12"/>
    <p:sldLayoutId id="2147483662" r:id="rId13"/>
    <p:sldLayoutId id="2147483672" r:id="rId14"/>
    <p:sldLayoutId id="2147483665" r:id="rId15"/>
    <p:sldLayoutId id="2147483693" r:id="rId16"/>
    <p:sldLayoutId id="2147483650" r:id="rId17"/>
    <p:sldLayoutId id="2147483666" r:id="rId18"/>
    <p:sldLayoutId id="2147483694" r:id="rId19"/>
    <p:sldLayoutId id="2147483673" r:id="rId20"/>
    <p:sldLayoutId id="2147483674" r:id="rId21"/>
    <p:sldLayoutId id="2147483675" r:id="rId22"/>
    <p:sldLayoutId id="2147483686" r:id="rId23"/>
    <p:sldLayoutId id="2147483687" r:id="rId24"/>
    <p:sldLayoutId id="2147483652" r:id="rId25"/>
    <p:sldLayoutId id="2147483653" r:id="rId26"/>
    <p:sldLayoutId id="2147483656" r:id="rId27"/>
    <p:sldLayoutId id="2147483657" r:id="rId2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mailto:Jackie.Johnson@doe.virginia.gov"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law.lis.virginia.gov/vacode/46.2-893/"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law.lis.virginia.gov/vacode/46.2-918/"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Loading and Unloading Passengers</a:t>
            </a:r>
            <a:endParaRPr lang="en-US" sz="28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lnSpcReduction="10000"/>
          </a:bodyPr>
          <a:lstStyle/>
          <a:p>
            <a:r>
              <a:rPr lang="en-US" b="1" i="0" dirty="0" smtClean="0">
                <a:latin typeface="Times New Roman" panose="02020603050405020304" pitchFamily="18" charset="0"/>
                <a:cs typeface="Times New Roman" panose="02020603050405020304" pitchFamily="18" charset="0"/>
              </a:rPr>
              <a:t>UNIT E</a:t>
            </a:r>
            <a:r>
              <a:rPr lang="en-US" dirty="0" smtClean="0"/>
              <a:t> </a:t>
            </a:r>
            <a:endParaRPr lang="en-US" dirty="0"/>
          </a:p>
        </p:txBody>
      </p:sp>
    </p:spTree>
    <p:extLst>
      <p:ext uri="{BB962C8B-B14F-4D97-AF65-F5344CB8AC3E}">
        <p14:creationId xmlns:p14="http://schemas.microsoft.com/office/powerpoint/2010/main" val="239790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Loading and Unloading         </a:t>
            </a:r>
            <a:r>
              <a:rPr lang="en-US" dirty="0" smtClean="0"/>
              <a:t>    </a:t>
            </a:r>
            <a:endParaRPr lang="en-US" dirty="0"/>
          </a:p>
        </p:txBody>
      </p:sp>
      <p:sp>
        <p:nvSpPr>
          <p:cNvPr id="3" name="Content Placeholder 2"/>
          <p:cNvSpPr>
            <a:spLocks noGrp="1"/>
          </p:cNvSpPr>
          <p:nvPr>
            <p:ph idx="1"/>
          </p:nvPr>
        </p:nvSpPr>
        <p:spPr>
          <a:xfrm>
            <a:off x="457200" y="971551"/>
            <a:ext cx="8229600" cy="3352800"/>
          </a:xfrm>
        </p:spPr>
        <p:txBody>
          <a:bodyPr>
            <a:normAutofit lnSpcReduction="10000"/>
          </a:bodyPr>
          <a:lstStyle/>
          <a:p>
            <a:pPr>
              <a:spcBef>
                <a:spcPct val="50000"/>
              </a:spcBef>
            </a:pPr>
            <a:r>
              <a:rPr lang="en-US" altLang="en-US" sz="2400" b="1" dirty="0" smtClean="0">
                <a:latin typeface="Times New Roman" panose="02020603050405020304" pitchFamily="18" charset="0"/>
              </a:rPr>
              <a:t>School bus driver must count each student as they clear the danger zones</a:t>
            </a:r>
            <a:endParaRPr lang="en-US" altLang="en-US" sz="2400" b="1" dirty="0">
              <a:latin typeface="Times New Roman" panose="02020603050405020304" pitchFamily="18" charset="0"/>
            </a:endParaRPr>
          </a:p>
          <a:p>
            <a:pPr>
              <a:spcBef>
                <a:spcPct val="50000"/>
              </a:spcBef>
            </a:pPr>
            <a:r>
              <a:rPr lang="en-US" altLang="en-US" sz="2400" b="1" dirty="0" smtClean="0">
                <a:latin typeface="Times New Roman" panose="02020603050405020304" pitchFamily="18" charset="0"/>
              </a:rPr>
              <a:t>Check mirrors and account for all students before proceeding</a:t>
            </a:r>
          </a:p>
          <a:p>
            <a:pPr>
              <a:spcBef>
                <a:spcPct val="50000"/>
              </a:spcBef>
            </a:pPr>
            <a:r>
              <a:rPr lang="en-US" altLang="en-US" sz="2400" b="1" dirty="0" smtClean="0">
                <a:latin typeface="Times New Roman" panose="02020603050405020304" pitchFamily="18" charset="0"/>
              </a:rPr>
              <a:t>Students should never cross behind or between buses</a:t>
            </a:r>
          </a:p>
          <a:p>
            <a:pPr>
              <a:spcBef>
                <a:spcPct val="50000"/>
              </a:spcBef>
            </a:pPr>
            <a:r>
              <a:rPr lang="en-US" sz="2400" b="1" dirty="0">
                <a:latin typeface="Times New Roman" panose="02020603050405020304" pitchFamily="18" charset="0"/>
                <a:cs typeface="Times New Roman" panose="02020603050405020304" pitchFamily="18" charset="0"/>
              </a:rPr>
              <a:t>Students crossing the road to load and/or unload a school bus should be avoided, even if that means adding extra time/distance to the bus route</a:t>
            </a:r>
          </a:p>
          <a:p>
            <a:pPr>
              <a:spcBef>
                <a:spcPct val="50000"/>
              </a:spcBef>
            </a:pPr>
            <a:endParaRPr lang="en-US" altLang="en-US" sz="2400" b="1" dirty="0">
              <a:latin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244081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Loading and Unloading</a:t>
            </a:r>
            <a:r>
              <a:rPr lang="en-US" dirty="0" smtClean="0"/>
              <a:t>     </a:t>
            </a:r>
            <a:endParaRPr lang="en-US" dirty="0"/>
          </a:p>
        </p:txBody>
      </p:sp>
      <p:sp>
        <p:nvSpPr>
          <p:cNvPr id="3" name="Content Placeholder 2"/>
          <p:cNvSpPr>
            <a:spLocks noGrp="1"/>
          </p:cNvSpPr>
          <p:nvPr>
            <p:ph idx="1"/>
          </p:nvPr>
        </p:nvSpPr>
        <p:spPr>
          <a:xfrm>
            <a:off x="304800" y="1047751"/>
            <a:ext cx="8382000" cy="3276600"/>
          </a:xfrm>
        </p:spPr>
        <p:txBody>
          <a:bodyPr>
            <a:noAutofit/>
          </a:bodyPr>
          <a:lstStyle/>
          <a:p>
            <a:pPr marL="0" indent="0">
              <a:buNone/>
            </a:pPr>
            <a:r>
              <a:rPr lang="en-US" sz="2400" b="1" dirty="0" smtClean="0">
                <a:latin typeface="Times New Roman" panose="02020603050405020304" pitchFamily="18" charset="0"/>
                <a:cs typeface="Times New Roman" panose="02020603050405020304" pitchFamily="18" charset="0"/>
              </a:rPr>
              <a:t>In the past ten years</a:t>
            </a:r>
          </a:p>
          <a:p>
            <a:r>
              <a:rPr lang="en-US" sz="2400" b="1" dirty="0" smtClean="0">
                <a:latin typeface="Times New Roman" panose="02020603050405020304" pitchFamily="18" charset="0"/>
                <a:cs typeface="Times New Roman" panose="02020603050405020304" pitchFamily="18" charset="0"/>
              </a:rPr>
              <a:t>87 students were killed in the danger zones of school buses</a:t>
            </a:r>
          </a:p>
          <a:p>
            <a:r>
              <a:rPr lang="en-US" sz="2400" b="1" dirty="0" smtClean="0">
                <a:latin typeface="Times New Roman" panose="02020603050405020304" pitchFamily="18" charset="0"/>
                <a:cs typeface="Times New Roman" panose="02020603050405020304" pitchFamily="18" charset="0"/>
              </a:rPr>
              <a:t> 46 of these tragedies were from students crossing the street</a:t>
            </a: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415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Loading and Unloading</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pPr marL="0" indent="0">
              <a:spcAft>
                <a:spcPts val="1200"/>
              </a:spcAft>
              <a:buNone/>
            </a:pPr>
            <a:r>
              <a:rPr lang="en-US" sz="2400" b="1" dirty="0">
                <a:latin typeface="Times New Roman" panose="02020603050405020304" pitchFamily="18" charset="0"/>
                <a:cs typeface="Times New Roman" panose="02020603050405020304" pitchFamily="18" charset="0"/>
              </a:rPr>
              <a:t>If a student must cross the road you must make it a priority to follow safe crossing </a:t>
            </a:r>
            <a:r>
              <a:rPr lang="en-US" sz="2400" b="1" dirty="0" smtClean="0">
                <a:latin typeface="Times New Roman" panose="02020603050405020304" pitchFamily="18" charset="0"/>
                <a:cs typeface="Times New Roman" panose="02020603050405020304" pitchFamily="18" charset="0"/>
              </a:rPr>
              <a:t>procedures</a:t>
            </a:r>
          </a:p>
          <a:p>
            <a:pPr>
              <a:spcAft>
                <a:spcPts val="600"/>
              </a:spcAft>
            </a:pPr>
            <a:r>
              <a:rPr lang="en-US" sz="2400" b="1" dirty="0" smtClean="0">
                <a:latin typeface="Times New Roman" panose="02020603050405020304" pitchFamily="18" charset="0"/>
                <a:cs typeface="Times New Roman" panose="02020603050405020304" pitchFamily="18" charset="0"/>
              </a:rPr>
              <a:t>With </a:t>
            </a:r>
            <a:r>
              <a:rPr lang="en-US" sz="2400" b="1" dirty="0">
                <a:latin typeface="Times New Roman" panose="02020603050405020304" pitchFamily="18" charset="0"/>
                <a:cs typeface="Times New Roman" panose="02020603050405020304" pitchFamily="18" charset="0"/>
              </a:rPr>
              <a:t>warning devices in operation </a:t>
            </a:r>
          </a:p>
          <a:p>
            <a:r>
              <a:rPr lang="en-US" sz="2400" b="1" dirty="0">
                <a:latin typeface="Times New Roman" panose="02020603050405020304" pitchFamily="18" charset="0"/>
                <a:cs typeface="Times New Roman" panose="02020603050405020304" pitchFamily="18" charset="0"/>
              </a:rPr>
              <a:t>Students unload the bus and walk 10 feet away from the bus (if possible) and stop, making eye contact with the school bus driver</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4161003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Loading and Unloading        </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400" b="1" dirty="0" smtClean="0">
                <a:latin typeface="Times New Roman" panose="02020603050405020304" pitchFamily="18" charset="0"/>
                <a:cs typeface="Times New Roman" panose="02020603050405020304" pitchFamily="18" charset="0"/>
              </a:rPr>
              <a:t>Once </a:t>
            </a:r>
            <a:r>
              <a:rPr lang="en-US" sz="2400" b="1" dirty="0">
                <a:latin typeface="Times New Roman" panose="02020603050405020304" pitchFamily="18" charset="0"/>
                <a:cs typeface="Times New Roman" panose="02020603050405020304" pitchFamily="18" charset="0"/>
              </a:rPr>
              <a:t>eye contact is made, the driver will check mirrors and instruct students to walk to the place in line with the bumper of the school bus and stop</a:t>
            </a:r>
          </a:p>
          <a:p>
            <a:r>
              <a:rPr lang="en-US" sz="2400" b="1" dirty="0">
                <a:latin typeface="Times New Roman" panose="02020603050405020304" pitchFamily="18" charset="0"/>
                <a:cs typeface="Times New Roman" panose="02020603050405020304" pitchFamily="18" charset="0"/>
              </a:rPr>
              <a:t>Students should look left, right and left again, if clear look at the driver and wait for the hand signal from the driver before starting to </a:t>
            </a:r>
            <a:r>
              <a:rPr lang="en-US" sz="2400" b="1" dirty="0" smtClean="0">
                <a:latin typeface="Times New Roman" panose="02020603050405020304" pitchFamily="18" charset="0"/>
                <a:cs typeface="Times New Roman" panose="02020603050405020304" pitchFamily="18" charset="0"/>
              </a:rPr>
              <a:t>cross the road</a:t>
            </a:r>
            <a:endParaRPr lang="en-US" sz="2400" b="1"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1685865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Loading and Unloading</a:t>
            </a:r>
            <a:r>
              <a:rPr lang="en-US" dirty="0" smtClean="0"/>
              <a:t>       </a:t>
            </a:r>
            <a:endParaRPr lang="en-US" dirty="0"/>
          </a:p>
        </p:txBody>
      </p:sp>
      <p:sp>
        <p:nvSpPr>
          <p:cNvPr id="3" name="Content Placeholder 2"/>
          <p:cNvSpPr>
            <a:spLocks noGrp="1"/>
          </p:cNvSpPr>
          <p:nvPr>
            <p:ph idx="1"/>
          </p:nvPr>
        </p:nvSpPr>
        <p:spPr>
          <a:xfrm>
            <a:off x="457200" y="1200150"/>
            <a:ext cx="8229600" cy="3124200"/>
          </a:xfrm>
        </p:spPr>
        <p:txBody>
          <a:bodyPr>
            <a:noAutofit/>
          </a:bodyPr>
          <a:lstStyle/>
          <a:p>
            <a:r>
              <a:rPr lang="en-US" sz="2400" b="1" dirty="0" smtClean="0">
                <a:latin typeface="Times New Roman" panose="02020603050405020304" pitchFamily="18" charset="0"/>
                <a:cs typeface="Times New Roman" panose="02020603050405020304" pitchFamily="18" charset="0"/>
              </a:rPr>
              <a:t>Remind students that they are to never pick </a:t>
            </a:r>
            <a:r>
              <a:rPr lang="en-US" sz="2400" b="1" dirty="0">
                <a:latin typeface="Times New Roman" panose="02020603050405020304" pitchFamily="18" charset="0"/>
                <a:cs typeface="Times New Roman" panose="02020603050405020304" pitchFamily="18" charset="0"/>
              </a:rPr>
              <a:t>up anything </a:t>
            </a:r>
            <a:r>
              <a:rPr lang="en-US" sz="2400" b="1" dirty="0" smtClean="0">
                <a:latin typeface="Times New Roman" panose="02020603050405020304" pitchFamily="18" charset="0"/>
                <a:cs typeface="Times New Roman" panose="02020603050405020304" pitchFamily="18" charset="0"/>
              </a:rPr>
              <a:t>that they may </a:t>
            </a:r>
            <a:r>
              <a:rPr lang="en-US" sz="2400" b="1" dirty="0">
                <a:latin typeface="Times New Roman" panose="02020603050405020304" pitchFamily="18" charset="0"/>
                <a:cs typeface="Times New Roman" panose="02020603050405020304" pitchFamily="18" charset="0"/>
              </a:rPr>
              <a:t>drop near the wheels, under the bus or in front of the </a:t>
            </a:r>
            <a:r>
              <a:rPr lang="en-US" sz="2400" b="1" dirty="0" smtClean="0">
                <a:latin typeface="Times New Roman" panose="02020603050405020304" pitchFamily="18" charset="0"/>
                <a:cs typeface="Times New Roman" panose="02020603050405020304" pitchFamily="18" charset="0"/>
              </a:rPr>
              <a:t>bus</a:t>
            </a:r>
          </a:p>
          <a:p>
            <a:r>
              <a:rPr lang="en-US" sz="2400" b="1" dirty="0" smtClean="0">
                <a:latin typeface="Times New Roman" panose="02020603050405020304" pitchFamily="18" charset="0"/>
                <a:cs typeface="Times New Roman" panose="02020603050405020304" pitchFamily="18" charset="0"/>
              </a:rPr>
              <a:t>Instruct students to tell the driver </a:t>
            </a:r>
            <a:r>
              <a:rPr lang="en-US" sz="2400" b="1" dirty="0">
                <a:latin typeface="Times New Roman" panose="02020603050405020304" pitchFamily="18" charset="0"/>
                <a:cs typeface="Times New Roman" panose="02020603050405020304" pitchFamily="18" charset="0"/>
              </a:rPr>
              <a:t>and </a:t>
            </a:r>
            <a:r>
              <a:rPr lang="en-US" sz="2400" b="1" dirty="0" smtClean="0">
                <a:latin typeface="Times New Roman" panose="02020603050405020304" pitchFamily="18" charset="0"/>
                <a:cs typeface="Times New Roman" panose="02020603050405020304" pitchFamily="18" charset="0"/>
              </a:rPr>
              <a:t>driver </a:t>
            </a:r>
            <a:r>
              <a:rPr lang="en-US" sz="2400" b="1" dirty="0">
                <a:latin typeface="Times New Roman" panose="02020603050405020304" pitchFamily="18" charset="0"/>
                <a:cs typeface="Times New Roman" panose="02020603050405020304" pitchFamily="18" charset="0"/>
              </a:rPr>
              <a:t>will pick </a:t>
            </a:r>
            <a:r>
              <a:rPr lang="en-US" sz="2400" b="1" dirty="0" smtClean="0">
                <a:latin typeface="Times New Roman" panose="02020603050405020304" pitchFamily="18" charset="0"/>
                <a:cs typeface="Times New Roman" panose="02020603050405020304" pitchFamily="18" charset="0"/>
              </a:rPr>
              <a:t>up the object </a:t>
            </a:r>
          </a:p>
          <a:p>
            <a:r>
              <a:rPr lang="en-US" sz="2400" b="1" dirty="0" smtClean="0">
                <a:latin typeface="Times New Roman" panose="02020603050405020304" pitchFamily="18" charset="0"/>
                <a:cs typeface="Times New Roman" panose="02020603050405020304" pitchFamily="18" charset="0"/>
              </a:rPr>
              <a:t>Never tolerate horseplay</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pushing</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or shoving and students must never cross behind </a:t>
            </a:r>
            <a:r>
              <a:rPr lang="en-US" sz="2400" b="1" dirty="0">
                <a:latin typeface="Times New Roman" panose="02020603050405020304" pitchFamily="18" charset="0"/>
                <a:cs typeface="Times New Roman" panose="02020603050405020304" pitchFamily="18" charset="0"/>
              </a:rPr>
              <a:t>or between </a:t>
            </a:r>
            <a:r>
              <a:rPr lang="en-US" sz="2400" b="1" dirty="0" smtClean="0">
                <a:latin typeface="Times New Roman" panose="02020603050405020304" pitchFamily="18" charset="0"/>
                <a:cs typeface="Times New Roman" panose="02020603050405020304" pitchFamily="18" charset="0"/>
              </a:rPr>
              <a:t>buses</a:t>
            </a:r>
            <a:endParaRPr lang="en-US" sz="2400" b="1" dirty="0">
              <a:latin typeface="Times New Roman" panose="02020603050405020304" pitchFamily="18" charset="0"/>
              <a:cs typeface="Times New Roman" panose="02020603050405020304" pitchFamily="18" charset="0"/>
            </a:endParaRPr>
          </a:p>
          <a:p>
            <a:pPr marL="0" indent="0">
              <a:buNone/>
            </a:pPr>
            <a:endParaRPr lang="en-US" sz="2400" dirty="0"/>
          </a:p>
        </p:txBody>
      </p:sp>
    </p:spTree>
    <p:extLst>
      <p:ext uri="{BB962C8B-B14F-4D97-AF65-F5344CB8AC3E}">
        <p14:creationId xmlns:p14="http://schemas.microsoft.com/office/powerpoint/2010/main" val="495758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Loading and Unloading</a:t>
            </a:r>
            <a:r>
              <a:rPr lang="en-US" dirty="0" smtClean="0"/>
              <a:t>        </a:t>
            </a:r>
            <a:endParaRPr lang="en-US" dirty="0"/>
          </a:p>
        </p:txBody>
      </p:sp>
      <p:sp>
        <p:nvSpPr>
          <p:cNvPr id="3" name="Content Placeholder 2"/>
          <p:cNvSpPr>
            <a:spLocks noGrp="1"/>
          </p:cNvSpPr>
          <p:nvPr>
            <p:ph idx="1"/>
          </p:nvPr>
        </p:nvSpPr>
        <p:spPr/>
        <p:txBody>
          <a:bodyPr>
            <a:normAutofit/>
          </a:bodyPr>
          <a:lstStyle/>
          <a:p>
            <a:pPr>
              <a:spcBef>
                <a:spcPct val="50000"/>
              </a:spcBef>
              <a:buFontTx/>
              <a:buChar char="•"/>
            </a:pPr>
            <a:r>
              <a:rPr lang="en-US" sz="2400" b="1" dirty="0">
                <a:latin typeface="Times New Roman" panose="02020603050405020304" pitchFamily="18" charset="0"/>
                <a:cs typeface="Times New Roman" panose="02020603050405020304" pitchFamily="18" charset="0"/>
              </a:rPr>
              <a:t>Students should never run after the bus, this is very dangerous. There have been many fatalities caused by students running after the bus and falling under the wheels or being hit by a car as they run across the </a:t>
            </a:r>
            <a:r>
              <a:rPr lang="en-US" sz="2400" b="1" dirty="0" smtClean="0">
                <a:latin typeface="Times New Roman" panose="02020603050405020304" pitchFamily="18" charset="0"/>
                <a:cs typeface="Times New Roman" panose="02020603050405020304" pitchFamily="18" charset="0"/>
              </a:rPr>
              <a:t>street</a:t>
            </a:r>
            <a:endParaRPr lang="en-US" altLang="en-US" sz="2400" dirty="0" smtClean="0">
              <a:latin typeface="Times New Roman" panose="02020603050405020304" pitchFamily="18" charset="0"/>
            </a:endParaRPr>
          </a:p>
          <a:p>
            <a:pPr>
              <a:spcBef>
                <a:spcPct val="50000"/>
              </a:spcBef>
              <a:buFontTx/>
              <a:buChar char="•"/>
            </a:pPr>
            <a:r>
              <a:rPr lang="en-US" altLang="en-US" sz="2400" b="1" dirty="0" smtClean="0">
                <a:latin typeface="Times New Roman" panose="02020603050405020304" pitchFamily="18" charset="0"/>
              </a:rPr>
              <a:t>During the loading and unloading process more students are fatally injured  by their school bus than by other vehicles involved in accidents during that </a:t>
            </a:r>
            <a:r>
              <a:rPr lang="en-US" altLang="en-US" sz="2400" b="1" dirty="0" smtClean="0">
                <a:latin typeface="Times New Roman" panose="02020603050405020304" pitchFamily="18" charset="0"/>
              </a:rPr>
              <a:t>process</a:t>
            </a:r>
            <a:endParaRPr lang="en-US" altLang="en-US" sz="2400" b="1" dirty="0" smtClean="0">
              <a:latin typeface="Times New Roman" panose="02020603050405020304" pitchFamily="18" charset="0"/>
            </a:endParaRPr>
          </a:p>
          <a:p>
            <a:endParaRPr lang="en-US" dirty="0"/>
          </a:p>
        </p:txBody>
      </p:sp>
    </p:spTree>
    <p:extLst>
      <p:ext uri="{BB962C8B-B14F-4D97-AF65-F5344CB8AC3E}">
        <p14:creationId xmlns:p14="http://schemas.microsoft.com/office/powerpoint/2010/main" val="2243654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Loading and Unloading</a:t>
            </a:r>
            <a:r>
              <a:rPr lang="en-US" dirty="0" smtClean="0"/>
              <a:t>         </a:t>
            </a:r>
            <a:endParaRPr lang="en-US" dirty="0"/>
          </a:p>
        </p:txBody>
      </p:sp>
      <p:sp>
        <p:nvSpPr>
          <p:cNvPr id="3" name="Content Placeholder 2"/>
          <p:cNvSpPr>
            <a:spLocks noGrp="1"/>
          </p:cNvSpPr>
          <p:nvPr>
            <p:ph idx="1"/>
          </p:nvPr>
        </p:nvSpPr>
        <p:spPr/>
        <p:txBody>
          <a:bodyPr/>
          <a:lstStyle/>
          <a:p>
            <a:r>
              <a:rPr lang="en-US" altLang="en-US" sz="2400" b="1" dirty="0">
                <a:latin typeface="Times New Roman" panose="02020603050405020304" pitchFamily="18" charset="0"/>
              </a:rPr>
              <a:t>Elementary students are more likely  to be fatally </a:t>
            </a:r>
            <a:r>
              <a:rPr lang="en-US" altLang="en-US" sz="2400" b="1" dirty="0" smtClean="0">
                <a:latin typeface="Times New Roman" panose="02020603050405020304" pitchFamily="18" charset="0"/>
              </a:rPr>
              <a:t>injured</a:t>
            </a:r>
          </a:p>
          <a:p>
            <a:r>
              <a:rPr lang="en-US" altLang="en-US" sz="2400" b="1" dirty="0">
                <a:latin typeface="Times New Roman" panose="02020603050405020304" pitchFamily="18" charset="0"/>
              </a:rPr>
              <a:t>Students fatally injured in school bus related accidents are injured during the day in good weather </a:t>
            </a:r>
            <a:r>
              <a:rPr lang="en-US" altLang="en-US" sz="2400" b="1" dirty="0" smtClean="0">
                <a:latin typeface="Times New Roman" panose="02020603050405020304" pitchFamily="18" charset="0"/>
              </a:rPr>
              <a:t>conditions</a:t>
            </a:r>
          </a:p>
          <a:p>
            <a:r>
              <a:rPr lang="en-US" altLang="en-US" sz="2400" b="1" dirty="0" smtClean="0">
                <a:latin typeface="Times New Roman" panose="02020603050405020304" pitchFamily="18" charset="0"/>
              </a:rPr>
              <a:t>Never </a:t>
            </a:r>
            <a:r>
              <a:rPr lang="en-US" altLang="en-US" sz="2400" b="1" dirty="0">
                <a:latin typeface="Times New Roman" panose="02020603050405020304" pitchFamily="18" charset="0"/>
              </a:rPr>
              <a:t>let a student off the bus when a dangerous situation </a:t>
            </a:r>
            <a:r>
              <a:rPr lang="en-US" altLang="en-US" sz="2400" b="1" dirty="0" smtClean="0">
                <a:latin typeface="Times New Roman" panose="02020603050405020304" pitchFamily="18" charset="0"/>
              </a:rPr>
              <a:t>exist </a:t>
            </a:r>
            <a:r>
              <a:rPr lang="en-US" altLang="en-US" sz="2400" b="1" dirty="0">
                <a:latin typeface="Times New Roman" panose="02020603050405020304" pitchFamily="18" charset="0"/>
              </a:rPr>
              <a:t>outside of the school </a:t>
            </a:r>
            <a:r>
              <a:rPr lang="en-US" altLang="en-US" sz="2400" b="1" dirty="0" smtClean="0">
                <a:latin typeface="Times New Roman" panose="02020603050405020304" pitchFamily="18" charset="0"/>
              </a:rPr>
              <a:t>bus</a:t>
            </a:r>
          </a:p>
          <a:p>
            <a:endParaRPr lang="en-US" altLang="en-US" sz="2400" b="1"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2472184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Loading and Unloading</a:t>
            </a:r>
            <a:r>
              <a:rPr lang="en-US" dirty="0" smtClean="0"/>
              <a:t>          </a:t>
            </a:r>
            <a:endParaRPr lang="en-US" dirty="0"/>
          </a:p>
        </p:txBody>
      </p:sp>
      <p:sp>
        <p:nvSpPr>
          <p:cNvPr id="3" name="Content Placeholder 2"/>
          <p:cNvSpPr>
            <a:spLocks noGrp="1"/>
          </p:cNvSpPr>
          <p:nvPr>
            <p:ph idx="1"/>
          </p:nvPr>
        </p:nvSpPr>
        <p:spPr/>
        <p:txBody>
          <a:bodyPr>
            <a:normAutofit/>
          </a:bodyPr>
          <a:lstStyle/>
          <a:p>
            <a:pPr>
              <a:spcBef>
                <a:spcPct val="0"/>
              </a:spcBef>
              <a:spcAft>
                <a:spcPts val="600"/>
              </a:spcAft>
              <a:buNone/>
            </a:pPr>
            <a:r>
              <a:rPr lang="en-US" altLang="en-US" sz="2400" b="1" dirty="0" smtClean="0">
                <a:latin typeface="Times New Roman" panose="02020603050405020304" pitchFamily="18" charset="0"/>
              </a:rPr>
              <a:t>A post trip inspection is part of the unloading </a:t>
            </a:r>
            <a:r>
              <a:rPr lang="en-US" altLang="en-US" sz="2400" b="1" dirty="0" smtClean="0">
                <a:latin typeface="Times New Roman" panose="02020603050405020304" pitchFamily="18" charset="0"/>
              </a:rPr>
              <a:t>process</a:t>
            </a:r>
            <a:endParaRPr lang="en-US" altLang="en-US" sz="2400" b="1" dirty="0">
              <a:latin typeface="Times New Roman" panose="02020603050405020304" pitchFamily="18" charset="0"/>
            </a:endParaRPr>
          </a:p>
          <a:p>
            <a:pPr>
              <a:spcBef>
                <a:spcPct val="0"/>
              </a:spcBef>
              <a:spcAft>
                <a:spcPts val="600"/>
              </a:spcAft>
            </a:pPr>
            <a:r>
              <a:rPr lang="en-US" altLang="en-US" sz="2400" b="1" dirty="0">
                <a:latin typeface="Times New Roman" panose="02020603050405020304" pitchFamily="18" charset="0"/>
              </a:rPr>
              <a:t>A proper post trip inspection will insure that no passenger is left behind or remains on the vehicle at the end of a route, a work shift, or the work </a:t>
            </a:r>
            <a:r>
              <a:rPr lang="en-US" altLang="en-US" sz="2400" b="1" dirty="0" smtClean="0">
                <a:latin typeface="Times New Roman" panose="02020603050405020304" pitchFamily="18" charset="0"/>
              </a:rPr>
              <a:t>day</a:t>
            </a:r>
            <a:endParaRPr lang="en-US" altLang="en-US" sz="2400" b="1" dirty="0">
              <a:latin typeface="Times New Roman" panose="02020603050405020304" pitchFamily="18" charset="0"/>
            </a:endParaRPr>
          </a:p>
          <a:p>
            <a:pPr>
              <a:spcBef>
                <a:spcPct val="0"/>
              </a:spcBef>
            </a:pPr>
            <a:r>
              <a:rPr lang="en-US" altLang="en-US" sz="2400" b="1" dirty="0">
                <a:latin typeface="Times New Roman" panose="02020603050405020304" pitchFamily="18" charset="0"/>
              </a:rPr>
              <a:t>This inspection is critical to the safety of pupil </a:t>
            </a:r>
            <a:r>
              <a:rPr lang="en-US" altLang="en-US" sz="2400" b="1" dirty="0" smtClean="0">
                <a:latin typeface="Times New Roman" panose="02020603050405020304" pitchFamily="18" charset="0"/>
              </a:rPr>
              <a:t>passengers</a:t>
            </a:r>
            <a:endParaRPr lang="en-US" sz="2400" b="1" dirty="0"/>
          </a:p>
        </p:txBody>
      </p:sp>
    </p:spTree>
    <p:extLst>
      <p:ext uri="{BB962C8B-B14F-4D97-AF65-F5344CB8AC3E}">
        <p14:creationId xmlns:p14="http://schemas.microsoft.com/office/powerpoint/2010/main" val="4287032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Loading and Unloading</a:t>
            </a:r>
            <a:r>
              <a:rPr lang="en-US" dirty="0" smtClean="0"/>
              <a:t>           </a:t>
            </a:r>
            <a:endParaRPr lang="en-US" dirty="0"/>
          </a:p>
        </p:txBody>
      </p:sp>
      <p:sp>
        <p:nvSpPr>
          <p:cNvPr id="3" name="Content Placeholder 2"/>
          <p:cNvSpPr>
            <a:spLocks noGrp="1"/>
          </p:cNvSpPr>
          <p:nvPr>
            <p:ph idx="1"/>
          </p:nvPr>
        </p:nvSpPr>
        <p:spPr>
          <a:xfrm>
            <a:off x="457200" y="1047749"/>
            <a:ext cx="8229600" cy="3276601"/>
          </a:xfrm>
        </p:spPr>
        <p:txBody>
          <a:bodyPr>
            <a:normAutofit/>
          </a:bodyPr>
          <a:lstStyle/>
          <a:p>
            <a:r>
              <a:rPr lang="en-US" sz="2400" b="1" dirty="0" smtClean="0">
                <a:latin typeface="Times New Roman" panose="02020603050405020304" pitchFamily="18" charset="0"/>
                <a:cs typeface="Times New Roman" panose="02020603050405020304" pitchFamily="18" charset="0"/>
              </a:rPr>
              <a:t>The primary reason for a post trip inspection is to check for students who may be sleeping or hiding. Students left on an unattended school bus are in serious danger, on a 80 degree day, the interior of a school bus can reach 110 degrees in just 10 minutes! Always do the post trip</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2971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Loading and Unloading    </a:t>
            </a:r>
            <a:r>
              <a:rPr lang="en-US" dirty="0" smtClean="0"/>
              <a:t>           </a:t>
            </a:r>
            <a:endParaRPr lang="en-US" dirty="0"/>
          </a:p>
        </p:txBody>
      </p:sp>
      <p:sp>
        <p:nvSpPr>
          <p:cNvPr id="3" name="Content Placeholder 2"/>
          <p:cNvSpPr>
            <a:spLocks noGrp="1"/>
          </p:cNvSpPr>
          <p:nvPr>
            <p:ph idx="1"/>
          </p:nvPr>
        </p:nvSpPr>
        <p:spPr>
          <a:xfrm>
            <a:off x="457200" y="971551"/>
            <a:ext cx="8229600" cy="3352800"/>
          </a:xfrm>
        </p:spPr>
        <p:txBody>
          <a:bodyPr>
            <a:normAutofit/>
          </a:bodyPr>
          <a:lstStyle/>
          <a:p>
            <a:r>
              <a:rPr lang="en-US" sz="2400" b="1" dirty="0" smtClean="0"/>
              <a:t>The post trip inspection should consist of the bus driver checking for sleeping or hiding students, forgotten items, unsecured seats and anything else on the inside of the bus</a:t>
            </a:r>
          </a:p>
          <a:p>
            <a:r>
              <a:rPr lang="en-US" sz="2400" b="1" dirty="0" smtClean="0"/>
              <a:t>The post trip inspection should also take place out and around the bus</a:t>
            </a:r>
          </a:p>
          <a:p>
            <a:r>
              <a:rPr lang="en-US" sz="2400" b="1" dirty="0" smtClean="0"/>
              <a:t>Doing an accurate post trip may help to</a:t>
            </a:r>
            <a:r>
              <a:rPr lang="en-US" sz="2400" b="1" dirty="0"/>
              <a:t> prevent accidents, increase safety, limit downtime, and get </a:t>
            </a:r>
            <a:r>
              <a:rPr lang="en-US" sz="2400" b="1" dirty="0" smtClean="0"/>
              <a:t>drivers </a:t>
            </a:r>
            <a:r>
              <a:rPr lang="en-US" sz="2400" b="1" dirty="0"/>
              <a:t>to their </a:t>
            </a:r>
            <a:r>
              <a:rPr lang="en-US" sz="2400" b="1" dirty="0" smtClean="0"/>
              <a:t>destinations</a:t>
            </a:r>
            <a:endParaRPr lang="en-US" sz="2400" b="1" dirty="0"/>
          </a:p>
        </p:txBody>
      </p:sp>
    </p:spTree>
    <p:extLst>
      <p:ext uri="{BB962C8B-B14F-4D97-AF65-F5344CB8AC3E}">
        <p14:creationId xmlns:p14="http://schemas.microsoft.com/office/powerpoint/2010/main" val="3569154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Loading and Unloading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858371"/>
            <a:ext cx="8305800" cy="3465980"/>
          </a:xfrm>
        </p:spPr>
        <p:txBody>
          <a:bodyPr>
            <a:noAutofit/>
          </a:bodyPr>
          <a:lstStyle/>
          <a:p>
            <a:pPr marL="0" indent="0" fontAlgn="base">
              <a:buNone/>
            </a:pPr>
            <a:r>
              <a:rPr lang="en-US" sz="2400" b="1" dirty="0">
                <a:latin typeface="Times New Roman" panose="02020603050405020304" pitchFamily="18" charset="0"/>
                <a:cs typeface="Times New Roman" panose="02020603050405020304" pitchFamily="18" charset="0"/>
              </a:rPr>
              <a:t>8VAC20-70-80. Loading or Discharging Pupils.</a:t>
            </a:r>
          </a:p>
          <a:p>
            <a:pPr marL="0" indent="0" fontAlgn="base">
              <a:buNone/>
            </a:pPr>
            <a:r>
              <a:rPr lang="en-US" sz="2400" b="1" dirty="0">
                <a:latin typeface="Times New Roman" panose="02020603050405020304" pitchFamily="18" charset="0"/>
                <a:cs typeface="Times New Roman" panose="02020603050405020304" pitchFamily="18" charset="0"/>
              </a:rPr>
              <a:t>When loading or discharging pupils on the highway, stops shall be made in the right-hand lane and shall be made only at designated points where the bus can be clearly seen for a safe distance from both directions. Pupils shall be picked up and discharged only at designated school bus stops approved by the local school division except in the case of an emergency. </a:t>
            </a:r>
          </a:p>
        </p:txBody>
      </p:sp>
    </p:spTree>
    <p:extLst>
      <p:ext uri="{BB962C8B-B14F-4D97-AF65-F5344CB8AC3E}">
        <p14:creationId xmlns:p14="http://schemas.microsoft.com/office/powerpoint/2010/main" val="1529429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Connect With DOE</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038600" y="971551"/>
            <a:ext cx="5105400" cy="2743200"/>
          </a:xfrm>
        </p:spPr>
        <p:txBody>
          <a:bodyPr>
            <a:normAutofit/>
          </a:bodyPr>
          <a:lstStyle/>
          <a:p>
            <a:pPr marL="0" indent="0">
              <a:buNone/>
            </a:pPr>
            <a:r>
              <a:rPr lang="nl-NL" sz="2400" b="1" dirty="0" smtClean="0">
                <a:latin typeface="Times New Roman" panose="02020603050405020304" pitchFamily="18" charset="0"/>
                <a:cs typeface="Times New Roman" panose="02020603050405020304" pitchFamily="18" charset="0"/>
                <a:hlinkClick r:id="rId3"/>
              </a:rPr>
              <a:t>Jackie.Johnson@doe.virginia.gov</a:t>
            </a:r>
            <a:endParaRPr lang="nl-NL" sz="2400" b="1" dirty="0">
              <a:latin typeface="Times New Roman" panose="02020603050405020304" pitchFamily="18" charset="0"/>
              <a:cs typeface="Times New Roman" panose="02020603050405020304" pitchFamily="18" charset="0"/>
            </a:endParaRPr>
          </a:p>
          <a:p>
            <a:pPr marL="0" indent="0">
              <a:buNone/>
            </a:pPr>
            <a:r>
              <a:rPr lang="nl-NL" sz="2400" b="1" dirty="0" smtClean="0">
                <a:latin typeface="Times New Roman" panose="02020603050405020304" pitchFamily="18" charset="0"/>
                <a:cs typeface="Times New Roman" panose="02020603050405020304" pitchFamily="18" charset="0"/>
              </a:rPr>
              <a:t> Twitter</a:t>
            </a:r>
            <a:r>
              <a:rPr lang="nl-NL" sz="2400" b="1" dirty="0">
                <a:latin typeface="Times New Roman" panose="02020603050405020304" pitchFamily="18" charset="0"/>
                <a:cs typeface="Times New Roman" panose="02020603050405020304" pitchFamily="18" charset="0"/>
              </a:rPr>
              <a:t>: @</a:t>
            </a:r>
            <a:r>
              <a:rPr lang="nl-NL" sz="2400" b="1" dirty="0" smtClean="0">
                <a:latin typeface="Times New Roman" panose="02020603050405020304" pitchFamily="18" charset="0"/>
                <a:cs typeface="Times New Roman" panose="02020603050405020304" pitchFamily="18" charset="0"/>
              </a:rPr>
              <a:t>VDOE_News</a:t>
            </a:r>
            <a:br>
              <a:rPr lang="nl-NL" sz="2400" b="1" dirty="0" smtClean="0">
                <a:latin typeface="Times New Roman" panose="02020603050405020304" pitchFamily="18" charset="0"/>
                <a:cs typeface="Times New Roman" panose="02020603050405020304" pitchFamily="18" charset="0"/>
              </a:rPr>
            </a:br>
            <a:r>
              <a:rPr lang="nl-NL" sz="2400" b="1" dirty="0" smtClean="0">
                <a:latin typeface="Times New Roman" panose="02020603050405020304" pitchFamily="18" charset="0"/>
                <a:cs typeface="Times New Roman" panose="02020603050405020304" pitchFamily="18" charset="0"/>
              </a:rPr>
              <a:t>Facebook</a:t>
            </a:r>
            <a:r>
              <a:rPr lang="nl-NL" sz="2400" b="1" dirty="0">
                <a:latin typeface="Times New Roman" panose="02020603050405020304" pitchFamily="18" charset="0"/>
                <a:cs typeface="Times New Roman" panose="02020603050405020304" pitchFamily="18" charset="0"/>
              </a:rPr>
              <a:t>: @VDOENews</a:t>
            </a:r>
          </a:p>
          <a:p>
            <a:pPr marL="0" indent="0">
              <a:buNone/>
            </a:pPr>
            <a:r>
              <a:rPr lang="nl-NL" sz="2400" b="1" dirty="0">
                <a:latin typeface="Times New Roman" panose="02020603050405020304" pitchFamily="18" charset="0"/>
                <a:cs typeface="Times New Roman" panose="02020603050405020304" pitchFamily="18" charset="0"/>
              </a:rPr>
              <a:t>#VAis4Learners </a:t>
            </a:r>
            <a:r>
              <a:rPr lang="nl-NL" sz="2400" b="1" dirty="0" smtClean="0">
                <a:latin typeface="Times New Roman" panose="02020603050405020304" pitchFamily="18" charset="0"/>
                <a:cs typeface="Times New Roman" panose="02020603050405020304" pitchFamily="18" charset="0"/>
              </a:rPr>
              <a:t>#EdEquityVA</a:t>
            </a:r>
            <a:endParaRPr lang="en-US" sz="2400" b="1" dirty="0">
              <a:latin typeface="Times New Roman" panose="02020603050405020304" pitchFamily="18" charset="0"/>
              <a:cs typeface="Times New Roman" panose="02020603050405020304" pitchFamily="18" charset="0"/>
            </a:endParaRPr>
          </a:p>
        </p:txBody>
      </p:sp>
      <p:grpSp>
        <p:nvGrpSpPr>
          <p:cNvPr id="8" name="Group 7" title="social media logos: Twitter, Facebook, and LinkedIn"/>
          <p:cNvGrpSpPr/>
          <p:nvPr/>
        </p:nvGrpSpPr>
        <p:grpSpPr>
          <a:xfrm>
            <a:off x="4191000" y="3105150"/>
            <a:ext cx="2438400" cy="653695"/>
            <a:chOff x="2235200" y="5089418"/>
            <a:chExt cx="5791200" cy="1692383"/>
          </a:xfrm>
        </p:grpSpPr>
        <p:pic>
          <p:nvPicPr>
            <p:cNvPr id="9" name="Picture 8" title="twitter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35200" y="5089418"/>
              <a:ext cx="1645699" cy="1645699"/>
            </a:xfrm>
            <a:prstGeom prst="rect">
              <a:avLst/>
            </a:prstGeom>
          </p:spPr>
        </p:pic>
        <p:pic>
          <p:nvPicPr>
            <p:cNvPr id="10" name="Picture 9" title="LinkedIn logo"/>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70093" y="5125494"/>
              <a:ext cx="1656307" cy="1656307"/>
            </a:xfrm>
            <a:prstGeom prst="rect">
              <a:avLst/>
            </a:prstGeom>
          </p:spPr>
        </p:pic>
        <p:pic>
          <p:nvPicPr>
            <p:cNvPr id="11" name="Picture 10" title="facebook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8045" y="5125494"/>
              <a:ext cx="1576507" cy="1576507"/>
            </a:xfrm>
            <a:prstGeom prst="rect">
              <a:avLst/>
            </a:prstGeom>
          </p:spPr>
        </p:pic>
      </p:grpSp>
    </p:spTree>
    <p:extLst>
      <p:ext uri="{BB962C8B-B14F-4D97-AF65-F5344CB8AC3E}">
        <p14:creationId xmlns:p14="http://schemas.microsoft.com/office/powerpoint/2010/main" val="1741297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Loading and Unloading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858371"/>
            <a:ext cx="8305800" cy="3465980"/>
          </a:xfrm>
        </p:spPr>
        <p:txBody>
          <a:bodyPr>
            <a:noAutofit/>
          </a:bodyPr>
          <a:lstStyle/>
          <a:p>
            <a:pPr marL="0" indent="0" fontAlgn="base">
              <a:buNone/>
            </a:pPr>
            <a:r>
              <a:rPr lang="en-US" sz="2400" b="1" dirty="0">
                <a:latin typeface="Times New Roman" panose="02020603050405020304" pitchFamily="18" charset="0"/>
                <a:cs typeface="Times New Roman" panose="02020603050405020304" pitchFamily="18" charset="0"/>
              </a:rPr>
              <a:t>8VAC20-70-80. Loading or Discharging Pupils</a:t>
            </a:r>
            <a:r>
              <a:rPr lang="en-US" sz="2400" b="1" dirty="0" smtClean="0">
                <a:latin typeface="Times New Roman" panose="02020603050405020304" pitchFamily="18" charset="0"/>
                <a:cs typeface="Times New Roman" panose="02020603050405020304" pitchFamily="18" charset="0"/>
              </a:rPr>
              <a:t>. (Continued)</a:t>
            </a:r>
            <a:endParaRPr lang="en-US" sz="2400" b="1" dirty="0">
              <a:latin typeface="Times New Roman" panose="02020603050405020304" pitchFamily="18" charset="0"/>
              <a:cs typeface="Times New Roman" panose="02020603050405020304" pitchFamily="18" charset="0"/>
            </a:endParaRPr>
          </a:p>
          <a:p>
            <a:pPr marL="0" indent="0" fontAlgn="base">
              <a:buNone/>
            </a:pPr>
            <a:r>
              <a:rPr lang="en-US" sz="2400" b="1" dirty="0" smtClean="0">
                <a:latin typeface="Times New Roman" panose="02020603050405020304" pitchFamily="18" charset="0"/>
                <a:cs typeface="Times New Roman" panose="02020603050405020304" pitchFamily="18" charset="0"/>
              </a:rPr>
              <a:t>While </a:t>
            </a:r>
            <a:r>
              <a:rPr lang="en-US" sz="2400" b="1" dirty="0">
                <a:latin typeface="Times New Roman" panose="02020603050405020304" pitchFamily="18" charset="0"/>
                <a:cs typeface="Times New Roman" panose="02020603050405020304" pitchFamily="18" charset="0"/>
              </a:rPr>
              <a:t>stopped, the driver shall keep the school bus warning devices in operation to warn approaching traffic to stop and allow pupils to cross the highway safely. Pupils who must cross the road shall be required to cross in front of the bus. They shall be required to walk to a point 10 feet or more in front of the bus, stop before reaching a position in line with the left side of the bus, and wait for a hand signal from the bus driver before starting across the highway</a:t>
            </a:r>
            <a:r>
              <a:rPr lang="en-US" sz="2400" b="1" dirty="0" smtClean="0">
                <a:latin typeface="Times New Roman" panose="02020603050405020304" pitchFamily="18" charset="0"/>
                <a:cs typeface="Times New Roman" panose="02020603050405020304" pitchFamily="18" charset="0"/>
              </a:rPr>
              <a:t>.</a:t>
            </a:r>
          </a:p>
          <a:p>
            <a:pPr marL="0" indent="0" fontAlgn="base">
              <a:buNone/>
            </a:pPr>
            <a:endParaRPr lang="en-US" sz="2400" dirty="0">
              <a:latin typeface="Times New Roman" panose="02020603050405020304" pitchFamily="18" charset="0"/>
              <a:cs typeface="Times New Roman" panose="02020603050405020304" pitchFamily="18" charset="0"/>
            </a:endParaRPr>
          </a:p>
          <a:p>
            <a:pPr marL="0" indent="0" fontAlgn="base">
              <a:buNone/>
            </a:pP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4613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Loading and Unloading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971550"/>
            <a:ext cx="8305800" cy="3352801"/>
          </a:xfrm>
        </p:spPr>
        <p:txBody>
          <a:bodyPr>
            <a:normAutofit/>
          </a:bodyPr>
          <a:lstStyle/>
          <a:p>
            <a:pPr marL="0" indent="0" fontAlgn="base">
              <a:buNone/>
            </a:pPr>
            <a:r>
              <a:rPr lang="en-US" sz="2400" b="1" dirty="0" smtClean="0">
                <a:latin typeface="Times New Roman" panose="02020603050405020304" pitchFamily="18" charset="0"/>
                <a:cs typeface="Times New Roman" panose="02020603050405020304" pitchFamily="18" charset="0"/>
              </a:rPr>
              <a:t>On </a:t>
            </a:r>
            <a:r>
              <a:rPr lang="en-US" sz="2400" b="1" dirty="0">
                <a:latin typeface="Times New Roman" panose="02020603050405020304" pitchFamily="18" charset="0"/>
                <a:cs typeface="Times New Roman" panose="02020603050405020304" pitchFamily="18" charset="0"/>
              </a:rPr>
              <a:t>dual highways divided by a physical barrier, unpaved area, or five lane highway with turning lane, buses shall be routed so that pupils will be picked up and discharged on the side of the road on which they live. (See §§ </a:t>
            </a:r>
            <a:r>
              <a:rPr lang="en-US" sz="2400" b="1" dirty="0">
                <a:latin typeface="Times New Roman" panose="02020603050405020304" pitchFamily="18" charset="0"/>
                <a:cs typeface="Times New Roman" panose="02020603050405020304" pitchFamily="18" charset="0"/>
                <a:hlinkClick r:id="rId3"/>
              </a:rPr>
              <a:t>46.2-893</a:t>
            </a:r>
            <a:r>
              <a:rPr lang="en-US" sz="2400" b="1"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hlinkClick r:id="rId4"/>
              </a:rPr>
              <a:t>46.2-918</a:t>
            </a:r>
            <a:r>
              <a:rPr lang="en-US" sz="2400" b="1" dirty="0">
                <a:latin typeface="Times New Roman" panose="02020603050405020304" pitchFamily="18" charset="0"/>
                <a:cs typeface="Times New Roman" panose="02020603050405020304" pitchFamily="18" charset="0"/>
              </a:rPr>
              <a:t> of the Code of Virginia.)</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218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Loading and Unloading</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858371"/>
            <a:ext cx="8229600" cy="3465979"/>
          </a:xfrm>
        </p:spPr>
        <p:txBody>
          <a:bodyPr>
            <a:normAutofit/>
          </a:bodyPr>
          <a:lstStyle/>
          <a:p>
            <a:pPr>
              <a:lnSpc>
                <a:spcPct val="150000"/>
              </a:lnSpc>
              <a:spcBef>
                <a:spcPct val="0"/>
              </a:spcBef>
            </a:pPr>
            <a:r>
              <a:rPr lang="en-US" altLang="en-US" sz="2400" b="1" dirty="0">
                <a:latin typeface="Times New Roman" panose="02020603050405020304" pitchFamily="18" charset="0"/>
              </a:rPr>
              <a:t>You must use warning lights when loading or </a:t>
            </a:r>
            <a:r>
              <a:rPr lang="en-US" altLang="en-US" sz="2400" b="1" dirty="0" smtClean="0">
                <a:latin typeface="Times New Roman" panose="02020603050405020304" pitchFamily="18" charset="0"/>
              </a:rPr>
              <a:t>unloading</a:t>
            </a:r>
            <a:endParaRPr lang="en-US" altLang="en-US" sz="2400" b="1" dirty="0">
              <a:latin typeface="Times New Roman" panose="02020603050405020304" pitchFamily="18" charset="0"/>
            </a:endParaRPr>
          </a:p>
          <a:p>
            <a:pPr>
              <a:spcBef>
                <a:spcPct val="0"/>
              </a:spcBef>
            </a:pPr>
            <a:r>
              <a:rPr lang="en-US" altLang="en-US" sz="2400" b="1" dirty="0">
                <a:latin typeface="Times New Roman" panose="02020603050405020304" pitchFamily="18" charset="0"/>
              </a:rPr>
              <a:t>Roadways under 35 mph: Activate warning flasher </a:t>
            </a:r>
            <a:r>
              <a:rPr lang="en-US" altLang="en-US" sz="2400" b="1" dirty="0" smtClean="0">
                <a:latin typeface="Times New Roman" panose="02020603050405020304" pitchFamily="18" charset="0"/>
              </a:rPr>
              <a:t>system at </a:t>
            </a:r>
            <a:r>
              <a:rPr lang="en-US" altLang="en-US" sz="2400" b="1" dirty="0">
                <a:latin typeface="Times New Roman" panose="02020603050405020304" pitchFamily="18" charset="0"/>
              </a:rPr>
              <a:t>least 100 feet prior to making a </a:t>
            </a:r>
            <a:r>
              <a:rPr lang="en-US" altLang="en-US" sz="2400" b="1" dirty="0" smtClean="0">
                <a:latin typeface="Times New Roman" panose="02020603050405020304" pitchFamily="18" charset="0"/>
              </a:rPr>
              <a:t>stop </a:t>
            </a:r>
            <a:endParaRPr lang="en-US" altLang="en-US" sz="2400" b="1" dirty="0" smtClean="0">
              <a:latin typeface="Times New Roman" panose="02020603050405020304" pitchFamily="18" charset="0"/>
            </a:endParaRPr>
          </a:p>
          <a:p>
            <a:pPr>
              <a:spcBef>
                <a:spcPct val="0"/>
              </a:spcBef>
            </a:pPr>
            <a:r>
              <a:rPr lang="en-US" altLang="en-US" sz="2400" b="1" dirty="0" smtClean="0">
                <a:latin typeface="Times New Roman" panose="02020603050405020304" pitchFamily="18" charset="0"/>
              </a:rPr>
              <a:t>Roadways </a:t>
            </a:r>
            <a:r>
              <a:rPr lang="en-US" altLang="en-US" sz="2400" b="1" dirty="0">
                <a:latin typeface="Times New Roman" panose="02020603050405020304" pitchFamily="18" charset="0"/>
              </a:rPr>
              <a:t>35 mph or more: Activate warning flasher system at least 200 feet prior to making a </a:t>
            </a:r>
            <a:r>
              <a:rPr lang="en-US" altLang="en-US" sz="2400" b="1" dirty="0" smtClean="0">
                <a:latin typeface="Times New Roman" panose="02020603050405020304" pitchFamily="18" charset="0"/>
              </a:rPr>
              <a:t>stop</a:t>
            </a:r>
            <a:endParaRPr lang="en-US" altLang="en-US" sz="2400" b="1"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1344948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Loading and Unloading</a:t>
            </a:r>
            <a:r>
              <a:rPr lang="en-US" dirty="0" smtClean="0"/>
              <a:t>  </a:t>
            </a:r>
            <a:endParaRPr lang="en-US" dirty="0"/>
          </a:p>
        </p:txBody>
      </p:sp>
      <p:sp>
        <p:nvSpPr>
          <p:cNvPr id="3" name="Content Placeholder 2"/>
          <p:cNvSpPr>
            <a:spLocks noGrp="1"/>
          </p:cNvSpPr>
          <p:nvPr>
            <p:ph idx="1"/>
          </p:nvPr>
        </p:nvSpPr>
        <p:spPr>
          <a:xfrm>
            <a:off x="457200" y="971551"/>
            <a:ext cx="8229600" cy="3352800"/>
          </a:xfrm>
        </p:spPr>
        <p:txBody>
          <a:bodyPr>
            <a:normAutofit/>
          </a:bodyPr>
          <a:lstStyle/>
          <a:p>
            <a:pPr>
              <a:spcBef>
                <a:spcPct val="50000"/>
              </a:spcBef>
              <a:buFontTx/>
              <a:buChar char="•"/>
            </a:pPr>
            <a:r>
              <a:rPr lang="en-US" altLang="en-US" sz="2400" b="1" dirty="0">
                <a:latin typeface="Times New Roman" panose="02020603050405020304" pitchFamily="18" charset="0"/>
              </a:rPr>
              <a:t>Activate amber traffic warning lights </a:t>
            </a:r>
            <a:r>
              <a:rPr lang="en-US" altLang="en-US" sz="2400" b="1" dirty="0" smtClean="0">
                <a:latin typeface="Times New Roman" panose="02020603050405020304" pitchFamily="18" charset="0"/>
              </a:rPr>
              <a:t>at the appropriate distance. When the bus is stopped, open the door this will deactivate the amber traffic warning signals and activate the </a:t>
            </a:r>
            <a:r>
              <a:rPr lang="en-US" altLang="en-US" sz="2400" b="1" dirty="0" smtClean="0">
                <a:solidFill>
                  <a:srgbClr val="FF3300"/>
                </a:solidFill>
                <a:latin typeface="Times New Roman" panose="02020603050405020304" pitchFamily="18" charset="0"/>
              </a:rPr>
              <a:t>red </a:t>
            </a:r>
            <a:r>
              <a:rPr lang="en-US" altLang="en-US" sz="2400" b="1" dirty="0" smtClean="0">
                <a:latin typeface="Times New Roman" panose="02020603050405020304" pitchFamily="18" charset="0"/>
              </a:rPr>
              <a:t>traffic warning signals, crossing control arm and traffic warning sign.</a:t>
            </a:r>
            <a:r>
              <a:rPr lang="en-US" altLang="en-US" sz="2400" b="1" dirty="0">
                <a:latin typeface="Times New Roman" panose="02020603050405020304" pitchFamily="18" charset="0"/>
              </a:rPr>
              <a:t> Closing the door deactivates the traffic warning </a:t>
            </a:r>
            <a:r>
              <a:rPr lang="en-US" altLang="en-US" sz="2400" b="1" dirty="0" smtClean="0">
                <a:latin typeface="Times New Roman" panose="02020603050405020304" pitchFamily="18" charset="0"/>
              </a:rPr>
              <a:t>devices. If </a:t>
            </a:r>
            <a:r>
              <a:rPr lang="en-US" altLang="en-US" sz="2400" b="1" dirty="0">
                <a:latin typeface="Times New Roman" panose="02020603050405020304" pitchFamily="18" charset="0"/>
              </a:rPr>
              <a:t>the amber lights are activated and no stop is required – use the cancel switch for the amber warning </a:t>
            </a:r>
            <a:r>
              <a:rPr lang="en-US" altLang="en-US" sz="2400" b="1" dirty="0" smtClean="0">
                <a:latin typeface="Times New Roman" panose="02020603050405020304" pitchFamily="18" charset="0"/>
              </a:rPr>
              <a:t>lights.</a:t>
            </a:r>
            <a:endParaRPr lang="en-US" altLang="en-US" sz="2400" b="1" dirty="0">
              <a:latin typeface="Times New Roman" panose="02020603050405020304" pitchFamily="18" charset="0"/>
            </a:endParaRPr>
          </a:p>
          <a:p>
            <a:pPr marL="0" indent="0">
              <a:spcBef>
                <a:spcPct val="0"/>
              </a:spcBef>
              <a:buNone/>
            </a:pPr>
            <a:endParaRPr lang="en-US" dirty="0"/>
          </a:p>
        </p:txBody>
      </p:sp>
    </p:spTree>
    <p:extLst>
      <p:ext uri="{BB962C8B-B14F-4D97-AF65-F5344CB8AC3E}">
        <p14:creationId xmlns:p14="http://schemas.microsoft.com/office/powerpoint/2010/main" val="2524345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Loading and Unloading</a:t>
            </a:r>
            <a:r>
              <a:rPr lang="en-US" dirty="0" smtClean="0"/>
              <a:t>   </a:t>
            </a:r>
            <a:endParaRPr lang="en-US" dirty="0"/>
          </a:p>
        </p:txBody>
      </p:sp>
      <p:sp>
        <p:nvSpPr>
          <p:cNvPr id="3" name="Content Placeholder 2"/>
          <p:cNvSpPr>
            <a:spLocks noGrp="1"/>
          </p:cNvSpPr>
          <p:nvPr>
            <p:ph idx="1"/>
          </p:nvPr>
        </p:nvSpPr>
        <p:spPr>
          <a:xfrm>
            <a:off x="304800" y="971549"/>
            <a:ext cx="8229600" cy="3468221"/>
          </a:xfrm>
        </p:spPr>
        <p:txBody>
          <a:bodyPr>
            <a:normAutofit fontScale="77500" lnSpcReduction="20000"/>
          </a:bodyPr>
          <a:lstStyle/>
          <a:p>
            <a:pPr>
              <a:spcBef>
                <a:spcPct val="50000"/>
              </a:spcBef>
            </a:pPr>
            <a:r>
              <a:rPr lang="en-US" altLang="en-US" b="1" dirty="0">
                <a:latin typeface="Times New Roman" panose="02020603050405020304" pitchFamily="18" charset="0"/>
              </a:rPr>
              <a:t>Check all </a:t>
            </a:r>
            <a:r>
              <a:rPr lang="en-US" altLang="en-US" b="1" dirty="0" smtClean="0">
                <a:latin typeface="Times New Roman" panose="02020603050405020304" pitchFamily="18" charset="0"/>
              </a:rPr>
              <a:t>mirrors, remaining in the travel lane</a:t>
            </a:r>
          </a:p>
          <a:p>
            <a:pPr>
              <a:spcBef>
                <a:spcPct val="50000"/>
              </a:spcBef>
            </a:pPr>
            <a:r>
              <a:rPr lang="en-US" altLang="en-US" b="1" dirty="0" smtClean="0">
                <a:latin typeface="Times New Roman" panose="02020603050405020304" pitchFamily="18" charset="0"/>
              </a:rPr>
              <a:t>Slow </a:t>
            </a:r>
            <a:r>
              <a:rPr lang="en-US" altLang="en-US" b="1" dirty="0">
                <a:latin typeface="Times New Roman" panose="02020603050405020304" pitchFamily="18" charset="0"/>
              </a:rPr>
              <a:t>down and activate the warning lights at the appropriate distance</a:t>
            </a:r>
          </a:p>
          <a:p>
            <a:pPr>
              <a:spcBef>
                <a:spcPct val="50000"/>
              </a:spcBef>
            </a:pPr>
            <a:r>
              <a:rPr lang="en-US" altLang="en-US" b="1" dirty="0">
                <a:latin typeface="Times New Roman" panose="02020603050405020304" pitchFamily="18" charset="0"/>
              </a:rPr>
              <a:t>Stop bus </a:t>
            </a:r>
            <a:r>
              <a:rPr lang="en-US" altLang="en-US" b="1" i="1" dirty="0">
                <a:latin typeface="Times New Roman" panose="02020603050405020304" pitchFamily="18" charset="0"/>
              </a:rPr>
              <a:t>before</a:t>
            </a:r>
            <a:r>
              <a:rPr lang="en-US" altLang="en-US" b="1" dirty="0">
                <a:latin typeface="Times New Roman" panose="02020603050405020304" pitchFamily="18" charset="0"/>
              </a:rPr>
              <a:t> getting to point where children are standing</a:t>
            </a:r>
          </a:p>
          <a:p>
            <a:pPr>
              <a:defRPr/>
            </a:pPr>
            <a:r>
              <a:rPr lang="en-US" altLang="en-US" b="1" dirty="0" smtClean="0">
                <a:latin typeface="Times New Roman" panose="02020603050405020304" pitchFamily="18" charset="0"/>
              </a:rPr>
              <a:t>Place </a:t>
            </a:r>
            <a:r>
              <a:rPr lang="en-US" altLang="en-US" b="1" dirty="0">
                <a:latin typeface="Times New Roman" panose="02020603050405020304" pitchFamily="18" charset="0"/>
              </a:rPr>
              <a:t>transmission in park or </a:t>
            </a:r>
            <a:r>
              <a:rPr lang="en-US" altLang="en-US" b="1" dirty="0" smtClean="0">
                <a:latin typeface="Times New Roman" panose="02020603050405020304" pitchFamily="18" charset="0"/>
              </a:rPr>
              <a:t>neutral and engage the emergency brake </a:t>
            </a:r>
            <a:endParaRPr lang="en-US" altLang="en-US" b="1" dirty="0">
              <a:latin typeface="Times New Roman" panose="02020603050405020304" pitchFamily="18" charset="0"/>
            </a:endParaRPr>
          </a:p>
          <a:p>
            <a:pPr>
              <a:defRPr/>
            </a:pPr>
            <a:r>
              <a:rPr lang="en-US" altLang="en-US" b="1" dirty="0" smtClean="0">
                <a:latin typeface="Times New Roman" panose="02020603050405020304" pitchFamily="18" charset="0"/>
              </a:rPr>
              <a:t>Check </a:t>
            </a:r>
            <a:r>
              <a:rPr lang="en-US" altLang="en-US" b="1" dirty="0">
                <a:latin typeface="Times New Roman" panose="02020603050405020304" pitchFamily="18" charset="0"/>
              </a:rPr>
              <a:t>for traffic before signaling students to </a:t>
            </a:r>
            <a:r>
              <a:rPr lang="en-US" altLang="en-US" b="1" dirty="0" smtClean="0">
                <a:latin typeface="Times New Roman" panose="02020603050405020304" pitchFamily="18" charset="0"/>
              </a:rPr>
              <a:t>approach </a:t>
            </a:r>
          </a:p>
          <a:p>
            <a:pPr marL="0" indent="0">
              <a:buNone/>
              <a:defRPr/>
            </a:pPr>
            <a:r>
              <a:rPr lang="en-US" altLang="en-US" dirty="0" smtClean="0">
                <a:latin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2536742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Loading and Unloading         </a:t>
            </a:r>
            <a:r>
              <a:rPr lang="en-US" dirty="0" smtClean="0"/>
              <a:t>   </a:t>
            </a:r>
            <a:endParaRPr lang="en-US" dirty="0"/>
          </a:p>
        </p:txBody>
      </p:sp>
      <p:sp>
        <p:nvSpPr>
          <p:cNvPr id="3" name="Content Placeholder 2"/>
          <p:cNvSpPr>
            <a:spLocks noGrp="1"/>
          </p:cNvSpPr>
          <p:nvPr>
            <p:ph idx="1"/>
          </p:nvPr>
        </p:nvSpPr>
        <p:spPr>
          <a:xfrm>
            <a:off x="304800" y="858371"/>
            <a:ext cx="8229600" cy="3581400"/>
          </a:xfrm>
        </p:spPr>
        <p:txBody>
          <a:bodyPr>
            <a:normAutofit lnSpcReduction="10000"/>
          </a:bodyPr>
          <a:lstStyle/>
          <a:p>
            <a:pPr>
              <a:spcBef>
                <a:spcPct val="50000"/>
              </a:spcBef>
            </a:pPr>
            <a:r>
              <a:rPr lang="en-US" altLang="en-US" sz="2400" b="1" dirty="0" smtClean="0">
                <a:latin typeface="Times New Roman" panose="02020603050405020304" pitchFamily="18" charset="0"/>
              </a:rPr>
              <a:t>Students should make eye contact with the driver before loading </a:t>
            </a:r>
            <a:endParaRPr lang="en-US" altLang="en-US" sz="2400" b="1" dirty="0">
              <a:latin typeface="Times New Roman" panose="02020603050405020304" pitchFamily="18" charset="0"/>
            </a:endParaRPr>
          </a:p>
          <a:p>
            <a:pPr>
              <a:defRPr/>
            </a:pPr>
            <a:r>
              <a:rPr lang="en-US" altLang="en-US" sz="2400" b="1" dirty="0" smtClean="0">
                <a:latin typeface="Times New Roman" panose="02020603050405020304" pitchFamily="18" charset="0"/>
              </a:rPr>
              <a:t>The driver opens the door, greets and counts each student as they board </a:t>
            </a:r>
          </a:p>
          <a:p>
            <a:pPr>
              <a:defRPr/>
            </a:pPr>
            <a:r>
              <a:rPr lang="en-US" altLang="en-US" sz="2400" b="1" dirty="0" smtClean="0">
                <a:latin typeface="Times New Roman" panose="02020603050405020304" pitchFamily="18" charset="0"/>
              </a:rPr>
              <a:t>Students should be encouraged to use the handrails when boarding and remove hanging strings from jackets and backpacks</a:t>
            </a:r>
          </a:p>
          <a:p>
            <a:pPr>
              <a:defRPr/>
            </a:pPr>
            <a:r>
              <a:rPr lang="en-US" altLang="en-US" sz="2400" b="1" dirty="0" smtClean="0">
                <a:latin typeface="Times New Roman" panose="02020603050405020304" pitchFamily="18" charset="0"/>
              </a:rPr>
              <a:t>Close door and proceed after all students are accounted for and are safely seated </a:t>
            </a:r>
          </a:p>
          <a:p>
            <a:pPr marL="0" indent="0">
              <a:buNone/>
            </a:pPr>
            <a:endParaRPr lang="en-US" dirty="0"/>
          </a:p>
        </p:txBody>
      </p:sp>
    </p:spTree>
    <p:extLst>
      <p:ext uri="{BB962C8B-B14F-4D97-AF65-F5344CB8AC3E}">
        <p14:creationId xmlns:p14="http://schemas.microsoft.com/office/powerpoint/2010/main" val="2270879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Loading and Unloading</a:t>
            </a:r>
            <a:r>
              <a:rPr lang="en-US" dirty="0" smtClean="0"/>
              <a:t>    </a:t>
            </a:r>
            <a:endParaRPr lang="en-US" dirty="0"/>
          </a:p>
        </p:txBody>
      </p:sp>
      <p:sp>
        <p:nvSpPr>
          <p:cNvPr id="3" name="Content Placeholder 2"/>
          <p:cNvSpPr>
            <a:spLocks noGrp="1"/>
          </p:cNvSpPr>
          <p:nvPr>
            <p:ph idx="1"/>
          </p:nvPr>
        </p:nvSpPr>
        <p:spPr>
          <a:xfrm>
            <a:off x="457200" y="971551"/>
            <a:ext cx="8229600" cy="3352800"/>
          </a:xfrm>
        </p:spPr>
        <p:txBody>
          <a:bodyPr>
            <a:normAutofit lnSpcReduction="10000"/>
          </a:bodyPr>
          <a:lstStyle/>
          <a:p>
            <a:pPr>
              <a:spcBef>
                <a:spcPct val="50000"/>
              </a:spcBef>
            </a:pPr>
            <a:r>
              <a:rPr lang="en-US" altLang="en-US" sz="2400" b="1" dirty="0" smtClean="0">
                <a:latin typeface="Times New Roman" panose="02020603050405020304" pitchFamily="18" charset="0"/>
              </a:rPr>
              <a:t>When unloading students, check mirrors </a:t>
            </a:r>
            <a:r>
              <a:rPr lang="en-US" altLang="en-US" sz="2400" b="1" dirty="0">
                <a:latin typeface="Times New Roman" panose="02020603050405020304" pitchFamily="18" charset="0"/>
              </a:rPr>
              <a:t>for traffic approaching from </a:t>
            </a:r>
            <a:r>
              <a:rPr lang="en-US" altLang="en-US" sz="2400" b="1" dirty="0" smtClean="0">
                <a:latin typeface="Times New Roman" panose="02020603050405020304" pitchFamily="18" charset="0"/>
              </a:rPr>
              <a:t>all areas</a:t>
            </a:r>
          </a:p>
          <a:p>
            <a:pPr>
              <a:spcBef>
                <a:spcPct val="50000"/>
              </a:spcBef>
            </a:pPr>
            <a:r>
              <a:rPr lang="en-US" altLang="en-US" sz="2400" b="1" dirty="0" smtClean="0">
                <a:latin typeface="Times New Roman" panose="02020603050405020304" pitchFamily="18" charset="0"/>
              </a:rPr>
              <a:t>Instruct students not to stand until the bus has come to a complete stop</a:t>
            </a:r>
          </a:p>
          <a:p>
            <a:pPr>
              <a:spcBef>
                <a:spcPct val="50000"/>
              </a:spcBef>
            </a:pPr>
            <a:r>
              <a:rPr lang="en-US" altLang="en-US" sz="2400" b="1" dirty="0" smtClean="0">
                <a:latin typeface="Times New Roman" panose="02020603050405020304" pitchFamily="18" charset="0"/>
              </a:rPr>
              <a:t>When it is safe to do so, students should unload the bus on the side in which they live, avoiding the danger of them crossing the road and placing them in increased and unnecessary risk</a:t>
            </a:r>
            <a:endParaRPr lang="en-US" sz="2400" b="1" dirty="0"/>
          </a:p>
        </p:txBody>
      </p:sp>
    </p:spTree>
    <p:extLst>
      <p:ext uri="{BB962C8B-B14F-4D97-AF65-F5344CB8AC3E}">
        <p14:creationId xmlns:p14="http://schemas.microsoft.com/office/powerpoint/2010/main" val="4218316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3581</TotalTime>
  <Words>1243</Words>
  <Application>Microsoft Office PowerPoint</Application>
  <PresentationFormat>On-screen Show (16:9)</PresentationFormat>
  <Paragraphs>91</Paragraphs>
  <Slides>20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Loading and Unloading Passengers</vt:lpstr>
      <vt:lpstr>Loading and Unloading </vt:lpstr>
      <vt:lpstr>Loading and Unloading                 </vt:lpstr>
      <vt:lpstr>Loading and Unloading                </vt:lpstr>
      <vt:lpstr>Loading and Unloading</vt:lpstr>
      <vt:lpstr>Loading and Unloading  </vt:lpstr>
      <vt:lpstr>Loading and Unloading   </vt:lpstr>
      <vt:lpstr>Loading and Unloading            </vt:lpstr>
      <vt:lpstr>Loading and Unloading    </vt:lpstr>
      <vt:lpstr>Loading and Unloading             </vt:lpstr>
      <vt:lpstr>Loading and Unloading     </vt:lpstr>
      <vt:lpstr>Loading and Unloading      </vt:lpstr>
      <vt:lpstr>Loading and Unloading              </vt:lpstr>
      <vt:lpstr>Loading and Unloading       </vt:lpstr>
      <vt:lpstr>Loading and Unloading        </vt:lpstr>
      <vt:lpstr>Loading and Unloading         </vt:lpstr>
      <vt:lpstr>Loading and Unloading          </vt:lpstr>
      <vt:lpstr>Loading and Unloading           </vt:lpstr>
      <vt:lpstr>Loading and Unloading               </vt:lpstr>
      <vt:lpstr>Connect With DOE</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lastModifiedBy>VITA Program</cp:lastModifiedBy>
  <cp:revision>79</cp:revision>
  <dcterms:created xsi:type="dcterms:W3CDTF">2019-02-13T14:37:28Z</dcterms:created>
  <dcterms:modified xsi:type="dcterms:W3CDTF">2020-12-31T19:15:11Z</dcterms:modified>
</cp:coreProperties>
</file>