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4"/>
  </p:notesMasterIdLst>
  <p:handoutMasterIdLst>
    <p:handoutMasterId r:id="rId55"/>
  </p:handoutMasterIdLst>
  <p:sldIdLst>
    <p:sldId id="442" r:id="rId2"/>
    <p:sldId id="393" r:id="rId3"/>
    <p:sldId id="483" r:id="rId4"/>
    <p:sldId id="473" r:id="rId5"/>
    <p:sldId id="474" r:id="rId6"/>
    <p:sldId id="475" r:id="rId7"/>
    <p:sldId id="476" r:id="rId8"/>
    <p:sldId id="477" r:id="rId9"/>
    <p:sldId id="478" r:id="rId10"/>
    <p:sldId id="479" r:id="rId11"/>
    <p:sldId id="480" r:id="rId12"/>
    <p:sldId id="481" r:id="rId13"/>
    <p:sldId id="469" r:id="rId14"/>
    <p:sldId id="451" r:id="rId15"/>
    <p:sldId id="443" r:id="rId16"/>
    <p:sldId id="455" r:id="rId17"/>
    <p:sldId id="452" r:id="rId18"/>
    <p:sldId id="436" r:id="rId19"/>
    <p:sldId id="445" r:id="rId20"/>
    <p:sldId id="444" r:id="rId21"/>
    <p:sldId id="456" r:id="rId22"/>
    <p:sldId id="459" r:id="rId23"/>
    <p:sldId id="463" r:id="rId24"/>
    <p:sldId id="485" r:id="rId25"/>
    <p:sldId id="453" r:id="rId26"/>
    <p:sldId id="437" r:id="rId27"/>
    <p:sldId id="482" r:id="rId28"/>
    <p:sldId id="446" r:id="rId29"/>
    <p:sldId id="460" r:id="rId30"/>
    <p:sldId id="457" r:id="rId31"/>
    <p:sldId id="458" r:id="rId32"/>
    <p:sldId id="447" r:id="rId33"/>
    <p:sldId id="461" r:id="rId34"/>
    <p:sldId id="462" r:id="rId35"/>
    <p:sldId id="470" r:id="rId36"/>
    <p:sldId id="484" r:id="rId37"/>
    <p:sldId id="454" r:id="rId38"/>
    <p:sldId id="439" r:id="rId39"/>
    <p:sldId id="488" r:id="rId40"/>
    <p:sldId id="448" r:id="rId41"/>
    <p:sldId id="468" r:id="rId42"/>
    <p:sldId id="465" r:id="rId43"/>
    <p:sldId id="466" r:id="rId44"/>
    <p:sldId id="467" r:id="rId45"/>
    <p:sldId id="486" r:id="rId46"/>
    <p:sldId id="494" r:id="rId47"/>
    <p:sldId id="440" r:id="rId48"/>
    <p:sldId id="450" r:id="rId49"/>
    <p:sldId id="493" r:id="rId50"/>
    <p:sldId id="441" r:id="rId51"/>
    <p:sldId id="495" r:id="rId52"/>
    <p:sldId id="38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4916" autoAdjust="0"/>
    <p:restoredTop sz="82853" autoAdjust="0"/>
  </p:normalViewPr>
  <p:slideViewPr>
    <p:cSldViewPr>
      <p:cViewPr varScale="1">
        <p:scale>
          <a:sx n="97" d="100"/>
          <a:sy n="97" d="100"/>
        </p:scale>
        <p:origin x="2684"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347892-B3CE-4362-A129-61B05B136A7C}" type="datetimeFigureOut">
              <a:rPr lang="en-US" smtClean="0"/>
              <a:pPr/>
              <a:t>11/21/2022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D5EBAE-80B1-495F-AF46-BAB5FCC49AA2}" type="slidenum">
              <a:rPr lang="en-US" smtClean="0"/>
              <a:pPr/>
              <a:t>‹#›</a:t>
            </a:fld>
            <a:endParaRPr lang="en-US"/>
          </a:p>
        </p:txBody>
      </p:sp>
    </p:spTree>
    <p:extLst>
      <p:ext uri="{BB962C8B-B14F-4D97-AF65-F5344CB8AC3E}">
        <p14:creationId xmlns:p14="http://schemas.microsoft.com/office/powerpoint/2010/main" val="1058802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467C3-8670-48AC-9052-1BC9E8F2694B}" type="datetimeFigureOut">
              <a:rPr lang="en-US" smtClean="0"/>
              <a:pPr/>
              <a:t>11/21/2022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D35DD-20F8-4BA9-8CFF-C63EAB8315EE}" type="slidenum">
              <a:rPr lang="en-US" smtClean="0"/>
              <a:pPr/>
              <a:t>‹#›</a:t>
            </a:fld>
            <a:endParaRPr lang="en-US"/>
          </a:p>
        </p:txBody>
      </p:sp>
    </p:spTree>
    <p:extLst>
      <p:ext uri="{BB962C8B-B14F-4D97-AF65-F5344CB8AC3E}">
        <p14:creationId xmlns:p14="http://schemas.microsoft.com/office/powerpoint/2010/main" val="202282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s.virginia.gov/cgi-bin/legp604.exe?ses=201&amp;typ=bil&amp;val=HB415"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law.lis.virginia.gov/vacode/title22.1/chapter14/section22.1-277.05/" TargetMode="External"/><Relationship Id="rId4" Type="http://schemas.openxmlformats.org/officeDocument/2006/relationships/hyperlink" Target="https://law.lis.virginia.gov/vacode/title22.1/chapter14/section22.1-277.0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is.virginia.gov/cgi-bin/legp604.exe?201+ful+CHAP019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law.lis.virginia.gov/vacode/18.2-41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bamawhitehouse.archives.gov/the-press-office/2016/12/09/white-house-report-continuing-need-rethink-discipli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a:t>
            </a:fld>
            <a:endParaRPr lang="en-US" dirty="0"/>
          </a:p>
        </p:txBody>
      </p:sp>
    </p:spTree>
    <p:extLst>
      <p:ext uri="{BB962C8B-B14F-4D97-AF65-F5344CB8AC3E}">
        <p14:creationId xmlns:p14="http://schemas.microsoft.com/office/powerpoint/2010/main" val="416307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Instructional Supports address the student's academic progress and provide the level of instruction needed to keep the student on track to graduate.. One of the problems with exclusionary practices without instructional supports is that students fall behind their peers and often return to school further behind and frustrated, which leads to further discipline infractions. Finding ways to help students stay on pace with their peers academically, even if they are not in their regular classroom, is important to supporting them in changing the inappropriate behavior and not exacerbating the problem. In 2020 </a:t>
            </a:r>
            <a:r>
              <a:rPr lang="en-US" sz="1200" u="sng" kern="1200" dirty="0">
                <a:solidFill>
                  <a:schemeClr val="tx1"/>
                </a:solidFill>
                <a:effectLst/>
                <a:latin typeface="+mn-lt"/>
                <a:ea typeface="+mn-ea"/>
                <a:cs typeface="+mn-cs"/>
                <a:hlinkClick r:id="rId3"/>
              </a:rPr>
              <a:t>House Bill 415</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amended and reenacted </a:t>
            </a:r>
            <a:r>
              <a:rPr lang="en-US" sz="1200" u="sng" kern="1200" dirty="0">
                <a:solidFill>
                  <a:schemeClr val="tx1"/>
                </a:solidFill>
                <a:effectLst/>
                <a:latin typeface="+mn-lt"/>
                <a:ea typeface="+mn-ea"/>
                <a:cs typeface="+mn-cs"/>
                <a:hlinkClick r:id="rId4"/>
              </a:rPr>
              <a:t>§ 22.1-277.04</a:t>
            </a:r>
            <a:r>
              <a:rPr lang="en-US" sz="1200" i="1"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5"/>
              </a:rPr>
              <a:t>§ 22.1-277.05</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a:t>
            </a:r>
            <a:r>
              <a:rPr lang="en-US" sz="1200" i="1" kern="1200" dirty="0">
                <a:solidFill>
                  <a:schemeClr val="tx1"/>
                </a:solidFill>
                <a:effectLst/>
                <a:latin typeface="+mn-lt"/>
                <a:ea typeface="+mn-ea"/>
                <a:cs typeface="+mn-cs"/>
              </a:rPr>
              <a:t>Code of Virginia </a:t>
            </a:r>
            <a:r>
              <a:rPr lang="en-US" sz="1200" kern="1200" dirty="0">
                <a:solidFill>
                  <a:schemeClr val="tx1"/>
                </a:solidFill>
                <a:effectLst/>
                <a:latin typeface="+mn-lt"/>
                <a:ea typeface="+mn-ea"/>
                <a:cs typeface="+mn-cs"/>
              </a:rPr>
              <a:t>to require that school boards adopt policies and procedures to ensure that suspended students are able to access and complete graded work during and after the suspension. This recommendation in the 2019 </a:t>
            </a:r>
            <a:r>
              <a:rPr lang="en-US" sz="1200" i="1" kern="1200" dirty="0">
                <a:solidFill>
                  <a:schemeClr val="tx1"/>
                </a:solidFill>
                <a:effectLst/>
                <a:latin typeface="+mn-lt"/>
                <a:ea typeface="+mn-ea"/>
                <a:cs typeface="+mn-cs"/>
              </a:rPr>
              <a:t>Model Guidance </a:t>
            </a:r>
            <a:r>
              <a:rPr lang="en-US" sz="1200" kern="1200" dirty="0">
                <a:solidFill>
                  <a:schemeClr val="tx1"/>
                </a:solidFill>
                <a:effectLst/>
                <a:latin typeface="+mn-lt"/>
                <a:ea typeface="+mn-ea"/>
                <a:cs typeface="+mn-cs"/>
              </a:rPr>
              <a:t>is now a requirement under the </a:t>
            </a:r>
            <a:r>
              <a:rPr lang="en-US" sz="1200" i="1" kern="1200" dirty="0">
                <a:solidFill>
                  <a:schemeClr val="tx1"/>
                </a:solidFill>
                <a:effectLst/>
                <a:latin typeface="+mn-lt"/>
                <a:ea typeface="+mn-ea"/>
                <a:cs typeface="+mn-cs"/>
              </a:rPr>
              <a:t>Code of Virginia</a:t>
            </a:r>
            <a:r>
              <a:rPr lang="en-US" sz="1200" kern="1200" dirty="0">
                <a:solidFill>
                  <a:schemeClr val="tx1"/>
                </a:solidFill>
                <a:effectLst/>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Behavioral Supports address the student’s SEL skill development, may teach skills to replace the ones learned in trauma, and may help address the harm caused.  </a:t>
            </a:r>
          </a:p>
          <a:p>
            <a:r>
              <a:rPr lang="en-US" dirty="0"/>
              <a:t>Behavior supports should be designed to teach the SEL skills the student needs to meet the behavioral expectations set by the school community. Behavioral supports should also help the student address the harm that was caused by the behavior. Those supports also need to be cognizant of any trauma related behaviors the student may have developed to cope with trauma. Addressing behavior interventions often requires a team approach, which is why a tiered system of supports is so critical to implementing the Model Guidance. </a:t>
            </a:r>
          </a:p>
          <a:p>
            <a:endParaRPr lang="en-US" dirty="0"/>
          </a:p>
        </p:txBody>
      </p:sp>
      <p:sp>
        <p:nvSpPr>
          <p:cNvPr id="4" name="Slide Number Placeholder 3"/>
          <p:cNvSpPr>
            <a:spLocks noGrp="1"/>
          </p:cNvSpPr>
          <p:nvPr>
            <p:ph type="sldNum" sz="quarter" idx="10"/>
          </p:nvPr>
        </p:nvSpPr>
        <p:spPr/>
        <p:txBody>
          <a:bodyPr/>
          <a:lstStyle/>
          <a:p>
            <a:fld id="{A5108695-80F5-46C6-8A30-814B54FA50DE}" type="slidenum">
              <a:rPr lang="en-US" smtClean="0"/>
              <a:t>12</a:t>
            </a:fld>
            <a:endParaRPr lang="en-US"/>
          </a:p>
        </p:txBody>
      </p:sp>
    </p:spTree>
    <p:extLst>
      <p:ext uri="{BB962C8B-B14F-4D97-AF65-F5344CB8AC3E}">
        <p14:creationId xmlns:p14="http://schemas.microsoft.com/office/powerpoint/2010/main" val="305477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01A2F5-1449-4D6C-9821-5309C1FB43AB}" type="slidenum">
              <a:rPr lang="en-US" smtClean="0"/>
              <a:t>50</a:t>
            </a:fld>
            <a:endParaRPr lang="en-US"/>
          </a:p>
        </p:txBody>
      </p:sp>
    </p:spTree>
    <p:extLst>
      <p:ext uri="{BB962C8B-B14F-4D97-AF65-F5344CB8AC3E}">
        <p14:creationId xmlns:p14="http://schemas.microsoft.com/office/powerpoint/2010/main" val="235742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38A78-38C1-4BC5-BD0F-F003A70F97A3}" type="slidenum">
              <a:rPr lang="en-US">
                <a:solidFill>
                  <a:prstClr val="black"/>
                </a:solidFill>
              </a:rPr>
              <a:pPr/>
              <a:t>52</a:t>
            </a:fld>
            <a:endParaRPr lang="en-US">
              <a:solidFill>
                <a:prstClr val="black"/>
              </a:solidFill>
            </a:endParaRPr>
          </a:p>
        </p:txBody>
      </p:sp>
      <p:sp>
        <p:nvSpPr>
          <p:cNvPr id="138242" name="Rectangle 2"/>
          <p:cNvSpPr>
            <a:spLocks noGrp="1" noRot="1" noChangeAspect="1" noChangeArrowheads="1" noTextEdit="1"/>
          </p:cNvSpPr>
          <p:nvPr>
            <p:ph type="sldImg"/>
          </p:nvPr>
        </p:nvSpPr>
        <p:spPr>
          <a:xfrm>
            <a:off x="1152525" y="682625"/>
            <a:ext cx="4554538" cy="3416300"/>
          </a:xfrm>
          <a:ln/>
        </p:spPr>
      </p:sp>
      <p:sp>
        <p:nvSpPr>
          <p:cNvPr id="138243" name="Rectangle 3"/>
          <p:cNvSpPr>
            <a:spLocks noGrp="1" noChangeArrowheads="1"/>
          </p:cNvSpPr>
          <p:nvPr>
            <p:ph type="body" idx="1"/>
          </p:nvPr>
        </p:nvSpPr>
        <p:spPr>
          <a:xfrm>
            <a:off x="914400" y="4325938"/>
            <a:ext cx="5029200" cy="409892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08695-80F5-46C6-8A30-814B54FA50DE}" type="slidenum">
              <a:rPr lang="en-US" smtClean="0"/>
              <a:t>4</a:t>
            </a:fld>
            <a:endParaRPr lang="en-US"/>
          </a:p>
        </p:txBody>
      </p:sp>
    </p:spTree>
    <p:extLst>
      <p:ext uri="{BB962C8B-B14F-4D97-AF65-F5344CB8AC3E}">
        <p14:creationId xmlns:p14="http://schemas.microsoft.com/office/powerpoint/2010/main" val="182846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 Explicit instruction in social emotional learning is an approach to ensuring students achieve the profile of a graduate. Teaching Self Awareness, Self Management, Social Awareness, Relationship Skills, and Decision-making skills is a precursor student’s acquisition of the 5 C’s in the Profile of a Virginia Graduate. In 2020, The Virginia General Assembly directed  the Department of Education to establish a uniform definition of social-emotional learning and develop guidance standards for social-emotional learning for all public students in  kindergarten through grade 12 in the Commonwealth; The standards must be made available to  each local school division no later than July 1, 2021 and the DOE must  issue a report no later than November 1, 2021, on the resources needed to successfully support local school divisions with the implementation of a statewide social- emotional learning program.  This legislation underscores the importance of social emotional learning for Virginia schools and explains why SEL is so important to student conduct policy.</a:t>
            </a:r>
          </a:p>
          <a:p>
            <a:endParaRPr lang="en-US" dirty="0"/>
          </a:p>
        </p:txBody>
      </p:sp>
      <p:sp>
        <p:nvSpPr>
          <p:cNvPr id="4" name="Slide Number Placeholder 3"/>
          <p:cNvSpPr>
            <a:spLocks noGrp="1"/>
          </p:cNvSpPr>
          <p:nvPr>
            <p:ph type="sldNum" sz="quarter" idx="5"/>
          </p:nvPr>
        </p:nvSpPr>
        <p:spPr/>
        <p:txBody>
          <a:bodyPr/>
          <a:lstStyle/>
          <a:p>
            <a:fld id="{A5108695-80F5-46C6-8A30-814B54FA50DE}" type="slidenum">
              <a:rPr lang="en-US" smtClean="0"/>
              <a:t>5</a:t>
            </a:fld>
            <a:endParaRPr lang="en-US"/>
          </a:p>
        </p:txBody>
      </p:sp>
    </p:spTree>
    <p:extLst>
      <p:ext uri="{BB962C8B-B14F-4D97-AF65-F5344CB8AC3E}">
        <p14:creationId xmlns:p14="http://schemas.microsoft.com/office/powerpoint/2010/main" val="114257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our mindset to focus on prevention requires that we agree upon and understand that behavior is communication –Healthy adults  have learned to use words to communicate their  needs and feelings  most of the time,  but students are still learning how to communicate their needs and feelings  verbally. So, it is the job of the adults in schools to understand the message that a student is communicating through behavior. Behavior is also learned in a cultural context. What one culture teaches as respectful behavior may be considered disrespectful in another setting. To understand their behavior, we must know the story and see the behavior through their cultural context rather than our own. Behavior is developmental. Science tells us that the human brain does not fully develop decision making skills until our early to mid 20’s. Yet, we sometimes assume that student behavior is a product of decision making when often it is not We must know our students’ stories. Behavior is learned and sometimes has to be unlearned to adapt to a school environment. That is why in schools we must teach the behaviors we want to see in a school setting. These ideas lie at the foundation of the Model Guidance and are directly connected to Virginia Tiered Systems of Support and Positive behavioral interventions and supports.</a:t>
            </a:r>
          </a:p>
        </p:txBody>
      </p:sp>
      <p:sp>
        <p:nvSpPr>
          <p:cNvPr id="4" name="Slide Number Placeholder 3"/>
          <p:cNvSpPr>
            <a:spLocks noGrp="1"/>
          </p:cNvSpPr>
          <p:nvPr>
            <p:ph type="sldNum" sz="quarter" idx="10"/>
          </p:nvPr>
        </p:nvSpPr>
        <p:spPr/>
        <p:txBody>
          <a:bodyPr/>
          <a:lstStyle/>
          <a:p>
            <a:fld id="{A5108695-80F5-46C6-8A30-814B54FA50DE}" type="slidenum">
              <a:rPr lang="en-US" smtClean="0"/>
              <a:t>6</a:t>
            </a:fld>
            <a:endParaRPr lang="en-US"/>
          </a:p>
        </p:txBody>
      </p:sp>
    </p:spTree>
    <p:extLst>
      <p:ext uri="{BB962C8B-B14F-4D97-AF65-F5344CB8AC3E}">
        <p14:creationId xmlns:p14="http://schemas.microsoft.com/office/powerpoint/2010/main" val="294526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 descriptors in the Model Guidance will replace the DCV codes that we have all grown so accustomed to using. Some school divisions have already updated their student conduct policies to reflect the descriptors, some are in process. By 2021-2022, all school divisions will use the behavior descriptors from the Model Guidance which describe student behavior without bias and criminalization, encourage administrators to ask what harm was caused and what caused the behavior. What is the student communicating? They re-focus administrative responses to behavior to being prescriptive in regard to the student’s social emotional development and they give the student the opportunity to understand the behaviors impact on the community and to repair the harm caused.</a:t>
            </a:r>
          </a:p>
        </p:txBody>
      </p:sp>
      <p:sp>
        <p:nvSpPr>
          <p:cNvPr id="4" name="Slide Number Placeholder 3"/>
          <p:cNvSpPr>
            <a:spLocks noGrp="1"/>
          </p:cNvSpPr>
          <p:nvPr>
            <p:ph type="sldNum" sz="quarter" idx="10"/>
          </p:nvPr>
        </p:nvSpPr>
        <p:spPr/>
        <p:txBody>
          <a:bodyPr/>
          <a:lstStyle/>
          <a:p>
            <a:fld id="{A5108695-80F5-46C6-8A30-814B54FA50DE}" type="slidenum">
              <a:rPr lang="en-US" smtClean="0"/>
              <a:t>7</a:t>
            </a:fld>
            <a:endParaRPr lang="en-US"/>
          </a:p>
        </p:txBody>
      </p:sp>
    </p:spTree>
    <p:extLst>
      <p:ext uri="{BB962C8B-B14F-4D97-AF65-F5344CB8AC3E}">
        <p14:creationId xmlns:p14="http://schemas.microsoft.com/office/powerpoint/2010/main" val="128086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foundations of the Model Guidance lies in the way we describe student behavior. Local codes of conduct should be consistent with the behavior descriptors in the Model Guidance for data collection purposes. The change in language in the new model guidance is intended to shift mindsets from criminal to developmental. The list was categorized by asking “What harm was caused?” These are some examples. As you can see, these behavior descriptors describe behavior, rather than create subjective labels like disruptive or disorderly or disrespectful. </a:t>
            </a:r>
            <a:r>
              <a:rPr lang="en-US" sz="1200" u="sng" kern="1200" dirty="0">
                <a:solidFill>
                  <a:schemeClr val="tx1"/>
                </a:solidFill>
                <a:effectLst/>
                <a:latin typeface="+mn-lt"/>
                <a:ea typeface="+mn-ea"/>
                <a:cs typeface="+mn-cs"/>
                <a:hlinkClick r:id="rId3"/>
              </a:rPr>
              <a:t>House Bill 256</a:t>
            </a:r>
            <a:r>
              <a:rPr lang="en-US" sz="1200" kern="1200" dirty="0">
                <a:solidFill>
                  <a:schemeClr val="tx1"/>
                </a:solidFill>
                <a:effectLst/>
                <a:latin typeface="+mn-lt"/>
                <a:ea typeface="+mn-ea"/>
                <a:cs typeface="+mn-cs"/>
              </a:rPr>
              <a:t> amends </a:t>
            </a:r>
            <a:r>
              <a:rPr lang="en-US" sz="1200" u="sng" kern="1200" dirty="0">
                <a:solidFill>
                  <a:schemeClr val="tx1"/>
                </a:solidFill>
                <a:effectLst/>
                <a:latin typeface="+mn-lt"/>
                <a:ea typeface="+mn-ea"/>
                <a:cs typeface="+mn-cs"/>
                <a:hlinkClick r:id="rId4"/>
              </a:rPr>
              <a:t>§ 18.2-415</a:t>
            </a:r>
            <a:r>
              <a:rPr lang="en-US" sz="1200" kern="1200" dirty="0">
                <a:solidFill>
                  <a:schemeClr val="tx1"/>
                </a:solidFill>
                <a:effectLst/>
                <a:latin typeface="+mn-lt"/>
                <a:ea typeface="+mn-ea"/>
                <a:cs typeface="+mn-cs"/>
              </a:rPr>
              <a:t> of the </a:t>
            </a:r>
            <a:r>
              <a:rPr lang="en-US" sz="1200" i="1" kern="1200" dirty="0">
                <a:solidFill>
                  <a:schemeClr val="tx1"/>
                </a:solidFill>
                <a:effectLst/>
                <a:latin typeface="+mn-lt"/>
                <a:ea typeface="+mn-ea"/>
                <a:cs typeface="+mn-cs"/>
              </a:rPr>
              <a:t>Code of Virginia</a:t>
            </a:r>
            <a:r>
              <a:rPr lang="en-US" sz="1200" kern="1200" dirty="0">
                <a:solidFill>
                  <a:schemeClr val="tx1"/>
                </a:solidFill>
                <a:effectLst/>
                <a:latin typeface="+mn-lt"/>
                <a:ea typeface="+mn-ea"/>
                <a:cs typeface="+mn-cs"/>
              </a:rPr>
              <a:t> to provide that an elementary or secondary school student is </a:t>
            </a:r>
            <a:r>
              <a:rPr lang="en-US" sz="1200" u="sng" kern="1200" dirty="0">
                <a:solidFill>
                  <a:schemeClr val="tx1"/>
                </a:solidFill>
                <a:effectLst/>
                <a:latin typeface="+mn-lt"/>
                <a:ea typeface="+mn-ea"/>
                <a:cs typeface="+mn-cs"/>
              </a:rPr>
              <a:t>not guilty</a:t>
            </a:r>
            <a:r>
              <a:rPr lang="en-US" sz="1200" kern="1200" dirty="0">
                <a:solidFill>
                  <a:schemeClr val="tx1"/>
                </a:solidFill>
                <a:effectLst/>
                <a:latin typeface="+mn-lt"/>
                <a:ea typeface="+mn-ea"/>
                <a:cs typeface="+mn-cs"/>
              </a:rPr>
              <a:t> of disorderly conduct </a:t>
            </a:r>
            <a:endParaRPr lang="en-US" dirty="0"/>
          </a:p>
        </p:txBody>
      </p:sp>
      <p:sp>
        <p:nvSpPr>
          <p:cNvPr id="4" name="Slide Number Placeholder 3"/>
          <p:cNvSpPr>
            <a:spLocks noGrp="1"/>
          </p:cNvSpPr>
          <p:nvPr>
            <p:ph type="sldNum" sz="quarter" idx="10"/>
          </p:nvPr>
        </p:nvSpPr>
        <p:spPr/>
        <p:txBody>
          <a:bodyPr/>
          <a:lstStyle/>
          <a:p>
            <a:fld id="{A5108695-80F5-46C6-8A30-814B54FA50DE}" type="slidenum">
              <a:rPr lang="en-US" smtClean="0"/>
              <a:t>8</a:t>
            </a:fld>
            <a:endParaRPr lang="en-US"/>
          </a:p>
        </p:txBody>
      </p:sp>
    </p:spTree>
    <p:extLst>
      <p:ext uri="{BB962C8B-B14F-4D97-AF65-F5344CB8AC3E}">
        <p14:creationId xmlns:p14="http://schemas.microsoft.com/office/powerpoint/2010/main" val="61129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t>
            </a:r>
            <a:r>
              <a:rPr lang="en-US" baseline="0" dirty="0"/>
              <a:t> affects the community. Understanding that effect is a step in restoration and healing  for the community and for the person who caused the harm. To shift the mindset from criminal language to developmental approaches, these behavior categories were created. They generate a conversation for understanding the behavior for students and for adults. They begin the restorative conversation about what harm was caused and lead to determining what social emotional learning skill the student may need to develop. The categories are </a:t>
            </a:r>
          </a:p>
          <a:p>
            <a:pPr marL="228600" indent="-228600">
              <a:buFont typeface="+mj-lt"/>
              <a:buAutoNum type="alphaUcPeriod"/>
            </a:pPr>
            <a:r>
              <a:rPr lang="en-US" baseline="0" dirty="0"/>
              <a:t>Behaviors that impede Academic Progress  (BAP)</a:t>
            </a:r>
          </a:p>
          <a:p>
            <a:pPr marL="228600" indent="-228600">
              <a:buFont typeface="+mj-lt"/>
              <a:buAutoNum type="alphaUcPeriod"/>
            </a:pPr>
            <a:r>
              <a:rPr lang="en-US" baseline="0" dirty="0"/>
              <a:t>Behaviors related to School Operations (BSO)</a:t>
            </a:r>
          </a:p>
          <a:p>
            <a:pPr marL="228600" indent="-228600">
              <a:buFont typeface="+mj-lt"/>
              <a:buAutoNum type="alphaUcPeriod"/>
            </a:pPr>
            <a:r>
              <a:rPr lang="en-US" baseline="0" dirty="0"/>
              <a:t>Relationship Behaviors (RB)</a:t>
            </a:r>
          </a:p>
          <a:p>
            <a:pPr marL="228600" indent="-228600">
              <a:buFont typeface="+mj-lt"/>
              <a:buAutoNum type="alphaUcPeriod"/>
            </a:pPr>
            <a:r>
              <a:rPr lang="en-US" baseline="0" dirty="0"/>
              <a:t>Behaviors that present a Safety Concern (BSC)</a:t>
            </a:r>
          </a:p>
          <a:p>
            <a:pPr marL="228600" indent="-228600">
              <a:buFont typeface="+mj-lt"/>
              <a:buAutoNum type="alphaUcPeriod"/>
            </a:pPr>
            <a:r>
              <a:rPr lang="en-US" baseline="0" dirty="0"/>
              <a:t>Behaviors that endanger Self or Others(BSO)</a:t>
            </a:r>
            <a:endParaRPr lang="en-US" dirty="0"/>
          </a:p>
          <a:p>
            <a:endParaRPr lang="en-US" dirty="0"/>
          </a:p>
        </p:txBody>
      </p:sp>
      <p:sp>
        <p:nvSpPr>
          <p:cNvPr id="4" name="Slide Number Placeholder 3"/>
          <p:cNvSpPr>
            <a:spLocks noGrp="1"/>
          </p:cNvSpPr>
          <p:nvPr>
            <p:ph type="sldNum" sz="quarter" idx="5"/>
          </p:nvPr>
        </p:nvSpPr>
        <p:spPr/>
        <p:txBody>
          <a:bodyPr/>
          <a:lstStyle/>
          <a:p>
            <a:fld id="{A5108695-80F5-46C6-8A30-814B54FA50DE}" type="slidenum">
              <a:rPr lang="en-US" smtClean="0"/>
              <a:t>9</a:t>
            </a:fld>
            <a:endParaRPr lang="en-US"/>
          </a:p>
        </p:txBody>
      </p:sp>
    </p:spTree>
    <p:extLst>
      <p:ext uri="{BB962C8B-B14F-4D97-AF65-F5344CB8AC3E}">
        <p14:creationId xmlns:p14="http://schemas.microsoft.com/office/powerpoint/2010/main" val="238230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00"/>
              </a:spcBef>
              <a:buFont typeface="Arial"/>
              <a:buNone/>
              <a:tabLst>
                <a:tab pos="469900" algn="l"/>
              </a:tabLst>
            </a:pPr>
            <a:r>
              <a:rPr lang="en-US" dirty="0"/>
              <a:t>The Model Guidance outlines three types of responses to student behavior:</a:t>
            </a:r>
          </a:p>
          <a:p>
            <a:pPr marL="469900" marR="0" lvl="0" indent="-457200" algn="l" defTabSz="914400" rtl="0" eaLnBrk="1" fontAlgn="auto" latinLnBrk="0" hangingPunct="1">
              <a:lnSpc>
                <a:spcPct val="100000"/>
              </a:lnSpc>
              <a:spcBef>
                <a:spcPts val="100"/>
              </a:spcBef>
              <a:spcAft>
                <a:spcPts val="0"/>
              </a:spcAft>
              <a:buClrTx/>
              <a:buSzTx/>
              <a:buFont typeface="Arial"/>
              <a:buChar char="•"/>
              <a:tabLst>
                <a:tab pos="469900" algn="l"/>
              </a:tabLst>
              <a:defRPr/>
            </a:pPr>
            <a:r>
              <a:rPr lang="en-US" sz="1200" spc="-5" dirty="0">
                <a:latin typeface="+mn-lt"/>
                <a:cs typeface="Calibri"/>
              </a:rPr>
              <a:t>Disciplinary Sanctions</a:t>
            </a:r>
          </a:p>
          <a:p>
            <a:pPr marL="469900" indent="-457200">
              <a:lnSpc>
                <a:spcPct val="100000"/>
              </a:lnSpc>
              <a:spcBef>
                <a:spcPts val="100"/>
              </a:spcBef>
              <a:buFont typeface="Arial"/>
              <a:buChar char="•"/>
              <a:tabLst>
                <a:tab pos="469900" algn="l"/>
              </a:tabLst>
            </a:pPr>
            <a:r>
              <a:rPr lang="en-US" sz="1200" spc="-10" dirty="0">
                <a:latin typeface="+mn-lt"/>
                <a:cs typeface="Calibri"/>
              </a:rPr>
              <a:t>Instructional</a:t>
            </a:r>
            <a:r>
              <a:rPr lang="en-US" sz="1200" spc="-50" dirty="0">
                <a:latin typeface="+mn-lt"/>
                <a:cs typeface="Calibri"/>
              </a:rPr>
              <a:t> </a:t>
            </a:r>
            <a:r>
              <a:rPr lang="en-US" sz="1200" spc="-5" dirty="0">
                <a:latin typeface="+mn-lt"/>
                <a:cs typeface="Calibri"/>
              </a:rPr>
              <a:t>Supports</a:t>
            </a:r>
            <a:endParaRPr lang="en-US" sz="1200" dirty="0">
              <a:latin typeface="+mn-lt"/>
              <a:cs typeface="Calibri"/>
            </a:endParaRPr>
          </a:p>
          <a:p>
            <a:pPr marL="469900" indent="-457200">
              <a:lnSpc>
                <a:spcPct val="100000"/>
              </a:lnSpc>
              <a:buFont typeface="Arial"/>
              <a:buChar char="•"/>
              <a:tabLst>
                <a:tab pos="469900" algn="l"/>
              </a:tabLst>
            </a:pPr>
            <a:r>
              <a:rPr lang="en-US" sz="1200" spc="-25" dirty="0">
                <a:latin typeface="+mn-lt"/>
                <a:cs typeface="Calibri"/>
              </a:rPr>
              <a:t>Behavioral</a:t>
            </a:r>
            <a:r>
              <a:rPr lang="en-US" sz="1200" spc="-15" dirty="0">
                <a:latin typeface="+mn-lt"/>
                <a:cs typeface="Calibri"/>
              </a:rPr>
              <a:t> </a:t>
            </a:r>
            <a:r>
              <a:rPr lang="en-US" sz="1200" spc="-5" dirty="0">
                <a:latin typeface="+mn-lt"/>
                <a:cs typeface="Calibri"/>
              </a:rPr>
              <a:t>Interventions</a:t>
            </a:r>
            <a:endParaRPr lang="en-US" sz="1200" dirty="0">
              <a:latin typeface="+mn-lt"/>
              <a:cs typeface="Calibri"/>
            </a:endParaRPr>
          </a:p>
          <a:p>
            <a:pPr marL="12700" indent="0">
              <a:lnSpc>
                <a:spcPct val="100000"/>
              </a:lnSpc>
              <a:buFont typeface="Arial"/>
              <a:buNone/>
              <a:tabLst>
                <a:tab pos="469900" algn="l"/>
              </a:tabLst>
            </a:pPr>
            <a:r>
              <a:rPr lang="en-US" sz="1200" spc="-5" dirty="0">
                <a:latin typeface="+mn-lt"/>
                <a:cs typeface="Calibri"/>
              </a:rPr>
              <a:t>These responses will be collected in the state data collection once the Student Behavior and Administrative  Response (SBAR) data collection system is implemented. Currently, in the Discipline, Crime and Violence or </a:t>
            </a:r>
            <a:r>
              <a:rPr lang="en-US" dirty="0"/>
              <a:t> DCV data collection, school divisions can report when students are excluded from instruction, either through in-school suspension, short term suspension, long term suspension, expulsion, and changes in placement for SPED students. That reporting does not provide a complete picture of what schools do to support students in changing behavior. DCV does not align with a prevention and intervention based model, which is reflective of research based effective practices like PBIS and tiered systems. The Model Guidance recommends we respond to student behavior with interventions and supports and allows schools to report our responses, which can include disciplinary sanctions that are not limited to exclusionary practices; instructional supports during an exclusion; and behavioral interventions to change the behavior.</a:t>
            </a:r>
          </a:p>
        </p:txBody>
      </p:sp>
      <p:sp>
        <p:nvSpPr>
          <p:cNvPr id="4" name="Slide Number Placeholder 3"/>
          <p:cNvSpPr>
            <a:spLocks noGrp="1"/>
          </p:cNvSpPr>
          <p:nvPr>
            <p:ph type="sldNum" sz="quarter" idx="5"/>
          </p:nvPr>
        </p:nvSpPr>
        <p:spPr/>
        <p:txBody>
          <a:bodyPr/>
          <a:lstStyle/>
          <a:p>
            <a:fld id="{A5108695-80F5-46C6-8A30-814B54FA50DE}" type="slidenum">
              <a:rPr lang="en-US" smtClean="0"/>
              <a:t>10</a:t>
            </a:fld>
            <a:endParaRPr lang="en-US"/>
          </a:p>
        </p:txBody>
      </p:sp>
    </p:spTree>
    <p:extLst>
      <p:ext uri="{BB962C8B-B14F-4D97-AF65-F5344CB8AC3E}">
        <p14:creationId xmlns:p14="http://schemas.microsoft.com/office/powerpoint/2010/main" val="160458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“Suspensions, expulsions and other exclusionary discipline policies and practices can be detrimental for school climate and can negatively impact student learning and social and emotional development,”  according to </a:t>
            </a:r>
            <a:r>
              <a:rPr lang="en-US" sz="1200" dirty="0"/>
              <a:t>The Continuing Need to Re-think  Discipline from the  </a:t>
            </a:r>
            <a:r>
              <a:rPr lang="en-US" sz="1200" u="sng" dirty="0">
                <a:hlinkClick r:id="rId3"/>
              </a:rPr>
              <a:t>U.S. Department of Education</a:t>
            </a:r>
            <a:r>
              <a:rPr lang="en-US" sz="1200" dirty="0"/>
              <a:t> .  Exclusionary forms of disciplinary sanctions may be appropriate to ensure safety, to provide respite for the student, staff, other students and allow time to plan for supports, and simply as a punishment.</a:t>
            </a:r>
            <a:endParaRPr lang="en-US" dirty="0"/>
          </a:p>
          <a:p>
            <a:endParaRPr lang="en-US" dirty="0"/>
          </a:p>
        </p:txBody>
      </p:sp>
      <p:sp>
        <p:nvSpPr>
          <p:cNvPr id="4" name="Slide Number Placeholder 3"/>
          <p:cNvSpPr>
            <a:spLocks noGrp="1"/>
          </p:cNvSpPr>
          <p:nvPr>
            <p:ph type="sldNum" sz="quarter" idx="10"/>
          </p:nvPr>
        </p:nvSpPr>
        <p:spPr/>
        <p:txBody>
          <a:bodyPr/>
          <a:lstStyle/>
          <a:p>
            <a:fld id="{A5108695-80F5-46C6-8A30-814B54FA50DE}" type="slidenum">
              <a:rPr lang="en-US" smtClean="0"/>
              <a:t>11</a:t>
            </a:fld>
            <a:endParaRPr lang="en-US"/>
          </a:p>
        </p:txBody>
      </p:sp>
    </p:spTree>
    <p:extLst>
      <p:ext uri="{BB962C8B-B14F-4D97-AF65-F5344CB8AC3E}">
        <p14:creationId xmlns:p14="http://schemas.microsoft.com/office/powerpoint/2010/main" val="2909717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11400"/>
            <a:ext cx="6400800" cy="175260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11"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866279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r="36682"/>
          <a:stretch/>
        </p:blipFill>
        <p:spPr>
          <a:xfrm>
            <a:off x="1" y="649321"/>
            <a:ext cx="3810000" cy="5287468"/>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468439"/>
            <a:ext cx="4724400" cy="5649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2108200"/>
            <a:ext cx="47244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8059124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r="36682"/>
          <a:stretch/>
        </p:blipFill>
        <p:spPr>
          <a:xfrm>
            <a:off x="1" y="649321"/>
            <a:ext cx="3810000" cy="5287468"/>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600202"/>
            <a:ext cx="4724400" cy="416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7250636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746" r="30362"/>
          <a:stretch/>
        </p:blipFill>
        <p:spPr bwMode="auto">
          <a:xfrm>
            <a:off x="-1" y="1"/>
            <a:ext cx="4110527" cy="593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204696"/>
            <a:ext cx="4267200" cy="1395505"/>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7" name="Content Placeholder 5"/>
          <p:cNvSpPr>
            <a:spLocks noGrp="1"/>
          </p:cNvSpPr>
          <p:nvPr>
            <p:ph sz="quarter" idx="4"/>
          </p:nvPr>
        </p:nvSpPr>
        <p:spPr>
          <a:xfrm>
            <a:off x="4572000" y="1803400"/>
            <a:ext cx="42672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119973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43350" t="7869"/>
          <a:stretch/>
        </p:blipFill>
        <p:spPr>
          <a:xfrm>
            <a:off x="4972650" y="467170"/>
            <a:ext cx="4171350" cy="5469617"/>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1468439"/>
            <a:ext cx="4343400" cy="5649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000" y="2108200"/>
            <a:ext cx="43434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8822098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22774" t="4479" r="8935"/>
          <a:stretch/>
        </p:blipFill>
        <p:spPr>
          <a:xfrm>
            <a:off x="4298536" y="0"/>
            <a:ext cx="4845465" cy="5939691"/>
          </a:xfrm>
          <a:prstGeom prst="rect">
            <a:avLst/>
          </a:prstGeom>
        </p:spPr>
      </p:pic>
      <p:sp>
        <p:nvSpPr>
          <p:cNvPr id="9" name="Title 1"/>
          <p:cNvSpPr>
            <a:spLocks noGrp="1"/>
          </p:cNvSpPr>
          <p:nvPr>
            <p:ph type="title"/>
          </p:nvPr>
        </p:nvSpPr>
        <p:spPr>
          <a:xfrm>
            <a:off x="381000" y="204696"/>
            <a:ext cx="3429000" cy="1700305"/>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4"/>
          </p:nvPr>
        </p:nvSpPr>
        <p:spPr>
          <a:xfrm>
            <a:off x="381000" y="2108200"/>
            <a:ext cx="34290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4675254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31165" t="8586" r="-21"/>
          <a:stretch/>
        </p:blipFill>
        <p:spPr>
          <a:xfrm>
            <a:off x="4213077" y="-1974"/>
            <a:ext cx="4930922" cy="5940931"/>
          </a:xfrm>
          <a:prstGeom prst="rect">
            <a:avLst/>
          </a:prstGeom>
        </p:spPr>
      </p:pic>
      <p:sp>
        <p:nvSpPr>
          <p:cNvPr id="11" name="Title 1"/>
          <p:cNvSpPr>
            <a:spLocks noGrp="1"/>
          </p:cNvSpPr>
          <p:nvPr>
            <p:ph type="title"/>
          </p:nvPr>
        </p:nvSpPr>
        <p:spPr>
          <a:xfrm>
            <a:off x="381000" y="204696"/>
            <a:ext cx="3429000" cy="1700305"/>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10" name="Content Placeholder 5"/>
          <p:cNvSpPr>
            <a:spLocks noGrp="1"/>
          </p:cNvSpPr>
          <p:nvPr>
            <p:ph sz="quarter" idx="4"/>
          </p:nvPr>
        </p:nvSpPr>
        <p:spPr>
          <a:xfrm>
            <a:off x="381000" y="2108200"/>
            <a:ext cx="34290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41154933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5"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066800" y="1600202"/>
            <a:ext cx="7620000" cy="416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692" y="1891089"/>
            <a:ext cx="1508698" cy="4234488"/>
          </a:xfrm>
          <a:prstGeom prst="rect">
            <a:avLst/>
          </a:prstGeom>
        </p:spPr>
      </p:pic>
    </p:spTree>
    <p:extLst>
      <p:ext uri="{BB962C8B-B14F-4D97-AF65-F5344CB8AC3E}">
        <p14:creationId xmlns:p14="http://schemas.microsoft.com/office/powerpoint/2010/main" val="18175202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4068841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5941413"/>
          </a:xfrm>
          <a:prstGeom prst="rect">
            <a:avLst/>
          </a:prstGeom>
        </p:spPr>
      </p:pic>
      <p:sp>
        <p:nvSpPr>
          <p:cNvPr id="5" name="Rectangle 4"/>
          <p:cNvSpPr/>
          <p:nvPr/>
        </p:nvSpPr>
        <p:spPr>
          <a:xfrm>
            <a:off x="1" y="3"/>
            <a:ext cx="9144001" cy="594517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8620387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4015719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175260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0" y="1295401"/>
            <a:ext cx="9144000" cy="1828799"/>
          </a:xfrm>
          <a:prstGeom prst="rect">
            <a:avLst/>
          </a:prstGeom>
          <a:noFill/>
        </p:spPr>
        <p:txBody>
          <a:bodyPr anchor="b"/>
          <a:lstStyle>
            <a:lvl1pPr>
              <a:defRPr>
                <a:solidFill>
                  <a:schemeClr val="tx1"/>
                </a:solidFill>
              </a:defRPr>
            </a:lvl1pPr>
          </a:lstStyle>
          <a:p>
            <a:r>
              <a:rPr lang="en-US" smtClean="0"/>
              <a:t>Click to edit Master title style</a:t>
            </a:r>
            <a:endParaRPr lang="en-US" dirty="0"/>
          </a:p>
        </p:txBody>
      </p:sp>
      <p:pic>
        <p:nvPicPr>
          <p:cNvPr id="9" name="Picture 8"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0116587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decorative"/>
          <p:cNvPicPr>
            <a:picLocks noChangeAspect="1"/>
          </p:cNvPicPr>
          <p:nvPr/>
        </p:nvPicPr>
        <p:blipFill rotWithShape="1">
          <a:blip r:embed="rId3" cstate="email">
            <a:extLst>
              <a:ext uri="{28A0092B-C50C-407E-A947-70E740481C1C}">
                <a14:useLocalDpi xmlns:a14="http://schemas.microsoft.com/office/drawing/2010/main" val="0"/>
              </a:ext>
            </a:extLst>
          </a:blip>
          <a:srcRect l="41357" r="17287"/>
          <a:stretch/>
        </p:blipFill>
        <p:spPr>
          <a:xfrm>
            <a:off x="7467600" y="2640219"/>
            <a:ext cx="1699490" cy="3328052"/>
          </a:xfrm>
          <a:prstGeom prst="rect">
            <a:avLst/>
          </a:prstGeom>
        </p:spPr>
      </p:pic>
      <p:pic>
        <p:nvPicPr>
          <p:cNvPr id="6" name="Picture 5"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3868041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2801" y="2639618"/>
            <a:ext cx="2004295" cy="3302445"/>
          </a:xfrm>
          <a:prstGeom prst="rect">
            <a:avLst/>
          </a:prstGeom>
        </p:spPr>
      </p:pic>
      <p:pic>
        <p:nvPicPr>
          <p:cNvPr id="7" name="Picture 6"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4433560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decorative"/>
          <p:cNvPicPr>
            <a:picLocks noChangeAspect="1"/>
          </p:cNvPicPr>
          <p:nvPr/>
        </p:nvPicPr>
        <p:blipFill rotWithShape="1">
          <a:blip r:embed="rId3" cstate="email">
            <a:extLst>
              <a:ext uri="{28A0092B-C50C-407E-A947-70E740481C1C}">
                <a14:useLocalDpi xmlns:a14="http://schemas.microsoft.com/office/drawing/2010/main" val="0"/>
              </a:ext>
            </a:extLst>
          </a:blip>
          <a:srcRect r="8776"/>
          <a:stretch/>
        </p:blipFill>
        <p:spPr>
          <a:xfrm>
            <a:off x="6798172" y="2717799"/>
            <a:ext cx="2345829" cy="3224263"/>
          </a:xfrm>
          <a:prstGeom prst="rect">
            <a:avLst/>
          </a:prstGeom>
        </p:spPr>
      </p:pic>
      <p:pic>
        <p:nvPicPr>
          <p:cNvPr id="9" name="Picture 8"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5988503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9" name="Rectangle 8"/>
          <p:cNvSpPr/>
          <p:nvPr/>
        </p:nvSpPr>
        <p:spPr>
          <a:xfrm>
            <a:off x="384849" y="1397000"/>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p:nvSpPr>
        <p:spPr>
          <a:xfrm>
            <a:off x="4693614" y="1397000"/>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600202"/>
            <a:ext cx="3886200" cy="4063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600202"/>
            <a:ext cx="3810000" cy="4063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decorativ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7497" y="1891089"/>
            <a:ext cx="1508698" cy="4234488"/>
          </a:xfrm>
          <a:prstGeom prst="rect">
            <a:avLst/>
          </a:prstGeom>
        </p:spPr>
      </p:pic>
      <p:pic>
        <p:nvPicPr>
          <p:cNvPr id="12" name="Picture 11" title="Virginia Department of Education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760203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1489"/>
          <a:stretch/>
        </p:blipFill>
        <p:spPr>
          <a:xfrm>
            <a:off x="0" y="-153940"/>
            <a:ext cx="9167091" cy="6096000"/>
          </a:xfrm>
          <a:prstGeom prst="rect">
            <a:avLst/>
          </a:prstGeom>
        </p:spPr>
      </p:pic>
      <p:sp>
        <p:nvSpPr>
          <p:cNvPr id="9" name="Rectangle 8"/>
          <p:cNvSpPr/>
          <p:nvPr/>
        </p:nvSpPr>
        <p:spPr>
          <a:xfrm>
            <a:off x="384849" y="1397000"/>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p:nvSpPr>
        <p:spPr>
          <a:xfrm>
            <a:off x="4693614" y="1397000"/>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495"/>
            <a:ext cx="9144000" cy="114300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600202"/>
            <a:ext cx="3886200" cy="4063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600202"/>
            <a:ext cx="3810000" cy="4063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7192375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165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165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3529506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2047391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normAutofit/>
          </a:bodyPr>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2" y="1435102"/>
            <a:ext cx="3008313" cy="43208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3575050" y="273052"/>
            <a:ext cx="5111750" cy="53911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9689847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965200"/>
          </a:xfrm>
          <a:prstGeom prst="rect">
            <a:avLst/>
          </a:prstGeom>
        </p:spPr>
        <p:txBody>
          <a:bodyPr anchor="b">
            <a:noAutofit/>
          </a:bodyPr>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pic>
        <p:nvPicPr>
          <p:cNvPr id="10" name="Picture 9"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790439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54273D1A-6FDF-499C-B3FE-B45DCB3776E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7822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8" name="Picture 7"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t="21780" b="14951"/>
          <a:stretch/>
        </p:blipFill>
        <p:spPr>
          <a:xfrm>
            <a:off x="0" y="1034717"/>
            <a:ext cx="9144000" cy="4891335"/>
          </a:xfrm>
          <a:prstGeom prst="rect">
            <a:avLst/>
          </a:prstGeom>
        </p:spPr>
      </p:pic>
      <p:pic>
        <p:nvPicPr>
          <p:cNvPr id="5" name="Picture 4"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9"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801401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4" y="371472"/>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10" name="Content Placeholder 2"/>
          <p:cNvSpPr>
            <a:spLocks noGrp="1"/>
          </p:cNvSpPr>
          <p:nvPr>
            <p:ph idx="10"/>
          </p:nvPr>
        </p:nvSpPr>
        <p:spPr>
          <a:xfrm>
            <a:off x="224694" y="2376640"/>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2"/>
          <p:cNvSpPr>
            <a:spLocks noGrp="1"/>
          </p:cNvSpPr>
          <p:nvPr>
            <p:ph type="pic" idx="12"/>
          </p:nvPr>
        </p:nvSpPr>
        <p:spPr>
          <a:xfrm>
            <a:off x="4875527" y="2376641"/>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82042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71600" y="6356351"/>
            <a:ext cx="4495800" cy="349251"/>
          </a:xfrm>
          <a:prstGeom prst="rect">
            <a:avLst/>
          </a:prstGeom>
        </p:spPr>
        <p:txBody>
          <a:bodyPr/>
          <a:lstStyle/>
          <a:p>
            <a:endParaRPr lang="en-US"/>
          </a:p>
        </p:txBody>
      </p:sp>
    </p:spTree>
    <p:extLst>
      <p:ext uri="{BB962C8B-B14F-4D97-AF65-F5344CB8AC3E}">
        <p14:creationId xmlns:p14="http://schemas.microsoft.com/office/powerpoint/2010/main" val="4208453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8" name="Picture 7"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t="21780" b="14951"/>
          <a:stretch/>
        </p:blipFill>
        <p:spPr>
          <a:xfrm>
            <a:off x="0" y="1034717"/>
            <a:ext cx="9144000" cy="4891335"/>
          </a:xfrm>
          <a:prstGeom prst="rect">
            <a:avLst/>
          </a:prstGeom>
        </p:spPr>
      </p:pic>
      <p:pic>
        <p:nvPicPr>
          <p:cNvPr id="9" name="Picture 8"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14"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1144496"/>
            <a:ext cx="9144000" cy="658905"/>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498569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5941413"/>
          </a:xfrm>
          <a:prstGeom prst="rect">
            <a:avLst/>
          </a:prstGeom>
        </p:spPr>
      </p:pic>
      <p:sp>
        <p:nvSpPr>
          <p:cNvPr id="6" name="Rectangle 5"/>
          <p:cNvSpPr/>
          <p:nvPr/>
        </p:nvSpPr>
        <p:spPr>
          <a:xfrm>
            <a:off x="1" y="3"/>
            <a:ext cx="9144001" cy="594517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985555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
        <p:nvSpPr>
          <p:cNvPr id="5"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12060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ood11.png"/>
          <p:cNvPicPr>
            <a:picLocks noChangeAspect="1"/>
          </p:cNvPicPr>
          <p:nvPr/>
        </p:nvPicPr>
        <p:blipFill rotWithShape="1">
          <a:blip r:embed="rId2" cstate="email">
            <a:extLst>
              <a:ext uri="{28A0092B-C50C-407E-A947-70E740481C1C}">
                <a14:useLocalDpi xmlns:a14="http://schemas.microsoft.com/office/drawing/2010/main" val="0"/>
              </a:ext>
            </a:extLst>
          </a:blip>
          <a:srcRect r="19632"/>
          <a:stretch/>
        </p:blipFill>
        <p:spPr>
          <a:xfrm>
            <a:off x="6461190" y="3158461"/>
            <a:ext cx="2682811" cy="2809811"/>
          </a:xfrm>
          <a:prstGeom prst="rect">
            <a:avLst/>
          </a:prstGeom>
        </p:spPr>
      </p:pic>
      <p:pic>
        <p:nvPicPr>
          <p:cNvPr id="5" name="Picture 4"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1173564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r="30665"/>
          <a:stretch/>
        </p:blipFill>
        <p:spPr>
          <a:xfrm>
            <a:off x="2" y="1092201"/>
            <a:ext cx="3837061" cy="4845284"/>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468439"/>
            <a:ext cx="4724400" cy="5649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2108200"/>
            <a:ext cx="47244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21522229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p:nvPicPr>
        <p:blipFill rotWithShape="1">
          <a:blip r:embed="rId2" cstate="email">
            <a:extLst>
              <a:ext uri="{28A0092B-C50C-407E-A947-70E740481C1C}">
                <a14:useLocalDpi xmlns:a14="http://schemas.microsoft.com/office/drawing/2010/main" val="0"/>
              </a:ext>
            </a:extLst>
          </a:blip>
          <a:srcRect r="30665"/>
          <a:stretch/>
        </p:blipFill>
        <p:spPr>
          <a:xfrm>
            <a:off x="2" y="1092201"/>
            <a:ext cx="3837061" cy="4845284"/>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600202"/>
            <a:ext cx="4724400" cy="416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Virginia Department of Educatio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3973760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1655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5949887"/>
            <a:ext cx="915130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title="Virginia is for Learners logo"/>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7619061" y="5993449"/>
            <a:ext cx="1320709" cy="815023"/>
          </a:xfrm>
          <a:prstGeom prst="rect">
            <a:avLst/>
          </a:prstGeom>
        </p:spPr>
      </p:pic>
      <p:cxnSp>
        <p:nvCxnSpPr>
          <p:cNvPr id="9" name="Straight Connector 8"/>
          <p:cNvCxnSpPr/>
          <p:nvPr/>
        </p:nvCxnSpPr>
        <p:spPr>
          <a:xfrm>
            <a:off x="0" y="5949887"/>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165902" y="6223995"/>
            <a:ext cx="2133600" cy="366183"/>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3934031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hyperlink" Target="https://obamawhitehouse.archives.gov/the-press-office/2016/12/09/white-house-report-continuing-need-rethink-disciplin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hyperlink" Target="mailto:ResultsHelp@doe.virginia.gov"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hyperlink" Target="mailto:Rebecca.Kahila@doe.Virginia.gov" TargetMode="External"/><Relationship Id="rId4" Type="http://schemas.openxmlformats.org/officeDocument/2006/relationships/hyperlink" Target="mailto:Brittney.Kanard@doe.Virginia.gov"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
            <a:ext cx="9144000" cy="1370105"/>
          </a:xfrm>
        </p:spPr>
        <p:txBody>
          <a:bodyPr/>
          <a:lstStyle/>
          <a:p>
            <a:r>
              <a:rPr lang="en-US" dirty="0" smtClean="0"/>
              <a:t>Student Behavior and Administrative Response Collection</a:t>
            </a:r>
            <a:endParaRPr lang="en-US" dirty="0"/>
          </a:p>
        </p:txBody>
      </p:sp>
      <p:sp>
        <p:nvSpPr>
          <p:cNvPr id="3" name="Subtitle 2"/>
          <p:cNvSpPr>
            <a:spLocks noGrp="1"/>
          </p:cNvSpPr>
          <p:nvPr>
            <p:ph type="subTitle" idx="1"/>
          </p:nvPr>
        </p:nvSpPr>
        <p:spPr>
          <a:xfrm>
            <a:off x="-30018" y="1371599"/>
            <a:ext cx="9144000" cy="658905"/>
          </a:xfrm>
        </p:spPr>
        <p:txBody>
          <a:bodyPr/>
          <a:lstStyle/>
          <a:p>
            <a:r>
              <a:rPr lang="en-US" smtClean="0"/>
              <a:t>August 21, </a:t>
            </a:r>
            <a:r>
              <a:rPr lang="en-US" dirty="0" smtClean="0"/>
              <a:t>2020</a:t>
            </a:r>
            <a:endParaRPr lang="en-US" dirty="0"/>
          </a:p>
        </p:txBody>
      </p:sp>
    </p:spTree>
    <p:extLst>
      <p:ext uri="{BB962C8B-B14F-4D97-AF65-F5344CB8AC3E}">
        <p14:creationId xmlns:p14="http://schemas.microsoft.com/office/powerpoint/2010/main" val="2164823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9886"/>
            <a:ext cx="9144000" cy="0"/>
          </a:xfrm>
          <a:custGeom>
            <a:avLst/>
            <a:gdLst/>
            <a:ahLst/>
            <a:cxnLst/>
            <a:rect l="l" t="t" r="r" b="b"/>
            <a:pathLst>
              <a:path w="9144000">
                <a:moveTo>
                  <a:pt x="0" y="0"/>
                </a:moveTo>
                <a:lnTo>
                  <a:pt x="9144000" y="0"/>
                </a:lnTo>
              </a:path>
            </a:pathLst>
          </a:custGeom>
          <a:ln w="25400">
            <a:solidFill>
              <a:srgbClr val="E20D38"/>
            </a:solidFill>
          </a:ln>
        </p:spPr>
        <p:txBody>
          <a:bodyPr wrap="square" lIns="0" tIns="0" rIns="0" bIns="0" rtlCol="0"/>
          <a:lstStyle/>
          <a:p>
            <a:endParaRPr/>
          </a:p>
        </p:txBody>
      </p:sp>
      <p:sp>
        <p:nvSpPr>
          <p:cNvPr id="3" name="object 3"/>
          <p:cNvSpPr txBox="1">
            <a:spLocks noGrp="1"/>
          </p:cNvSpPr>
          <p:nvPr>
            <p:ph type="title"/>
          </p:nvPr>
        </p:nvSpPr>
        <p:spPr>
          <a:xfrm>
            <a:off x="0" y="-5109"/>
            <a:ext cx="9144000" cy="1295640"/>
          </a:xfrm>
          <a:prstGeom prst="rect">
            <a:avLst/>
          </a:prstGeom>
        </p:spPr>
        <p:txBody>
          <a:bodyPr vert="horz" wrap="square" lIns="0" tIns="551590" rIns="0" bIns="0" rtlCol="0" anchor="t">
            <a:spAutoFit/>
          </a:bodyPr>
          <a:lstStyle/>
          <a:p>
            <a:pPr marL="2955925" marR="5080" indent="-2065020" algn="l">
              <a:lnSpc>
                <a:spcPct val="100000"/>
              </a:lnSpc>
              <a:spcBef>
                <a:spcPts val="95"/>
              </a:spcBef>
            </a:pPr>
            <a:r>
              <a:rPr lang="en-US" sz="4800" b="1" spc="-10" dirty="0" smtClean="0"/>
              <a:t>    Responding </a:t>
            </a:r>
            <a:r>
              <a:rPr lang="en-US" sz="4800" b="1" spc="-10" dirty="0"/>
              <a:t>to Behaviors</a:t>
            </a:r>
            <a:endParaRPr sz="4800" b="1" dirty="0"/>
          </a:p>
        </p:txBody>
      </p:sp>
      <p:sp>
        <p:nvSpPr>
          <p:cNvPr id="5" name="object 5"/>
          <p:cNvSpPr txBox="1">
            <a:spLocks noGrp="1"/>
          </p:cNvSpPr>
          <p:nvPr>
            <p:ph type="sldNum" sz="quarter" idx="4294967295"/>
          </p:nvPr>
        </p:nvSpPr>
        <p:spPr>
          <a:prstGeom prst="rect">
            <a:avLst/>
          </a:prstGeom>
        </p:spPr>
        <p:txBody>
          <a:bodyPr vert="horz" wrap="square" lIns="0" tIns="0" rIns="0" bIns="0" rtlCol="0">
            <a:spAutoFit/>
          </a:bodyPr>
          <a:lstStyle/>
          <a:p>
            <a:pPr marL="25400">
              <a:lnSpc>
                <a:spcPts val="2005"/>
              </a:lnSpc>
            </a:pPr>
            <a:fld id="{81D60167-4931-47E6-BA6A-407CBD079E47}" type="slidenum">
              <a:rPr dirty="0"/>
              <a:t>10</a:t>
            </a:fld>
            <a:endParaRPr dirty="0"/>
          </a:p>
        </p:txBody>
      </p:sp>
      <p:sp>
        <p:nvSpPr>
          <p:cNvPr id="4" name="object 4"/>
          <p:cNvSpPr txBox="1"/>
          <p:nvPr/>
        </p:nvSpPr>
        <p:spPr>
          <a:xfrm>
            <a:off x="381001" y="1676401"/>
            <a:ext cx="7326628" cy="2518638"/>
          </a:xfrm>
          <a:prstGeom prst="rect">
            <a:avLst/>
          </a:prstGeom>
        </p:spPr>
        <p:txBody>
          <a:bodyPr vert="horz" wrap="square" lIns="0" tIns="12700" rIns="0" bIns="0" rtlCol="0">
            <a:spAutoFit/>
          </a:bodyPr>
          <a:lstStyle/>
          <a:p>
            <a:pPr marL="469900" indent="-457200">
              <a:spcBef>
                <a:spcPts val="100"/>
              </a:spcBef>
              <a:buFont typeface="Arial"/>
              <a:buChar char="•"/>
              <a:tabLst>
                <a:tab pos="469900" algn="l"/>
              </a:tabLst>
            </a:pPr>
            <a:r>
              <a:rPr lang="en-US" sz="5400" spc="-5" dirty="0">
                <a:cs typeface="Calibri"/>
              </a:rPr>
              <a:t>Disciplinary Sanctions</a:t>
            </a:r>
            <a:endParaRPr lang="en-US" sz="5400" dirty="0">
              <a:cs typeface="Calibri"/>
            </a:endParaRPr>
          </a:p>
          <a:p>
            <a:pPr marL="469900" indent="-457200">
              <a:lnSpc>
                <a:spcPct val="100000"/>
              </a:lnSpc>
              <a:spcBef>
                <a:spcPts val="100"/>
              </a:spcBef>
              <a:buFont typeface="Arial"/>
              <a:buChar char="•"/>
              <a:tabLst>
                <a:tab pos="469900" algn="l"/>
              </a:tabLst>
            </a:pPr>
            <a:r>
              <a:rPr sz="5400" spc="-10" dirty="0">
                <a:latin typeface="Calibri"/>
                <a:cs typeface="Calibri"/>
              </a:rPr>
              <a:t>Instructional</a:t>
            </a:r>
            <a:r>
              <a:rPr sz="5400" spc="-50" dirty="0">
                <a:latin typeface="Calibri"/>
                <a:cs typeface="Calibri"/>
              </a:rPr>
              <a:t> </a:t>
            </a:r>
            <a:r>
              <a:rPr sz="5400" spc="-5" dirty="0">
                <a:latin typeface="Calibri"/>
                <a:cs typeface="Calibri"/>
              </a:rPr>
              <a:t>Supports</a:t>
            </a:r>
            <a:endParaRPr sz="5400" dirty="0">
              <a:latin typeface="Calibri"/>
              <a:cs typeface="Calibri"/>
            </a:endParaRPr>
          </a:p>
          <a:p>
            <a:pPr marL="469900" indent="-457200">
              <a:lnSpc>
                <a:spcPct val="100000"/>
              </a:lnSpc>
              <a:buFont typeface="Arial"/>
              <a:buChar char="•"/>
              <a:tabLst>
                <a:tab pos="469900" algn="l"/>
              </a:tabLst>
            </a:pPr>
            <a:r>
              <a:rPr sz="5400" spc="-25" dirty="0">
                <a:latin typeface="Calibri"/>
                <a:cs typeface="Calibri"/>
              </a:rPr>
              <a:t>Behavioral</a:t>
            </a:r>
            <a:r>
              <a:rPr sz="5400" spc="-15" dirty="0">
                <a:latin typeface="Calibri"/>
                <a:cs typeface="Calibri"/>
              </a:rPr>
              <a:t> </a:t>
            </a:r>
            <a:r>
              <a:rPr lang="en-US" sz="5400" spc="-5" dirty="0">
                <a:latin typeface="Calibri"/>
                <a:cs typeface="Calibri"/>
              </a:rPr>
              <a:t>Interventions</a:t>
            </a:r>
            <a:endParaRPr sz="5400" dirty="0">
              <a:latin typeface="Calibri"/>
              <a:cs typeface="Calibri"/>
            </a:endParaRPr>
          </a:p>
        </p:txBody>
      </p:sp>
    </p:spTree>
    <p:custDataLst>
      <p:tags r:id="rId1"/>
    </p:custDataLst>
    <p:extLst>
      <p:ext uri="{BB962C8B-B14F-4D97-AF65-F5344CB8AC3E}">
        <p14:creationId xmlns:p14="http://schemas.microsoft.com/office/powerpoint/2010/main" val="4132472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Purpose of Sanctions</a:t>
            </a:r>
          </a:p>
        </p:txBody>
      </p:sp>
      <p:sp>
        <p:nvSpPr>
          <p:cNvPr id="6" name="Content Placeholder 5"/>
          <p:cNvSpPr>
            <a:spLocks noGrp="1"/>
          </p:cNvSpPr>
          <p:nvPr>
            <p:ph sz="half" idx="1"/>
          </p:nvPr>
        </p:nvSpPr>
        <p:spPr>
          <a:xfrm>
            <a:off x="4724400" y="1524000"/>
            <a:ext cx="3886200" cy="4063999"/>
          </a:xfrm>
        </p:spPr>
        <p:txBody>
          <a:bodyPr/>
          <a:lstStyle/>
          <a:p>
            <a:pPr marL="0" indent="0">
              <a:buNone/>
            </a:pPr>
            <a:r>
              <a:rPr lang="en-US" dirty="0"/>
              <a:t>Three reasons to exclude a student:</a:t>
            </a:r>
          </a:p>
          <a:p>
            <a:r>
              <a:rPr lang="en-US" dirty="0"/>
              <a:t>Safety,</a:t>
            </a:r>
          </a:p>
          <a:p>
            <a:r>
              <a:rPr lang="en-US" dirty="0"/>
              <a:t>Respite, and</a:t>
            </a:r>
          </a:p>
          <a:p>
            <a:r>
              <a:rPr lang="en-US" dirty="0"/>
              <a:t>Punishment as a means of changing behavior.</a:t>
            </a:r>
          </a:p>
          <a:p>
            <a:endParaRPr lang="en-US" dirty="0"/>
          </a:p>
        </p:txBody>
      </p:sp>
      <p:sp>
        <p:nvSpPr>
          <p:cNvPr id="7" name="Content Placeholder 6"/>
          <p:cNvSpPr>
            <a:spLocks noGrp="1"/>
          </p:cNvSpPr>
          <p:nvPr>
            <p:ph sz="half" idx="2"/>
          </p:nvPr>
        </p:nvSpPr>
        <p:spPr>
          <a:xfrm>
            <a:off x="533400" y="1524000"/>
            <a:ext cx="3810000" cy="4063999"/>
          </a:xfrm>
        </p:spPr>
        <p:txBody>
          <a:bodyPr>
            <a:normAutofit fontScale="92500" lnSpcReduction="10000"/>
          </a:bodyPr>
          <a:lstStyle/>
          <a:p>
            <a:pPr marL="0" indent="0">
              <a:buNone/>
            </a:pPr>
            <a:r>
              <a:rPr lang="en-US" dirty="0"/>
              <a:t>“Suspensions, expulsions and other exclusionary discipline policies and practices can be detrimental for school climate and can negatively impact student learning and social and emotional development.” </a:t>
            </a:r>
            <a:r>
              <a:rPr lang="en-US" sz="1900" dirty="0"/>
              <a:t>The Continuing Need to Re-think  Discipline. Link: </a:t>
            </a:r>
            <a:r>
              <a:rPr lang="en-US" sz="1900" u="sng" dirty="0">
                <a:hlinkClick r:id="rId4"/>
              </a:rPr>
              <a:t>U.S. Department of Education</a:t>
            </a:r>
            <a:r>
              <a:rPr lang="en-US" sz="1900" dirty="0"/>
              <a:t> </a:t>
            </a:r>
            <a:endParaRPr lang="en-US" dirty="0"/>
          </a:p>
          <a:p>
            <a:endParaRPr lang="en-US" dirty="0"/>
          </a:p>
        </p:txBody>
      </p:sp>
    </p:spTree>
    <p:custDataLst>
      <p:tags r:id="rId1"/>
    </p:custDataLst>
    <p:extLst>
      <p:ext uri="{BB962C8B-B14F-4D97-AF65-F5344CB8AC3E}">
        <p14:creationId xmlns:p14="http://schemas.microsoft.com/office/powerpoint/2010/main" val="151075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Supports and Interventions</a:t>
            </a:r>
          </a:p>
        </p:txBody>
      </p:sp>
      <p:sp>
        <p:nvSpPr>
          <p:cNvPr id="6" name="Content Placeholder 5"/>
          <p:cNvSpPr>
            <a:spLocks noGrp="1"/>
          </p:cNvSpPr>
          <p:nvPr>
            <p:ph sz="half" idx="1"/>
          </p:nvPr>
        </p:nvSpPr>
        <p:spPr/>
        <p:txBody>
          <a:bodyPr/>
          <a:lstStyle/>
          <a:p>
            <a:pPr marL="46038" indent="0">
              <a:buClrTx/>
              <a:buNone/>
            </a:pPr>
            <a:r>
              <a:rPr lang="en-US" b="1" dirty="0"/>
              <a:t>Instructional Supports </a:t>
            </a:r>
            <a:endParaRPr lang="en-US" b="1" dirty="0" smtClean="0"/>
          </a:p>
          <a:p>
            <a:pPr marL="46038" indent="0">
              <a:buNone/>
            </a:pPr>
            <a:r>
              <a:rPr lang="en-US" dirty="0" smtClean="0"/>
              <a:t>address </a:t>
            </a:r>
            <a:r>
              <a:rPr lang="en-US" dirty="0"/>
              <a:t>the student's academic progress and provide the level of instruction needed to keep the student on track to graduate.	</a:t>
            </a:r>
          </a:p>
          <a:p>
            <a:pPr marL="446088" lvl="1" indent="0">
              <a:buNone/>
            </a:pPr>
            <a:endParaRPr lang="en-US" dirty="0"/>
          </a:p>
          <a:p>
            <a:pPr marL="903288" lvl="1" indent="-457200">
              <a:buFont typeface="Wingdings" panose="05000000000000000000" pitchFamily="2" charset="2"/>
              <a:buChar char="§"/>
            </a:pPr>
            <a:endParaRPr lang="en-US" dirty="0"/>
          </a:p>
          <a:p>
            <a:endParaRPr lang="en-US" dirty="0"/>
          </a:p>
        </p:txBody>
      </p:sp>
      <p:sp>
        <p:nvSpPr>
          <p:cNvPr id="7" name="Content Placeholder 6"/>
          <p:cNvSpPr>
            <a:spLocks noGrp="1"/>
          </p:cNvSpPr>
          <p:nvPr>
            <p:ph sz="half" idx="2"/>
          </p:nvPr>
        </p:nvSpPr>
        <p:spPr/>
        <p:txBody>
          <a:bodyPr>
            <a:normAutofit/>
          </a:bodyPr>
          <a:lstStyle/>
          <a:p>
            <a:pPr marL="0" indent="0">
              <a:buNone/>
            </a:pPr>
            <a:r>
              <a:rPr lang="en-US" b="1" dirty="0"/>
              <a:t>Behavioral Supports </a:t>
            </a:r>
            <a:r>
              <a:rPr lang="en-US" dirty="0"/>
              <a:t>address the student’s SEL skill development and teach skills to replace the ones learned in trauma. </a:t>
            </a:r>
          </a:p>
          <a:p>
            <a:pPr marL="457200" lvl="1" indent="0">
              <a:buNone/>
            </a:pPr>
            <a:endParaRPr lang="en-US" dirty="0"/>
          </a:p>
          <a:p>
            <a:endParaRPr lang="en-US" dirty="0"/>
          </a:p>
        </p:txBody>
      </p:sp>
    </p:spTree>
    <p:custDataLst>
      <p:tags r:id="rId1"/>
    </p:custDataLst>
    <p:extLst>
      <p:ext uri="{BB962C8B-B14F-4D97-AF65-F5344CB8AC3E}">
        <p14:creationId xmlns:p14="http://schemas.microsoft.com/office/powerpoint/2010/main" val="352865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SBAR Record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6283240"/>
              </p:ext>
            </p:extLst>
          </p:nvPr>
        </p:nvGraphicFramePr>
        <p:xfrm>
          <a:off x="457200" y="1600200"/>
          <a:ext cx="8229600" cy="2667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668197914"/>
                    </a:ext>
                  </a:extLst>
                </a:gridCol>
                <a:gridCol w="2743200">
                  <a:extLst>
                    <a:ext uri="{9D8B030D-6E8A-4147-A177-3AD203B41FA5}">
                      <a16:colId xmlns:a16="http://schemas.microsoft.com/office/drawing/2014/main" val="176806646"/>
                    </a:ext>
                  </a:extLst>
                </a:gridCol>
                <a:gridCol w="2743200">
                  <a:extLst>
                    <a:ext uri="{9D8B030D-6E8A-4147-A177-3AD203B41FA5}">
                      <a16:colId xmlns:a16="http://schemas.microsoft.com/office/drawing/2014/main" val="3754005456"/>
                    </a:ext>
                  </a:extLst>
                </a:gridCol>
              </a:tblGrid>
              <a:tr h="444500">
                <a:tc>
                  <a:txBody>
                    <a:bodyPr/>
                    <a:lstStyle/>
                    <a:p>
                      <a:r>
                        <a:rPr lang="en-US" dirty="0" smtClean="0"/>
                        <a:t>Record</a:t>
                      </a:r>
                      <a:endParaRPr lang="en-US" dirty="0"/>
                    </a:p>
                  </a:txBody>
                  <a:tcPr/>
                </a:tc>
                <a:tc>
                  <a:txBody>
                    <a:bodyPr/>
                    <a:lstStyle/>
                    <a:p>
                      <a:r>
                        <a:rPr lang="en-US" dirty="0" smtClean="0"/>
                        <a:t>Record Name</a:t>
                      </a:r>
                      <a:endParaRPr lang="en-US" dirty="0"/>
                    </a:p>
                  </a:txBody>
                  <a:tcPr/>
                </a:tc>
                <a:tc>
                  <a:txBody>
                    <a:bodyPr/>
                    <a:lstStyle/>
                    <a:p>
                      <a:r>
                        <a:rPr lang="en-US" dirty="0" smtClean="0"/>
                        <a:t>Number of Elements</a:t>
                      </a:r>
                      <a:endParaRPr lang="en-US" dirty="0"/>
                    </a:p>
                  </a:txBody>
                  <a:tcPr/>
                </a:tc>
                <a:extLst>
                  <a:ext uri="{0D108BD9-81ED-4DB2-BD59-A6C34878D82A}">
                    <a16:rowId xmlns:a16="http://schemas.microsoft.com/office/drawing/2014/main" val="3153110702"/>
                  </a:ext>
                </a:extLst>
              </a:tr>
              <a:tr h="444500">
                <a:tc>
                  <a:txBody>
                    <a:bodyPr/>
                    <a:lstStyle/>
                    <a:p>
                      <a:r>
                        <a:rPr lang="en-US" dirty="0" smtClean="0"/>
                        <a:t>A</a:t>
                      </a:r>
                      <a:endParaRPr lang="en-US" dirty="0"/>
                    </a:p>
                  </a:txBody>
                  <a:tcPr/>
                </a:tc>
                <a:tc>
                  <a:txBody>
                    <a:bodyPr/>
                    <a:lstStyle/>
                    <a:p>
                      <a:r>
                        <a:rPr lang="en-US" dirty="0" smtClean="0"/>
                        <a:t>Header</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2445307097"/>
                  </a:ext>
                </a:extLst>
              </a:tr>
              <a:tr h="444500">
                <a:tc>
                  <a:txBody>
                    <a:bodyPr/>
                    <a:lstStyle/>
                    <a:p>
                      <a:r>
                        <a:rPr lang="en-US" dirty="0" smtClean="0"/>
                        <a:t>B</a:t>
                      </a:r>
                      <a:endParaRPr lang="en-US" dirty="0"/>
                    </a:p>
                  </a:txBody>
                  <a:tcPr/>
                </a:tc>
                <a:tc>
                  <a:txBody>
                    <a:bodyPr/>
                    <a:lstStyle/>
                    <a:p>
                      <a:r>
                        <a:rPr lang="en-US" dirty="0" smtClean="0"/>
                        <a:t>Incident</a:t>
                      </a:r>
                      <a:endParaRPr lang="en-US" dirty="0"/>
                    </a:p>
                  </a:txBody>
                  <a:tcPr/>
                </a:tc>
                <a:tc>
                  <a:txBody>
                    <a:bodyPr/>
                    <a:lstStyle/>
                    <a:p>
                      <a:r>
                        <a:rPr lang="en-US" dirty="0" smtClean="0"/>
                        <a:t>9</a:t>
                      </a:r>
                      <a:endParaRPr lang="en-US" dirty="0"/>
                    </a:p>
                  </a:txBody>
                  <a:tcPr/>
                </a:tc>
                <a:extLst>
                  <a:ext uri="{0D108BD9-81ED-4DB2-BD59-A6C34878D82A}">
                    <a16:rowId xmlns:a16="http://schemas.microsoft.com/office/drawing/2014/main" val="2513097011"/>
                  </a:ext>
                </a:extLst>
              </a:tr>
              <a:tr h="444500">
                <a:tc>
                  <a:txBody>
                    <a:bodyPr/>
                    <a:lstStyle/>
                    <a:p>
                      <a:r>
                        <a:rPr lang="en-US" dirty="0" smtClean="0"/>
                        <a:t>C</a:t>
                      </a:r>
                      <a:endParaRPr lang="en-US" dirty="0"/>
                    </a:p>
                  </a:txBody>
                  <a:tcPr/>
                </a:tc>
                <a:tc>
                  <a:txBody>
                    <a:bodyPr/>
                    <a:lstStyle/>
                    <a:p>
                      <a:r>
                        <a:rPr lang="en-US" dirty="0" smtClean="0"/>
                        <a:t>Student Behavior</a:t>
                      </a:r>
                      <a:endParaRPr lang="en-US" dirty="0"/>
                    </a:p>
                  </a:txBody>
                  <a:tcPr/>
                </a:tc>
                <a:tc>
                  <a:txBody>
                    <a:bodyPr/>
                    <a:lstStyle/>
                    <a:p>
                      <a:r>
                        <a:rPr lang="en-US" dirty="0" smtClean="0"/>
                        <a:t>10</a:t>
                      </a:r>
                      <a:endParaRPr lang="en-US" dirty="0"/>
                    </a:p>
                  </a:txBody>
                  <a:tcPr/>
                </a:tc>
                <a:extLst>
                  <a:ext uri="{0D108BD9-81ED-4DB2-BD59-A6C34878D82A}">
                    <a16:rowId xmlns:a16="http://schemas.microsoft.com/office/drawing/2014/main" val="2565572885"/>
                  </a:ext>
                </a:extLst>
              </a:tr>
              <a:tr h="444500">
                <a:tc>
                  <a:txBody>
                    <a:bodyPr/>
                    <a:lstStyle/>
                    <a:p>
                      <a:r>
                        <a:rPr lang="en-US" dirty="0" smtClean="0"/>
                        <a:t>D</a:t>
                      </a:r>
                      <a:endParaRPr lang="en-US" dirty="0"/>
                    </a:p>
                  </a:txBody>
                  <a:tcPr/>
                </a:tc>
                <a:tc>
                  <a:txBody>
                    <a:bodyPr/>
                    <a:lstStyle/>
                    <a:p>
                      <a:r>
                        <a:rPr lang="en-US" dirty="0" smtClean="0"/>
                        <a:t>Administrative Response</a:t>
                      </a:r>
                      <a:endParaRPr lang="en-US" dirty="0"/>
                    </a:p>
                  </a:txBody>
                  <a:tcPr/>
                </a:tc>
                <a:tc>
                  <a:txBody>
                    <a:bodyPr/>
                    <a:lstStyle/>
                    <a:p>
                      <a:r>
                        <a:rPr lang="en-US" dirty="0" smtClean="0"/>
                        <a:t>10</a:t>
                      </a:r>
                      <a:endParaRPr lang="en-US" dirty="0"/>
                    </a:p>
                  </a:txBody>
                  <a:tcPr/>
                </a:tc>
                <a:extLst>
                  <a:ext uri="{0D108BD9-81ED-4DB2-BD59-A6C34878D82A}">
                    <a16:rowId xmlns:a16="http://schemas.microsoft.com/office/drawing/2014/main" val="2917757712"/>
                  </a:ext>
                </a:extLst>
              </a:tr>
              <a:tr h="444500">
                <a:tc>
                  <a:txBody>
                    <a:bodyPr/>
                    <a:lstStyle/>
                    <a:p>
                      <a:r>
                        <a:rPr lang="en-US" dirty="0" smtClean="0"/>
                        <a:t>E</a:t>
                      </a:r>
                      <a:endParaRPr lang="en-US" dirty="0"/>
                    </a:p>
                  </a:txBody>
                  <a:tcPr/>
                </a:tc>
                <a:tc>
                  <a:txBody>
                    <a:bodyPr/>
                    <a:lstStyle/>
                    <a:p>
                      <a:r>
                        <a:rPr lang="en-US" dirty="0" smtClean="0"/>
                        <a:t>Victims</a:t>
                      </a:r>
                      <a:endParaRPr lang="en-US" dirty="0"/>
                    </a:p>
                  </a:txBody>
                  <a:tcPr/>
                </a:tc>
                <a:tc>
                  <a:txBody>
                    <a:bodyPr/>
                    <a:lstStyle/>
                    <a:p>
                      <a:r>
                        <a:rPr lang="en-US" dirty="0" smtClean="0"/>
                        <a:t>7</a:t>
                      </a:r>
                      <a:endParaRPr lang="en-US" dirty="0"/>
                    </a:p>
                  </a:txBody>
                  <a:tcPr/>
                </a:tc>
                <a:extLst>
                  <a:ext uri="{0D108BD9-81ED-4DB2-BD59-A6C34878D82A}">
                    <a16:rowId xmlns:a16="http://schemas.microsoft.com/office/drawing/2014/main" val="3080333768"/>
                  </a:ext>
                </a:extLst>
              </a:tr>
            </a:tbl>
          </a:graphicData>
        </a:graphic>
      </p:graphicFrame>
    </p:spTree>
    <p:extLst>
      <p:ext uri="{BB962C8B-B14F-4D97-AF65-F5344CB8AC3E}">
        <p14:creationId xmlns:p14="http://schemas.microsoft.com/office/powerpoint/2010/main" val="2170161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7600" y="2667000"/>
            <a:ext cx="1828800" cy="8382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2285779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Record-Header</a:t>
            </a:r>
            <a:endParaRPr lang="en-US" dirty="0"/>
          </a:p>
        </p:txBody>
      </p:sp>
      <p:sp>
        <p:nvSpPr>
          <p:cNvPr id="3" name="Content Placeholder 2"/>
          <p:cNvSpPr>
            <a:spLocks noGrp="1"/>
          </p:cNvSpPr>
          <p:nvPr>
            <p:ph idx="1"/>
          </p:nvPr>
        </p:nvSpPr>
        <p:spPr/>
        <p:txBody>
          <a:bodyPr>
            <a:normAutofit/>
          </a:bodyPr>
          <a:lstStyle/>
          <a:p>
            <a:pPr fontAlgn="base"/>
            <a:r>
              <a:rPr lang="en-US" dirty="0" smtClean="0"/>
              <a:t>5 data elements</a:t>
            </a:r>
            <a:endParaRPr lang="en-US" dirty="0"/>
          </a:p>
          <a:p>
            <a:pPr lvl="1" fontAlgn="base"/>
            <a:r>
              <a:rPr lang="en-US" dirty="0"/>
              <a:t>Record Type (A)</a:t>
            </a:r>
          </a:p>
          <a:p>
            <a:pPr lvl="1" fontAlgn="base"/>
            <a:r>
              <a:rPr lang="en-US" dirty="0"/>
              <a:t>Data Collection Name (SBAR)</a:t>
            </a:r>
          </a:p>
          <a:p>
            <a:pPr lvl="1" fontAlgn="base"/>
            <a:r>
              <a:rPr lang="en-US" dirty="0"/>
              <a:t>File Submission Type (3 = End of Year)</a:t>
            </a:r>
          </a:p>
          <a:p>
            <a:pPr lvl="1" fontAlgn="base"/>
            <a:r>
              <a:rPr lang="en-US" dirty="0"/>
              <a:t>Beginning School Year</a:t>
            </a:r>
          </a:p>
          <a:p>
            <a:pPr lvl="1" fontAlgn="base"/>
            <a:r>
              <a:rPr lang="en-US" dirty="0"/>
              <a:t>Division Number</a:t>
            </a:r>
          </a:p>
          <a:p>
            <a:pPr marL="457200" lvl="1" indent="0" fontAlgn="base">
              <a:buNone/>
            </a:pPr>
            <a:endParaRPr lang="en-US" sz="2400" dirty="0"/>
          </a:p>
          <a:p>
            <a:pPr marL="0" indent="0">
              <a:buNone/>
            </a:pPr>
            <a:endParaRPr lang="en-US" dirty="0"/>
          </a:p>
        </p:txBody>
      </p:sp>
    </p:spTree>
    <p:extLst>
      <p:ext uri="{BB962C8B-B14F-4D97-AF65-F5344CB8AC3E}">
        <p14:creationId xmlns:p14="http://schemas.microsoft.com/office/powerpoint/2010/main" val="2232061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Record-Header</a:t>
            </a:r>
          </a:p>
        </p:txBody>
      </p:sp>
      <p:pic>
        <p:nvPicPr>
          <p:cNvPr id="4" name="Picture 3"/>
          <p:cNvPicPr>
            <a:picLocks noChangeAspect="1"/>
          </p:cNvPicPr>
          <p:nvPr/>
        </p:nvPicPr>
        <p:blipFill>
          <a:blip r:embed="rId2"/>
          <a:stretch>
            <a:fillRect/>
          </a:stretch>
        </p:blipFill>
        <p:spPr>
          <a:xfrm>
            <a:off x="915232" y="1600202"/>
            <a:ext cx="7313535" cy="3505200"/>
          </a:xfrm>
          <a:prstGeom prst="rect">
            <a:avLst/>
          </a:prstGeom>
        </p:spPr>
      </p:pic>
    </p:spTree>
    <p:extLst>
      <p:ext uri="{BB962C8B-B14F-4D97-AF65-F5344CB8AC3E}">
        <p14:creationId xmlns:p14="http://schemas.microsoft.com/office/powerpoint/2010/main" val="370363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2635813"/>
            <a:ext cx="1651492"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 Header</a:t>
            </a:r>
            <a:endParaRPr lang="en-US" dirty="0">
              <a:solidFill>
                <a:schemeClr val="tx1"/>
              </a:solidFill>
            </a:endParaRPr>
          </a:p>
        </p:txBody>
      </p:sp>
      <p:sp>
        <p:nvSpPr>
          <p:cNvPr id="3" name="Rounded Rectangle 2"/>
          <p:cNvSpPr/>
          <p:nvPr/>
        </p:nvSpPr>
        <p:spPr>
          <a:xfrm>
            <a:off x="4648200" y="2667000"/>
            <a:ext cx="1600200"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7" name="Right Arrow 6"/>
          <p:cNvSpPr/>
          <p:nvPr/>
        </p:nvSpPr>
        <p:spPr>
          <a:xfrm>
            <a:off x="4194047" y="296196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3464822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 Record: Incident Record</a:t>
            </a:r>
            <a:br>
              <a:rPr lang="en-US" dirty="0" smtClean="0"/>
            </a:br>
            <a:endParaRPr lang="en-US" dirty="0"/>
          </a:p>
        </p:txBody>
      </p:sp>
      <p:sp>
        <p:nvSpPr>
          <p:cNvPr id="3" name="Content Placeholder 2"/>
          <p:cNvSpPr>
            <a:spLocks noGrp="1"/>
          </p:cNvSpPr>
          <p:nvPr>
            <p:ph idx="1"/>
          </p:nvPr>
        </p:nvSpPr>
        <p:spPr>
          <a:xfrm>
            <a:off x="304800" y="1295400"/>
            <a:ext cx="8229600" cy="4165599"/>
          </a:xfrm>
        </p:spPr>
        <p:txBody>
          <a:bodyPr>
            <a:normAutofit/>
          </a:bodyPr>
          <a:lstStyle/>
          <a:p>
            <a:r>
              <a:rPr lang="en-US" dirty="0" smtClean="0"/>
              <a:t>Collects the information on the overall incident</a:t>
            </a:r>
          </a:p>
          <a:p>
            <a:r>
              <a:rPr lang="en-US" dirty="0"/>
              <a:t>One B record per </a:t>
            </a:r>
            <a:r>
              <a:rPr lang="en-US" dirty="0" smtClean="0"/>
              <a:t>incident </a:t>
            </a:r>
            <a:r>
              <a:rPr lang="en-US" dirty="0"/>
              <a:t>regardless of how many offenders, behaviors or supports are </a:t>
            </a:r>
            <a:r>
              <a:rPr lang="en-US" dirty="0" smtClean="0"/>
              <a:t>identified</a:t>
            </a:r>
          </a:p>
        </p:txBody>
      </p:sp>
    </p:spTree>
    <p:extLst>
      <p:ext uri="{BB962C8B-B14F-4D97-AF65-F5344CB8AC3E}">
        <p14:creationId xmlns:p14="http://schemas.microsoft.com/office/powerpoint/2010/main" val="71433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Record: Incident </a:t>
            </a:r>
            <a:r>
              <a:rPr lang="en-US" dirty="0" smtClean="0"/>
              <a:t>Record</a:t>
            </a:r>
            <a:br>
              <a:rPr lang="en-US" dirty="0" smtClean="0"/>
            </a:br>
            <a:endParaRPr lang="en-US" sz="4000" dirty="0"/>
          </a:p>
        </p:txBody>
      </p:sp>
      <p:sp>
        <p:nvSpPr>
          <p:cNvPr id="3" name="Content Placeholder 2"/>
          <p:cNvSpPr>
            <a:spLocks noGrp="1"/>
          </p:cNvSpPr>
          <p:nvPr>
            <p:ph sz="half" idx="1"/>
          </p:nvPr>
        </p:nvSpPr>
        <p:spPr/>
        <p:txBody>
          <a:bodyPr/>
          <a:lstStyle/>
          <a:p>
            <a:pPr marL="457200" lvl="1" indent="0">
              <a:buNone/>
            </a:pPr>
            <a:r>
              <a:rPr lang="en-US" b="1" dirty="0" smtClean="0">
                <a:solidFill>
                  <a:srgbClr val="FF0000"/>
                </a:solidFill>
              </a:rPr>
              <a:t>9 Data </a:t>
            </a:r>
            <a:r>
              <a:rPr lang="en-US" b="1" dirty="0">
                <a:solidFill>
                  <a:srgbClr val="FF0000"/>
                </a:solidFill>
              </a:rPr>
              <a:t>E</a:t>
            </a:r>
            <a:r>
              <a:rPr lang="en-US" b="1" dirty="0" smtClean="0">
                <a:solidFill>
                  <a:srgbClr val="FF0000"/>
                </a:solidFill>
              </a:rPr>
              <a:t>lements</a:t>
            </a:r>
          </a:p>
          <a:p>
            <a:pPr lvl="2"/>
            <a:r>
              <a:rPr lang="en-US" sz="2400" dirty="0" smtClean="0"/>
              <a:t>Record </a:t>
            </a:r>
            <a:r>
              <a:rPr lang="en-US" sz="2400" dirty="0"/>
              <a:t>Type (B)</a:t>
            </a:r>
          </a:p>
          <a:p>
            <a:pPr lvl="2"/>
            <a:r>
              <a:rPr lang="en-US" sz="2400" dirty="0"/>
              <a:t>Local Incident ID</a:t>
            </a:r>
          </a:p>
          <a:p>
            <a:pPr lvl="2"/>
            <a:r>
              <a:rPr lang="en-US" sz="2400" dirty="0"/>
              <a:t>Incident Division Number</a:t>
            </a:r>
          </a:p>
          <a:p>
            <a:pPr lvl="2"/>
            <a:r>
              <a:rPr lang="en-US" sz="2400" dirty="0"/>
              <a:t>Incident </a:t>
            </a:r>
            <a:r>
              <a:rPr lang="en-US" sz="2400" dirty="0" smtClean="0"/>
              <a:t>School Number</a:t>
            </a:r>
            <a:endParaRPr lang="en-US" sz="2400" dirty="0"/>
          </a:p>
          <a:p>
            <a:pPr marL="0" indent="0">
              <a:buNone/>
            </a:pPr>
            <a:endParaRPr lang="en-US" sz="2400" dirty="0"/>
          </a:p>
        </p:txBody>
      </p:sp>
      <p:sp>
        <p:nvSpPr>
          <p:cNvPr id="4" name="Content Placeholder 3"/>
          <p:cNvSpPr>
            <a:spLocks noGrp="1"/>
          </p:cNvSpPr>
          <p:nvPr>
            <p:ph sz="half" idx="2"/>
          </p:nvPr>
        </p:nvSpPr>
        <p:spPr>
          <a:xfrm>
            <a:off x="4800600" y="1524000"/>
            <a:ext cx="3810000" cy="4063999"/>
          </a:xfrm>
        </p:spPr>
        <p:txBody>
          <a:bodyPr/>
          <a:lstStyle/>
          <a:p>
            <a:pPr lvl="1">
              <a:buFont typeface="Arial" panose="020B0604020202020204" pitchFamily="34" charset="0"/>
              <a:buChar char="•"/>
            </a:pPr>
            <a:r>
              <a:rPr lang="en-US" dirty="0"/>
              <a:t>Date of Incident</a:t>
            </a:r>
          </a:p>
          <a:p>
            <a:pPr lvl="1">
              <a:buFont typeface="Arial" panose="020B0604020202020204" pitchFamily="34" charset="0"/>
              <a:buChar char="•"/>
            </a:pPr>
            <a:r>
              <a:rPr lang="en-US" dirty="0"/>
              <a:t>Time of Incident</a:t>
            </a:r>
          </a:p>
          <a:p>
            <a:pPr lvl="1">
              <a:buFont typeface="Arial" panose="020B0604020202020204" pitchFamily="34" charset="0"/>
              <a:buChar char="•"/>
            </a:pPr>
            <a:r>
              <a:rPr lang="en-US" dirty="0"/>
              <a:t>Location of Incident</a:t>
            </a:r>
          </a:p>
          <a:p>
            <a:pPr lvl="1">
              <a:buFont typeface="Arial" panose="020B0604020202020204" pitchFamily="34" charset="0"/>
              <a:buChar char="•"/>
            </a:pPr>
            <a:r>
              <a:rPr lang="en-US" dirty="0" smtClean="0"/>
              <a:t>Firearms Confiscated</a:t>
            </a:r>
          </a:p>
          <a:p>
            <a:pPr lvl="1">
              <a:buFont typeface="Arial" panose="020B0604020202020204" pitchFamily="34" charset="0"/>
              <a:buChar char="•"/>
            </a:pPr>
            <a:r>
              <a:rPr lang="en-US" dirty="0" smtClean="0"/>
              <a:t>Weapons Confiscated</a:t>
            </a:r>
            <a:endParaRPr lang="en-US" dirty="0"/>
          </a:p>
        </p:txBody>
      </p:sp>
    </p:spTree>
    <p:extLst>
      <p:ext uri="{BB962C8B-B14F-4D97-AF65-F5344CB8AC3E}">
        <p14:creationId xmlns:p14="http://schemas.microsoft.com/office/powerpoint/2010/main" val="1911169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9" name="Content Placeholder 8"/>
          <p:cNvSpPr>
            <a:spLocks noGrp="1"/>
          </p:cNvSpPr>
          <p:nvPr>
            <p:ph idx="1"/>
          </p:nvPr>
        </p:nvSpPr>
        <p:spPr/>
        <p:txBody>
          <a:bodyPr>
            <a:normAutofit/>
          </a:bodyPr>
          <a:lstStyle/>
          <a:p>
            <a:r>
              <a:rPr lang="en-US" i="1" dirty="0" smtClean="0"/>
              <a:t>Model Guidance for Positive and Preventative Code of Student Conduct </a:t>
            </a:r>
          </a:p>
          <a:p>
            <a:r>
              <a:rPr lang="en-US" dirty="0" smtClean="0"/>
              <a:t>Introduce the four record types in SBAR</a:t>
            </a:r>
          </a:p>
          <a:p>
            <a:r>
              <a:rPr lang="en-US" dirty="0" smtClean="0"/>
              <a:t>Data elements within each record type</a:t>
            </a:r>
          </a:p>
          <a:p>
            <a:r>
              <a:rPr lang="en-US" dirty="0" smtClean="0"/>
              <a:t>The valid values for each data </a:t>
            </a:r>
            <a:r>
              <a:rPr lang="en-US" dirty="0"/>
              <a:t>e</a:t>
            </a:r>
            <a:r>
              <a:rPr lang="en-US" dirty="0" smtClean="0"/>
              <a:t>lement</a:t>
            </a:r>
          </a:p>
          <a:p>
            <a:r>
              <a:rPr lang="en-US" dirty="0" smtClean="0"/>
              <a:t>Tentative timeline</a:t>
            </a:r>
          </a:p>
          <a:p>
            <a:r>
              <a:rPr lang="en-US" dirty="0" smtClean="0"/>
              <a:t>Questions</a:t>
            </a:r>
            <a:endParaRPr lang="en-US" dirty="0"/>
          </a:p>
        </p:txBody>
      </p:sp>
    </p:spTree>
    <p:extLst>
      <p:ext uri="{BB962C8B-B14F-4D97-AF65-F5344CB8AC3E}">
        <p14:creationId xmlns:p14="http://schemas.microsoft.com/office/powerpoint/2010/main" val="406007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of Incident</a:t>
            </a:r>
            <a:endParaRPr lang="en-US" dirty="0"/>
          </a:p>
        </p:txBody>
      </p:sp>
      <p:sp>
        <p:nvSpPr>
          <p:cNvPr id="5" name="Content Placeholder 4"/>
          <p:cNvSpPr>
            <a:spLocks noGrp="1"/>
          </p:cNvSpPr>
          <p:nvPr>
            <p:ph idx="1"/>
          </p:nvPr>
        </p:nvSpPr>
        <p:spPr/>
        <p:txBody>
          <a:bodyPr/>
          <a:lstStyle/>
          <a:p>
            <a:pPr marL="0" indent="0" algn="ctr">
              <a:buNone/>
            </a:pPr>
            <a:r>
              <a:rPr lang="en-US" dirty="0" smtClean="0"/>
              <a:t>Time the incident occurred</a:t>
            </a:r>
          </a:p>
          <a:p>
            <a:pPr marL="0" indent="0">
              <a:buNone/>
            </a:pPr>
            <a:endParaRPr lang="en-US" dirty="0"/>
          </a:p>
        </p:txBody>
      </p:sp>
      <p:pic>
        <p:nvPicPr>
          <p:cNvPr id="7" name="Picture 6"/>
          <p:cNvPicPr>
            <a:picLocks noChangeAspect="1"/>
          </p:cNvPicPr>
          <p:nvPr/>
        </p:nvPicPr>
        <p:blipFill>
          <a:blip r:embed="rId2"/>
          <a:stretch>
            <a:fillRect/>
          </a:stretch>
        </p:blipFill>
        <p:spPr>
          <a:xfrm>
            <a:off x="1914525" y="2514600"/>
            <a:ext cx="5314950" cy="1866900"/>
          </a:xfrm>
          <a:prstGeom prst="rect">
            <a:avLst/>
          </a:prstGeom>
        </p:spPr>
      </p:pic>
    </p:spTree>
    <p:extLst>
      <p:ext uri="{BB962C8B-B14F-4D97-AF65-F5344CB8AC3E}">
        <p14:creationId xmlns:p14="http://schemas.microsoft.com/office/powerpoint/2010/main" val="1117808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Incident</a:t>
            </a:r>
            <a:endParaRPr lang="en-US" dirty="0"/>
          </a:p>
        </p:txBody>
      </p:sp>
      <p:sp>
        <p:nvSpPr>
          <p:cNvPr id="5" name="Content Placeholder 4"/>
          <p:cNvSpPr>
            <a:spLocks noGrp="1"/>
          </p:cNvSpPr>
          <p:nvPr>
            <p:ph idx="1"/>
          </p:nvPr>
        </p:nvSpPr>
        <p:spPr/>
        <p:txBody>
          <a:bodyPr/>
          <a:lstStyle/>
          <a:p>
            <a:pPr marL="0" indent="0" algn="ctr">
              <a:buNone/>
            </a:pPr>
            <a:r>
              <a:rPr lang="en-US" dirty="0" smtClean="0"/>
              <a:t>Location of the incident</a:t>
            </a:r>
            <a:endParaRPr lang="en-US" dirty="0"/>
          </a:p>
        </p:txBody>
      </p:sp>
      <p:pic>
        <p:nvPicPr>
          <p:cNvPr id="3" name="Picture 2"/>
          <p:cNvPicPr>
            <a:picLocks noChangeAspect="1"/>
          </p:cNvPicPr>
          <p:nvPr/>
        </p:nvPicPr>
        <p:blipFill>
          <a:blip r:embed="rId2"/>
          <a:stretch>
            <a:fillRect/>
          </a:stretch>
        </p:blipFill>
        <p:spPr>
          <a:xfrm>
            <a:off x="958362" y="2311401"/>
            <a:ext cx="7227276" cy="2743200"/>
          </a:xfrm>
          <a:prstGeom prst="rect">
            <a:avLst/>
          </a:prstGeom>
        </p:spPr>
      </p:pic>
    </p:spTree>
    <p:extLst>
      <p:ext uri="{BB962C8B-B14F-4D97-AF65-F5344CB8AC3E}">
        <p14:creationId xmlns:p14="http://schemas.microsoft.com/office/powerpoint/2010/main" val="206274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Firearms Confiscated</a:t>
            </a:r>
            <a:endParaRPr lang="en-US" dirty="0"/>
          </a:p>
        </p:txBody>
      </p:sp>
      <p:sp>
        <p:nvSpPr>
          <p:cNvPr id="3" name="Content Placeholder 2"/>
          <p:cNvSpPr>
            <a:spLocks noGrp="1"/>
          </p:cNvSpPr>
          <p:nvPr>
            <p:ph idx="1"/>
          </p:nvPr>
        </p:nvSpPr>
        <p:spPr/>
        <p:txBody>
          <a:bodyPr/>
          <a:lstStyle/>
          <a:p>
            <a:r>
              <a:rPr lang="en-US" dirty="0" smtClean="0"/>
              <a:t>Number of Firearms confiscated</a:t>
            </a:r>
          </a:p>
          <a:p>
            <a:r>
              <a:rPr lang="en-US" dirty="0" smtClean="0"/>
              <a:t>If Behavior Code is BSC24, BESO15, or BESO17 this field cannot be blank</a:t>
            </a:r>
            <a:endParaRPr lang="en-US" dirty="0"/>
          </a:p>
        </p:txBody>
      </p:sp>
    </p:spTree>
    <p:extLst>
      <p:ext uri="{BB962C8B-B14F-4D97-AF65-F5344CB8AC3E}">
        <p14:creationId xmlns:p14="http://schemas.microsoft.com/office/powerpoint/2010/main" val="837257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Confiscated</a:t>
            </a:r>
            <a:endParaRPr lang="en-US" dirty="0"/>
          </a:p>
        </p:txBody>
      </p:sp>
      <p:sp>
        <p:nvSpPr>
          <p:cNvPr id="3" name="Content Placeholder 2"/>
          <p:cNvSpPr>
            <a:spLocks noGrp="1"/>
          </p:cNvSpPr>
          <p:nvPr>
            <p:ph idx="1"/>
          </p:nvPr>
        </p:nvSpPr>
        <p:spPr/>
        <p:txBody>
          <a:bodyPr/>
          <a:lstStyle/>
          <a:p>
            <a:r>
              <a:rPr lang="en-US" dirty="0" smtClean="0"/>
              <a:t>Number of non-firearm weapons confiscated</a:t>
            </a:r>
          </a:p>
          <a:p>
            <a:r>
              <a:rPr lang="en-US" dirty="0" smtClean="0"/>
              <a:t>If Behavior Code is BSC24, BESO15, or BESO17 this field cannot be blank</a:t>
            </a:r>
            <a:endParaRPr lang="en-US" dirty="0"/>
          </a:p>
        </p:txBody>
      </p:sp>
    </p:spTree>
    <p:extLst>
      <p:ext uri="{BB962C8B-B14F-4D97-AF65-F5344CB8AC3E}">
        <p14:creationId xmlns:p14="http://schemas.microsoft.com/office/powerpoint/2010/main" val="1443765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2635813"/>
            <a:ext cx="1651492"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 Header</a:t>
            </a:r>
            <a:endParaRPr lang="en-US" dirty="0">
              <a:solidFill>
                <a:schemeClr val="tx1"/>
              </a:solidFill>
            </a:endParaRPr>
          </a:p>
        </p:txBody>
      </p:sp>
      <p:sp>
        <p:nvSpPr>
          <p:cNvPr id="3" name="Rounded Rectangle 2"/>
          <p:cNvSpPr/>
          <p:nvPr/>
        </p:nvSpPr>
        <p:spPr>
          <a:xfrm>
            <a:off x="4648200" y="2667000"/>
            <a:ext cx="1600200"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7" name="Right Arrow 6"/>
          <p:cNvSpPr/>
          <p:nvPr/>
        </p:nvSpPr>
        <p:spPr>
          <a:xfrm>
            <a:off x="4194047" y="296196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1099686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6700" y="2715033"/>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3123513" y="2731197"/>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4" name="Rounded Rectangle 3"/>
          <p:cNvSpPr/>
          <p:nvPr/>
        </p:nvSpPr>
        <p:spPr>
          <a:xfrm>
            <a:off x="4982498" y="1782875"/>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4953000" y="2819400"/>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4953000" y="3876655"/>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2669360" y="3026163"/>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4469871" y="251657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492856" y="307410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4468948" y="362920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3589539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 Record: Student Behavior Record</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Collects the information on each student and each behavior </a:t>
            </a:r>
          </a:p>
          <a:p>
            <a:pPr lvl="1"/>
            <a:r>
              <a:rPr lang="en-US" dirty="0" smtClean="0"/>
              <a:t>Every B (incident) record will have one or more C (student behavior) records</a:t>
            </a:r>
          </a:p>
          <a:p>
            <a:pPr lvl="2"/>
            <a:r>
              <a:rPr lang="en-US" dirty="0" smtClean="0"/>
              <a:t>One or more student can have a C record for an incident</a:t>
            </a:r>
          </a:p>
          <a:p>
            <a:pPr lvl="2"/>
            <a:r>
              <a:rPr lang="en-US" dirty="0" smtClean="0"/>
              <a:t>Each reportable behavior will have a C record</a:t>
            </a:r>
          </a:p>
        </p:txBody>
      </p:sp>
    </p:spTree>
    <p:extLst>
      <p:ext uri="{BB962C8B-B14F-4D97-AF65-F5344CB8AC3E}">
        <p14:creationId xmlns:p14="http://schemas.microsoft.com/office/powerpoint/2010/main" val="294306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6700" y="2715033"/>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3123513" y="2731197"/>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4" name="Rounded Rectangle 3"/>
          <p:cNvSpPr/>
          <p:nvPr/>
        </p:nvSpPr>
        <p:spPr>
          <a:xfrm>
            <a:off x="4982498" y="1782875"/>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4953000" y="2819400"/>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4953000" y="3876655"/>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2669360" y="3026163"/>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4469871" y="251657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492856" y="307410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4468948" y="362920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3839449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Record: Student Behavior </a:t>
            </a:r>
            <a:r>
              <a:rPr lang="en-US" dirty="0" smtClean="0"/>
              <a:t>Record</a:t>
            </a:r>
            <a:endParaRPr lang="en-US" sz="4000" dirty="0"/>
          </a:p>
        </p:txBody>
      </p:sp>
      <p:sp>
        <p:nvSpPr>
          <p:cNvPr id="3" name="Content Placeholder 2"/>
          <p:cNvSpPr>
            <a:spLocks noGrp="1"/>
          </p:cNvSpPr>
          <p:nvPr>
            <p:ph sz="half" idx="1"/>
          </p:nvPr>
        </p:nvSpPr>
        <p:spPr/>
        <p:txBody>
          <a:bodyPr>
            <a:normAutofit fontScale="92500"/>
          </a:bodyPr>
          <a:lstStyle/>
          <a:p>
            <a:r>
              <a:rPr lang="en-US" dirty="0" smtClean="0">
                <a:solidFill>
                  <a:srgbClr val="FF0000"/>
                </a:solidFill>
              </a:rPr>
              <a:t>10 Data Elements</a:t>
            </a:r>
            <a:endParaRPr lang="en-US" dirty="0">
              <a:solidFill>
                <a:srgbClr val="FF0000"/>
              </a:solidFill>
            </a:endParaRPr>
          </a:p>
          <a:p>
            <a:pPr lvl="1"/>
            <a:r>
              <a:rPr lang="en-US" i="1" dirty="0"/>
              <a:t>Record Type (C)</a:t>
            </a:r>
          </a:p>
          <a:p>
            <a:pPr lvl="1"/>
            <a:r>
              <a:rPr lang="en-US" i="1" dirty="0"/>
              <a:t>Local Incident ID</a:t>
            </a:r>
          </a:p>
          <a:p>
            <a:pPr lvl="1"/>
            <a:r>
              <a:rPr lang="en-US" dirty="0" smtClean="0"/>
              <a:t>State </a:t>
            </a:r>
            <a:r>
              <a:rPr lang="en-US" dirty="0"/>
              <a:t>Testing Identifier (STI</a:t>
            </a:r>
            <a:r>
              <a:rPr lang="en-US" dirty="0" smtClean="0"/>
              <a:t>)</a:t>
            </a:r>
          </a:p>
          <a:p>
            <a:pPr lvl="1"/>
            <a:r>
              <a:rPr lang="en-US" dirty="0"/>
              <a:t>Behavior </a:t>
            </a:r>
            <a:r>
              <a:rPr lang="en-US" dirty="0" smtClean="0"/>
              <a:t>Code/Persistently Dangerous Code</a:t>
            </a:r>
          </a:p>
          <a:p>
            <a:pPr lvl="1"/>
            <a:r>
              <a:rPr lang="en-US" dirty="0"/>
              <a:t>Local Authorization Code/Other Explanation</a:t>
            </a:r>
          </a:p>
          <a:p>
            <a:pPr marL="457200" lvl="1" indent="0">
              <a:buNone/>
            </a:pPr>
            <a:endParaRPr lang="en-US" i="1" dirty="0"/>
          </a:p>
          <a:p>
            <a:pPr marL="0" indent="0">
              <a:buNone/>
            </a:pPr>
            <a:endParaRPr lang="en-US" dirty="0"/>
          </a:p>
        </p:txBody>
      </p:sp>
      <p:sp>
        <p:nvSpPr>
          <p:cNvPr id="4" name="Content Placeholder 3"/>
          <p:cNvSpPr>
            <a:spLocks noGrp="1"/>
          </p:cNvSpPr>
          <p:nvPr>
            <p:ph sz="half" idx="2"/>
          </p:nvPr>
        </p:nvSpPr>
        <p:spPr/>
        <p:txBody>
          <a:bodyPr>
            <a:normAutofit/>
          </a:bodyPr>
          <a:lstStyle/>
          <a:p>
            <a:pPr lvl="1"/>
            <a:r>
              <a:rPr lang="en-US" dirty="0" smtClean="0"/>
              <a:t>Unknown </a:t>
            </a:r>
            <a:r>
              <a:rPr lang="en-US" dirty="0"/>
              <a:t>Offender Type Code</a:t>
            </a:r>
          </a:p>
          <a:p>
            <a:pPr lvl="1"/>
            <a:r>
              <a:rPr lang="en-US" dirty="0"/>
              <a:t>Enrolled Division Number</a:t>
            </a:r>
          </a:p>
          <a:p>
            <a:pPr lvl="1"/>
            <a:r>
              <a:rPr lang="en-US" dirty="0"/>
              <a:t>Enrolled School Number</a:t>
            </a:r>
          </a:p>
          <a:p>
            <a:pPr lvl="1"/>
            <a:r>
              <a:rPr lang="en-US" dirty="0"/>
              <a:t>Aggravating Circumstances </a:t>
            </a:r>
            <a:r>
              <a:rPr lang="en-US" dirty="0" smtClean="0"/>
              <a:t>Flag</a:t>
            </a:r>
          </a:p>
          <a:p>
            <a:pPr lvl="1"/>
            <a:r>
              <a:rPr lang="en-US" dirty="0" smtClean="0"/>
              <a:t>Law Enforcement Flag</a:t>
            </a:r>
            <a:endParaRPr lang="en-US" dirty="0"/>
          </a:p>
        </p:txBody>
      </p:sp>
    </p:spTree>
    <p:extLst>
      <p:ext uri="{BB962C8B-B14F-4D97-AF65-F5344CB8AC3E}">
        <p14:creationId xmlns:p14="http://schemas.microsoft.com/office/powerpoint/2010/main" val="3729063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Code Categories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Category A (BAP)</a:t>
            </a:r>
          </a:p>
          <a:p>
            <a:pPr lvl="1"/>
            <a:r>
              <a:rPr lang="en-US" dirty="0"/>
              <a:t>Behaviors that impede academic progress of the student or other </a:t>
            </a:r>
            <a:r>
              <a:rPr lang="en-US" dirty="0" smtClean="0"/>
              <a:t>students</a:t>
            </a:r>
          </a:p>
          <a:p>
            <a:r>
              <a:rPr lang="en-US" dirty="0" smtClean="0"/>
              <a:t>Category B (BSO)</a:t>
            </a:r>
          </a:p>
          <a:p>
            <a:pPr lvl="1"/>
            <a:r>
              <a:rPr lang="en-US" dirty="0" smtClean="0"/>
              <a:t>Behaviors related to school </a:t>
            </a:r>
            <a:r>
              <a:rPr lang="en-US" dirty="0"/>
              <a:t>o</a:t>
            </a:r>
            <a:r>
              <a:rPr lang="en-US" dirty="0" smtClean="0"/>
              <a:t>perations and interfere with the daily operation of school procedures</a:t>
            </a:r>
          </a:p>
          <a:p>
            <a:r>
              <a:rPr lang="en-US" dirty="0" smtClean="0"/>
              <a:t>Category C (RB)</a:t>
            </a:r>
          </a:p>
          <a:p>
            <a:pPr lvl="1"/>
            <a:r>
              <a:rPr lang="en-US" dirty="0" smtClean="0"/>
              <a:t>Behaviors that create a negative relationship between two or more members of the school community</a:t>
            </a:r>
          </a:p>
        </p:txBody>
      </p:sp>
      <p:sp>
        <p:nvSpPr>
          <p:cNvPr id="4" name="Content Placeholder 3"/>
          <p:cNvSpPr>
            <a:spLocks noGrp="1"/>
          </p:cNvSpPr>
          <p:nvPr>
            <p:ph sz="half" idx="2"/>
          </p:nvPr>
        </p:nvSpPr>
        <p:spPr/>
        <p:txBody>
          <a:bodyPr>
            <a:normAutofit fontScale="92500" lnSpcReduction="10000"/>
          </a:bodyPr>
          <a:lstStyle/>
          <a:p>
            <a:r>
              <a:rPr lang="en-US" dirty="0"/>
              <a:t>Category D (BSC)</a:t>
            </a:r>
          </a:p>
          <a:p>
            <a:pPr lvl="1"/>
            <a:r>
              <a:rPr lang="en-US" dirty="0"/>
              <a:t>Behaviors of a </a:t>
            </a:r>
            <a:r>
              <a:rPr lang="en-US" dirty="0" smtClean="0"/>
              <a:t>safety </a:t>
            </a:r>
            <a:r>
              <a:rPr lang="en-US" dirty="0"/>
              <a:t>c</a:t>
            </a:r>
            <a:r>
              <a:rPr lang="en-US" dirty="0" smtClean="0"/>
              <a:t>oncern </a:t>
            </a:r>
            <a:r>
              <a:rPr lang="en-US" dirty="0"/>
              <a:t>that create unsafe conditions for students, staff, and/or visitors to the school. </a:t>
            </a:r>
          </a:p>
          <a:p>
            <a:r>
              <a:rPr lang="en-US" dirty="0"/>
              <a:t>Category E (BESO)</a:t>
            </a:r>
          </a:p>
          <a:p>
            <a:pPr lvl="1"/>
            <a:r>
              <a:rPr lang="en-US" dirty="0"/>
              <a:t>Behaviors that </a:t>
            </a:r>
            <a:r>
              <a:rPr lang="en-US" dirty="0" smtClean="0"/>
              <a:t>endanger </a:t>
            </a:r>
            <a:r>
              <a:rPr lang="en-US" dirty="0"/>
              <a:t>s</a:t>
            </a:r>
            <a:r>
              <a:rPr lang="en-US" dirty="0" smtClean="0"/>
              <a:t>elf </a:t>
            </a:r>
            <a:r>
              <a:rPr lang="en-US" dirty="0"/>
              <a:t>or </a:t>
            </a:r>
            <a:r>
              <a:rPr lang="en-US" dirty="0" smtClean="0"/>
              <a:t>others health</a:t>
            </a:r>
            <a:r>
              <a:rPr lang="en-US" dirty="0"/>
              <a:t>, safety, or welfare of either the student or others in the school </a:t>
            </a:r>
          </a:p>
          <a:p>
            <a:pPr marL="0" indent="0">
              <a:buNone/>
            </a:pPr>
            <a:endParaRPr lang="en-US" dirty="0" smtClean="0"/>
          </a:p>
        </p:txBody>
      </p:sp>
    </p:spTree>
    <p:extLst>
      <p:ext uri="{BB962C8B-B14F-4D97-AF65-F5344CB8AC3E}">
        <p14:creationId xmlns:p14="http://schemas.microsoft.com/office/powerpoint/2010/main" val="2919408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Webinar Participation</a:t>
            </a:r>
            <a:endParaRPr lang="en-US" sz="3600" dirty="0"/>
          </a:p>
        </p:txBody>
      </p:sp>
      <p:sp>
        <p:nvSpPr>
          <p:cNvPr id="4" name="Content Placeholder 2"/>
          <p:cNvSpPr txBox="1">
            <a:spLocks/>
          </p:cNvSpPr>
          <p:nvPr/>
        </p:nvSpPr>
        <p:spPr>
          <a:xfrm>
            <a:off x="1143000" y="1984074"/>
            <a:ext cx="3124200" cy="22802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t>Please type your questions in the Q&amp;A box found at the bottom of your screen.</a:t>
            </a:r>
          </a:p>
        </p:txBody>
      </p:sp>
      <p:cxnSp>
        <p:nvCxnSpPr>
          <p:cNvPr id="7" name="Straight Arrow Connector 6" descr="decorative" title="Arrow"/>
          <p:cNvCxnSpPr/>
          <p:nvPr/>
        </p:nvCxnSpPr>
        <p:spPr>
          <a:xfrm>
            <a:off x="3924300" y="2895600"/>
            <a:ext cx="1295400" cy="4572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2" name="Content Placeholder 1" descr="decorative"/>
          <p:cNvPicPr>
            <a:picLocks noGrp="1" noChangeAspect="1"/>
          </p:cNvPicPr>
          <p:nvPr>
            <p:ph idx="1"/>
          </p:nvPr>
        </p:nvPicPr>
        <p:blipFill>
          <a:blip r:embed="rId3"/>
          <a:stretch>
            <a:fillRect/>
          </a:stretch>
        </p:blipFill>
        <p:spPr>
          <a:xfrm>
            <a:off x="5638800" y="3059151"/>
            <a:ext cx="1038225" cy="838200"/>
          </a:xfrm>
          <a:prstGeom prst="rect">
            <a:avLst/>
          </a:prstGeom>
        </p:spPr>
      </p:pic>
      <p:sp>
        <p:nvSpPr>
          <p:cNvPr id="8" name="TextBox 7"/>
          <p:cNvSpPr txBox="1"/>
          <p:nvPr/>
        </p:nvSpPr>
        <p:spPr>
          <a:xfrm>
            <a:off x="76200" y="4800601"/>
            <a:ext cx="8001000" cy="646331"/>
          </a:xfrm>
          <a:prstGeom prst="rect">
            <a:avLst/>
          </a:prstGeom>
          <a:noFill/>
        </p:spPr>
        <p:txBody>
          <a:bodyPr wrap="square" rtlCol="0">
            <a:spAutoFit/>
          </a:bodyPr>
          <a:lstStyle/>
          <a:p>
            <a:pPr algn="ctr"/>
            <a:r>
              <a:rPr lang="en-US" b="1" dirty="0" smtClean="0"/>
              <a:t>This </a:t>
            </a:r>
            <a:r>
              <a:rPr lang="en-US" b="1" dirty="0"/>
              <a:t>presentation will be </a:t>
            </a:r>
            <a:r>
              <a:rPr lang="en-US" b="1" dirty="0" smtClean="0"/>
              <a:t>available </a:t>
            </a:r>
            <a:r>
              <a:rPr lang="en-US" b="1" dirty="0"/>
              <a:t>on the Student </a:t>
            </a:r>
            <a:r>
              <a:rPr lang="en-US" b="1" dirty="0" smtClean="0"/>
              <a:t>Behavior and Administrative Response webpage</a:t>
            </a:r>
            <a:endParaRPr lang="en-US" b="1" dirty="0"/>
          </a:p>
        </p:txBody>
      </p:sp>
    </p:spTree>
    <p:extLst>
      <p:ext uri="{BB962C8B-B14F-4D97-AF65-F5344CB8AC3E}">
        <p14:creationId xmlns:p14="http://schemas.microsoft.com/office/powerpoint/2010/main" val="124049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Persistently Dangerous Incident Codes</a:t>
            </a:r>
            <a:endParaRPr lang="en-US" dirty="0"/>
          </a:p>
        </p:txBody>
      </p:sp>
      <p:sp>
        <p:nvSpPr>
          <p:cNvPr id="5" name="Content Placeholder 4"/>
          <p:cNvSpPr>
            <a:spLocks noGrp="1"/>
          </p:cNvSpPr>
          <p:nvPr>
            <p:ph idx="1"/>
          </p:nvPr>
        </p:nvSpPr>
        <p:spPr/>
        <p:txBody>
          <a:bodyPr/>
          <a:lstStyle/>
          <a:p>
            <a:pPr marL="0" indent="0">
              <a:buNone/>
            </a:pPr>
            <a:r>
              <a:rPr lang="en-US" dirty="0"/>
              <a:t>The Persistently Dangerous Incident Code is used to identify student behaviors described in the </a:t>
            </a:r>
            <a:r>
              <a:rPr lang="en-US" i="1" dirty="0"/>
              <a:t>Virginia’s Unsafe School Choice Option Policy </a:t>
            </a:r>
            <a:r>
              <a:rPr lang="en-US" dirty="0"/>
              <a:t>required by the federal </a:t>
            </a:r>
            <a:r>
              <a:rPr lang="en-US" i="1" dirty="0"/>
              <a:t>Every Student Succeeds Act </a:t>
            </a:r>
            <a:r>
              <a:rPr lang="en-US" dirty="0"/>
              <a:t>of 2015. </a:t>
            </a:r>
          </a:p>
        </p:txBody>
      </p:sp>
    </p:spTree>
    <p:extLst>
      <p:ext uri="{BB962C8B-B14F-4D97-AF65-F5344CB8AC3E}">
        <p14:creationId xmlns:p14="http://schemas.microsoft.com/office/powerpoint/2010/main" val="1310930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Persistently Dangerous Incident Codes </a:t>
            </a:r>
            <a:endParaRPr lang="en-US" dirty="0"/>
          </a:p>
        </p:txBody>
      </p:sp>
      <p:pic>
        <p:nvPicPr>
          <p:cNvPr id="4" name="Picture 3"/>
          <p:cNvPicPr>
            <a:picLocks noChangeAspect="1"/>
          </p:cNvPicPr>
          <p:nvPr/>
        </p:nvPicPr>
        <p:blipFill>
          <a:blip r:embed="rId2"/>
          <a:stretch>
            <a:fillRect/>
          </a:stretch>
        </p:blipFill>
        <p:spPr>
          <a:xfrm>
            <a:off x="191880" y="1179131"/>
            <a:ext cx="8760239" cy="4105275"/>
          </a:xfrm>
          <a:prstGeom prst="rect">
            <a:avLst/>
          </a:prstGeom>
        </p:spPr>
      </p:pic>
    </p:spTree>
    <p:extLst>
      <p:ext uri="{BB962C8B-B14F-4D97-AF65-F5344CB8AC3E}">
        <p14:creationId xmlns:p14="http://schemas.microsoft.com/office/powerpoint/2010/main" val="3953526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
            <a:ext cx="9144000" cy="1446305"/>
          </a:xfrm>
        </p:spPr>
        <p:txBody>
          <a:bodyPr/>
          <a:lstStyle/>
          <a:p>
            <a:r>
              <a:rPr lang="en-US" dirty="0"/>
              <a:t>Local Authorization Code/Other Explanation</a:t>
            </a:r>
            <a:r>
              <a:rPr lang="en-US" i="1" dirty="0"/>
              <a:t/>
            </a:r>
            <a:br>
              <a:rPr lang="en-US" i="1" dirty="0"/>
            </a:br>
            <a:endParaRPr lang="en-US" dirty="0"/>
          </a:p>
        </p:txBody>
      </p:sp>
      <p:sp>
        <p:nvSpPr>
          <p:cNvPr id="5" name="Content Placeholder 4"/>
          <p:cNvSpPr>
            <a:spLocks noGrp="1"/>
          </p:cNvSpPr>
          <p:nvPr>
            <p:ph idx="1"/>
          </p:nvPr>
        </p:nvSpPr>
        <p:spPr/>
        <p:txBody>
          <a:bodyPr>
            <a:normAutofit lnSpcReduction="10000"/>
          </a:bodyPr>
          <a:lstStyle/>
          <a:p>
            <a:r>
              <a:rPr lang="en-US" dirty="0" smtClean="0"/>
              <a:t>Established process for obtaining a Local Authorization Code for any behavior not identified in the existing behavior codes</a:t>
            </a:r>
          </a:p>
          <a:p>
            <a:r>
              <a:rPr lang="en-US" dirty="0" smtClean="0"/>
              <a:t>This is to track behaviors that need codes, to prevent having too many codes, and to ensure accurate reporting</a:t>
            </a:r>
          </a:p>
          <a:p>
            <a:r>
              <a:rPr lang="en-US" dirty="0" smtClean="0"/>
              <a:t>We will provide a follow up webinar on this process later in the year</a:t>
            </a:r>
            <a:endParaRPr lang="en-US" dirty="0"/>
          </a:p>
        </p:txBody>
      </p:sp>
    </p:spTree>
    <p:extLst>
      <p:ext uri="{BB962C8B-B14F-4D97-AF65-F5344CB8AC3E}">
        <p14:creationId xmlns:p14="http://schemas.microsoft.com/office/powerpoint/2010/main" val="2317539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Offender Code</a:t>
            </a:r>
            <a:endParaRPr lang="en-US" dirty="0"/>
          </a:p>
        </p:txBody>
      </p:sp>
      <p:sp>
        <p:nvSpPr>
          <p:cNvPr id="3" name="Content Placeholder 2"/>
          <p:cNvSpPr>
            <a:spLocks noGrp="1"/>
          </p:cNvSpPr>
          <p:nvPr>
            <p:ph idx="1"/>
          </p:nvPr>
        </p:nvSpPr>
        <p:spPr/>
        <p:txBody>
          <a:bodyPr/>
          <a:lstStyle/>
          <a:p>
            <a:r>
              <a:rPr lang="en-US" dirty="0" smtClean="0"/>
              <a:t>The type of offender if the offender is not a student within the division.</a:t>
            </a:r>
          </a:p>
          <a:p>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2286000" y="2971800"/>
            <a:ext cx="4330700" cy="1676400"/>
          </a:xfrm>
          <a:prstGeom prst="rect">
            <a:avLst/>
          </a:prstGeom>
        </p:spPr>
      </p:pic>
    </p:spTree>
    <p:extLst>
      <p:ext uri="{BB962C8B-B14F-4D97-AF65-F5344CB8AC3E}">
        <p14:creationId xmlns:p14="http://schemas.microsoft.com/office/powerpoint/2010/main" val="2506969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Aggravating Circumstances Flag</a:t>
            </a:r>
            <a:endParaRPr lang="en-US" dirty="0"/>
          </a:p>
        </p:txBody>
      </p:sp>
      <p:sp>
        <p:nvSpPr>
          <p:cNvPr id="4" name="Content Placeholder 3"/>
          <p:cNvSpPr>
            <a:spLocks noGrp="1"/>
          </p:cNvSpPr>
          <p:nvPr>
            <p:ph idx="1"/>
          </p:nvPr>
        </p:nvSpPr>
        <p:spPr>
          <a:xfrm>
            <a:off x="457200" y="1600203"/>
            <a:ext cx="8229600" cy="3657598"/>
          </a:xfrm>
        </p:spPr>
        <p:txBody>
          <a:bodyPr/>
          <a:lstStyle/>
          <a:p>
            <a:r>
              <a:rPr lang="en-US" dirty="0" smtClean="0"/>
              <a:t>Three criteria</a:t>
            </a:r>
          </a:p>
          <a:p>
            <a:pPr marL="971550" lvl="1" indent="-514350">
              <a:buFont typeface="+mj-lt"/>
              <a:buAutoNum type="arabicPeriod"/>
            </a:pPr>
            <a:r>
              <a:rPr lang="en-US" dirty="0" smtClean="0"/>
              <a:t>Resulted in a threat assessment determination of serious harm or credible threat of serious </a:t>
            </a:r>
            <a:r>
              <a:rPr lang="en-US" dirty="0"/>
              <a:t>harm or</a:t>
            </a:r>
          </a:p>
          <a:p>
            <a:pPr marL="971550" lvl="1" indent="-514350">
              <a:buFont typeface="+mj-lt"/>
              <a:buAutoNum type="arabicPeriod"/>
            </a:pPr>
            <a:r>
              <a:rPr lang="en-US" dirty="0"/>
              <a:t>Pose an ongoing and unreasonable risk to school </a:t>
            </a:r>
            <a:r>
              <a:rPr lang="en-US" dirty="0" smtClean="0"/>
              <a:t>safety or</a:t>
            </a:r>
            <a:endParaRPr lang="en-US" dirty="0"/>
          </a:p>
          <a:p>
            <a:pPr marL="971550" lvl="1" indent="-514350">
              <a:buFont typeface="+mj-lt"/>
              <a:buAutoNum type="arabicPeriod"/>
            </a:pPr>
            <a:r>
              <a:rPr lang="en-US" dirty="0"/>
              <a:t>Be persistent and unresponsive to intervention</a:t>
            </a:r>
          </a:p>
        </p:txBody>
      </p:sp>
    </p:spTree>
    <p:extLst>
      <p:ext uri="{BB962C8B-B14F-4D97-AF65-F5344CB8AC3E}">
        <p14:creationId xmlns:p14="http://schemas.microsoft.com/office/powerpoint/2010/main" val="4281792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 Flag</a:t>
            </a:r>
            <a:endParaRPr lang="en-US" dirty="0"/>
          </a:p>
        </p:txBody>
      </p:sp>
      <p:sp>
        <p:nvSpPr>
          <p:cNvPr id="3" name="Content Placeholder 2"/>
          <p:cNvSpPr>
            <a:spLocks noGrp="1"/>
          </p:cNvSpPr>
          <p:nvPr>
            <p:ph idx="1"/>
          </p:nvPr>
        </p:nvSpPr>
        <p:spPr/>
        <p:txBody>
          <a:bodyPr/>
          <a:lstStyle/>
          <a:p>
            <a:r>
              <a:rPr lang="en-US" dirty="0" smtClean="0"/>
              <a:t>Flag to identify if law enforcement was notified of this behavior</a:t>
            </a:r>
            <a:endParaRPr lang="en-US" dirty="0"/>
          </a:p>
        </p:txBody>
      </p:sp>
    </p:spTree>
    <p:extLst>
      <p:ext uri="{BB962C8B-B14F-4D97-AF65-F5344CB8AC3E}">
        <p14:creationId xmlns:p14="http://schemas.microsoft.com/office/powerpoint/2010/main" val="1683121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6700" y="2715033"/>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3123513" y="2731197"/>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4" name="Rounded Rectangle 3"/>
          <p:cNvSpPr/>
          <p:nvPr/>
        </p:nvSpPr>
        <p:spPr>
          <a:xfrm>
            <a:off x="4982498" y="1782875"/>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4953000" y="2819400"/>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4953000" y="3876655"/>
            <a:ext cx="1828801" cy="97962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2669360" y="3026163"/>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4469871" y="251657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492856" y="307410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4468948" y="362920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2842670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233" y="3033594"/>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1669349" y="3064781"/>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4" name="Rounded Rectangle 3"/>
          <p:cNvSpPr/>
          <p:nvPr/>
        </p:nvSpPr>
        <p:spPr>
          <a:xfrm>
            <a:off x="3528334" y="2116459"/>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3498836" y="3152984"/>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3498835" y="4154560"/>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1215196" y="3359747"/>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3015707" y="285015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038692" y="3407688"/>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3014784" y="396279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099014">
            <a:off x="5236922" y="2027547"/>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213623" y="256266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13623" y="352385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213623" y="441960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06801" y="1520614"/>
            <a:ext cx="218670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1 </a:t>
            </a:r>
          </a:p>
          <a:p>
            <a:pPr algn="ctr"/>
            <a:r>
              <a:rPr lang="en-US" dirty="0" smtClean="0">
                <a:solidFill>
                  <a:schemeClr val="tx1"/>
                </a:solidFill>
              </a:rPr>
              <a:t>Response 1</a:t>
            </a:r>
            <a:endParaRPr lang="en-US" dirty="0">
              <a:solidFill>
                <a:schemeClr val="tx1"/>
              </a:solidFill>
            </a:endParaRPr>
          </a:p>
        </p:txBody>
      </p:sp>
      <p:sp>
        <p:nvSpPr>
          <p:cNvPr id="17" name="Rounded Rectangle 16"/>
          <p:cNvSpPr/>
          <p:nvPr/>
        </p:nvSpPr>
        <p:spPr>
          <a:xfrm>
            <a:off x="5697566" y="2434427"/>
            <a:ext cx="2217996"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1 Response 2</a:t>
            </a:r>
            <a:endParaRPr lang="en-US" dirty="0">
              <a:solidFill>
                <a:schemeClr val="tx1"/>
              </a:solidFill>
            </a:endParaRPr>
          </a:p>
        </p:txBody>
      </p:sp>
      <p:sp>
        <p:nvSpPr>
          <p:cNvPr id="18" name="Rounded Rectangle 17"/>
          <p:cNvSpPr/>
          <p:nvPr/>
        </p:nvSpPr>
        <p:spPr>
          <a:xfrm>
            <a:off x="5706802" y="3348240"/>
            <a:ext cx="221799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2 Response 1</a:t>
            </a:r>
            <a:endParaRPr lang="en-US" dirty="0">
              <a:solidFill>
                <a:schemeClr val="tx1"/>
              </a:solidFill>
            </a:endParaRPr>
          </a:p>
        </p:txBody>
      </p:sp>
      <p:sp>
        <p:nvSpPr>
          <p:cNvPr id="19" name="Rounded Rectangle 18"/>
          <p:cNvSpPr/>
          <p:nvPr/>
        </p:nvSpPr>
        <p:spPr>
          <a:xfrm>
            <a:off x="5706801" y="4237948"/>
            <a:ext cx="221799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2 Behavior 1 Response 1</a:t>
            </a:r>
            <a:endParaRPr lang="en-US" dirty="0">
              <a:solidFill>
                <a:schemeClr val="tx1"/>
              </a:solidFill>
            </a:endParaRPr>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2828039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 Record: Administrative Response</a:t>
            </a:r>
            <a:endParaRPr lang="en-US" dirty="0"/>
          </a:p>
        </p:txBody>
      </p:sp>
      <p:sp>
        <p:nvSpPr>
          <p:cNvPr id="3" name="Content Placeholder 2"/>
          <p:cNvSpPr>
            <a:spLocks noGrp="1"/>
          </p:cNvSpPr>
          <p:nvPr>
            <p:ph idx="1"/>
          </p:nvPr>
        </p:nvSpPr>
        <p:spPr/>
        <p:txBody>
          <a:bodyPr>
            <a:normAutofit/>
          </a:bodyPr>
          <a:lstStyle/>
          <a:p>
            <a:r>
              <a:rPr lang="en-US" dirty="0" smtClean="0"/>
              <a:t>Includes the response(s) to each Behavior of each Student in the Incident</a:t>
            </a:r>
          </a:p>
          <a:p>
            <a:pPr lvl="1"/>
            <a:r>
              <a:rPr lang="en-US" dirty="0"/>
              <a:t>There must be a minimum of one response per </a:t>
            </a:r>
            <a:r>
              <a:rPr lang="en-US" dirty="0" smtClean="0"/>
              <a:t>behavior</a:t>
            </a:r>
          </a:p>
          <a:p>
            <a:pPr lvl="1"/>
            <a:r>
              <a:rPr lang="en-US" dirty="0" smtClean="0"/>
              <a:t>There can be multiple D records per student</a:t>
            </a:r>
          </a:p>
          <a:p>
            <a:pPr lvl="1"/>
            <a:r>
              <a:rPr lang="en-US" dirty="0" smtClean="0"/>
              <a:t>There can be multiple D records per behavior</a:t>
            </a:r>
          </a:p>
        </p:txBody>
      </p:sp>
    </p:spTree>
    <p:extLst>
      <p:ext uri="{BB962C8B-B14F-4D97-AF65-F5344CB8AC3E}">
        <p14:creationId xmlns:p14="http://schemas.microsoft.com/office/powerpoint/2010/main" val="50554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233" y="3033594"/>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1669349" y="3064781"/>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4" name="Rounded Rectangle 3"/>
          <p:cNvSpPr/>
          <p:nvPr/>
        </p:nvSpPr>
        <p:spPr>
          <a:xfrm>
            <a:off x="3528334" y="2116459"/>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3498836" y="3152984"/>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3498835" y="4154560"/>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1215196" y="3359747"/>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3015707" y="285015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038692" y="3407688"/>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3014784" y="396279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099014">
            <a:off x="5236922" y="2027547"/>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213623" y="256266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13623" y="352385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213623" y="441960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06801" y="1520614"/>
            <a:ext cx="218670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1 </a:t>
            </a:r>
          </a:p>
          <a:p>
            <a:pPr algn="ctr"/>
            <a:r>
              <a:rPr lang="en-US" dirty="0" smtClean="0">
                <a:solidFill>
                  <a:schemeClr val="tx1"/>
                </a:solidFill>
              </a:rPr>
              <a:t>Response 1</a:t>
            </a:r>
            <a:endParaRPr lang="en-US" dirty="0">
              <a:solidFill>
                <a:schemeClr val="tx1"/>
              </a:solidFill>
            </a:endParaRPr>
          </a:p>
        </p:txBody>
      </p:sp>
      <p:sp>
        <p:nvSpPr>
          <p:cNvPr id="17" name="Rounded Rectangle 16"/>
          <p:cNvSpPr/>
          <p:nvPr/>
        </p:nvSpPr>
        <p:spPr>
          <a:xfrm>
            <a:off x="5697566" y="2434427"/>
            <a:ext cx="2217996"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1 Response 2</a:t>
            </a:r>
            <a:endParaRPr lang="en-US" dirty="0">
              <a:solidFill>
                <a:schemeClr val="tx1"/>
              </a:solidFill>
            </a:endParaRPr>
          </a:p>
        </p:txBody>
      </p:sp>
      <p:sp>
        <p:nvSpPr>
          <p:cNvPr id="18" name="Rounded Rectangle 17"/>
          <p:cNvSpPr/>
          <p:nvPr/>
        </p:nvSpPr>
        <p:spPr>
          <a:xfrm>
            <a:off x="5706802" y="3348240"/>
            <a:ext cx="221799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2 Response 1</a:t>
            </a:r>
            <a:endParaRPr lang="en-US" dirty="0">
              <a:solidFill>
                <a:schemeClr val="tx1"/>
              </a:solidFill>
            </a:endParaRPr>
          </a:p>
        </p:txBody>
      </p:sp>
      <p:sp>
        <p:nvSpPr>
          <p:cNvPr id="19" name="Rounded Rectangle 18"/>
          <p:cNvSpPr/>
          <p:nvPr/>
        </p:nvSpPr>
        <p:spPr>
          <a:xfrm>
            <a:off x="5706801" y="4237948"/>
            <a:ext cx="221799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2 Behavior 1 Response 1</a:t>
            </a:r>
            <a:endParaRPr lang="en-US" dirty="0">
              <a:solidFill>
                <a:schemeClr val="tx1"/>
              </a:solidFill>
            </a:endParaRPr>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46956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962586"/>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562774" y="5102377"/>
            <a:ext cx="1517002" cy="873160"/>
          </a:xfrm>
          <a:prstGeom prst="rect">
            <a:avLst/>
          </a:prstGeom>
          <a:blipFill>
            <a:blip r:embed="rId5"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295401" y="124934"/>
            <a:ext cx="6858000" cy="689932"/>
          </a:xfrm>
          <a:prstGeom prst="rect">
            <a:avLst/>
          </a:prstGeom>
        </p:spPr>
        <p:txBody>
          <a:bodyPr vert="horz" wrap="square" lIns="0" tIns="12700" rIns="0" bIns="0" rtlCol="0">
            <a:spAutoFit/>
          </a:bodyPr>
          <a:lstStyle/>
          <a:p>
            <a:pPr marL="12700">
              <a:lnSpc>
                <a:spcPct val="100000"/>
              </a:lnSpc>
              <a:spcBef>
                <a:spcPts val="100"/>
              </a:spcBef>
            </a:pPr>
            <a:r>
              <a:rPr lang="en-US" spc="-25" dirty="0" smtClean="0">
                <a:solidFill>
                  <a:srgbClr val="FFFFFF"/>
                </a:solidFill>
              </a:rPr>
              <a:t>Goals of </a:t>
            </a:r>
            <a:r>
              <a:rPr lang="en-US" i="1" spc="-25" dirty="0" smtClean="0">
                <a:solidFill>
                  <a:srgbClr val="FFFFFF"/>
                </a:solidFill>
              </a:rPr>
              <a:t>Model Guidance</a:t>
            </a:r>
            <a:endParaRPr i="1" spc="-15" dirty="0">
              <a:solidFill>
                <a:srgbClr val="FFFFFF"/>
              </a:solidFill>
            </a:endParaRPr>
          </a:p>
        </p:txBody>
      </p:sp>
      <p:sp>
        <p:nvSpPr>
          <p:cNvPr id="7" name="object 7"/>
          <p:cNvSpPr txBox="1"/>
          <p:nvPr/>
        </p:nvSpPr>
        <p:spPr>
          <a:xfrm>
            <a:off x="231941" y="6288852"/>
            <a:ext cx="180340" cy="280035"/>
          </a:xfrm>
          <a:prstGeom prst="rect">
            <a:avLst/>
          </a:prstGeom>
        </p:spPr>
        <p:txBody>
          <a:bodyPr vert="horz" wrap="square" lIns="0" tIns="0" rIns="0" bIns="0" rtlCol="0">
            <a:spAutoFit/>
          </a:bodyPr>
          <a:lstStyle/>
          <a:p>
            <a:pPr marL="25400">
              <a:lnSpc>
                <a:spcPts val="2005"/>
              </a:lnSpc>
            </a:pPr>
            <a:fld id="{81D60167-4931-47E6-BA6A-407CBD079E47}" type="slidenum">
              <a:rPr sz="2000" dirty="0">
                <a:solidFill>
                  <a:srgbClr val="FFFFFF"/>
                </a:solidFill>
                <a:latin typeface="Calibri"/>
                <a:cs typeface="Calibri"/>
              </a:rPr>
              <a:t>4</a:t>
            </a:fld>
            <a:endParaRPr sz="2000">
              <a:latin typeface="Calibri"/>
              <a:cs typeface="Calibri"/>
            </a:endParaRPr>
          </a:p>
        </p:txBody>
      </p:sp>
      <p:sp>
        <p:nvSpPr>
          <p:cNvPr id="6" name="object 6"/>
          <p:cNvSpPr txBox="1"/>
          <p:nvPr/>
        </p:nvSpPr>
        <p:spPr>
          <a:xfrm>
            <a:off x="412281" y="1275340"/>
            <a:ext cx="8531860" cy="3137782"/>
          </a:xfrm>
          <a:prstGeom prst="rect">
            <a:avLst/>
          </a:prstGeom>
        </p:spPr>
        <p:txBody>
          <a:bodyPr vert="horz" wrap="square" lIns="0" tIns="17145" rIns="0" bIns="0" rtlCol="0">
            <a:spAutoFit/>
          </a:bodyPr>
          <a:lstStyle/>
          <a:p>
            <a:pPr marL="355600" marR="22225" indent="-342900">
              <a:lnSpc>
                <a:spcPct val="98800"/>
              </a:lnSpc>
              <a:spcBef>
                <a:spcPts val="135"/>
              </a:spcBef>
              <a:buFont typeface="Wingdings"/>
              <a:buChar char=""/>
              <a:tabLst>
                <a:tab pos="354965" algn="l"/>
                <a:tab pos="355600" algn="l"/>
              </a:tabLst>
            </a:pPr>
            <a:r>
              <a:rPr sz="2400" b="1" spc="-5" dirty="0">
                <a:solidFill>
                  <a:srgbClr val="FFFFFF"/>
                </a:solidFill>
                <a:latin typeface="Arial"/>
                <a:cs typeface="Arial"/>
              </a:rPr>
              <a:t>Address the </a:t>
            </a:r>
            <a:r>
              <a:rPr sz="2400" b="1" spc="-20" dirty="0">
                <a:solidFill>
                  <a:srgbClr val="FFFFFF"/>
                </a:solidFill>
                <a:latin typeface="Arial"/>
                <a:cs typeface="Arial"/>
              </a:rPr>
              <a:t>BOE’s </a:t>
            </a:r>
            <a:r>
              <a:rPr lang="en-US" sz="2400" b="1" spc="-5" dirty="0">
                <a:solidFill>
                  <a:srgbClr val="FFFFFF"/>
                </a:solidFill>
                <a:latin typeface="Arial"/>
                <a:cs typeface="Arial"/>
              </a:rPr>
              <a:t>g</a:t>
            </a:r>
            <a:r>
              <a:rPr sz="2400" b="1" spc="-5" dirty="0" smtClean="0">
                <a:solidFill>
                  <a:srgbClr val="FFFFFF"/>
                </a:solidFill>
                <a:latin typeface="Arial"/>
                <a:cs typeface="Arial"/>
              </a:rPr>
              <a:t>oal </a:t>
            </a:r>
            <a:r>
              <a:rPr sz="2400" b="1" dirty="0">
                <a:solidFill>
                  <a:srgbClr val="FFFFFF"/>
                </a:solidFill>
                <a:latin typeface="Arial"/>
                <a:cs typeface="Arial"/>
              </a:rPr>
              <a:t>to </a:t>
            </a:r>
            <a:r>
              <a:rPr sz="2400" b="1" spc="-5" dirty="0">
                <a:solidFill>
                  <a:srgbClr val="FFFFFF"/>
                </a:solidFill>
                <a:latin typeface="Arial"/>
                <a:cs typeface="Arial"/>
              </a:rPr>
              <a:t>provide guidance  for creating safe, supportive, effective </a:t>
            </a:r>
            <a:r>
              <a:rPr sz="2400" b="1" u="heavy" spc="-5" dirty="0">
                <a:solidFill>
                  <a:srgbClr val="FFFFFF"/>
                </a:solidFill>
                <a:uFill>
                  <a:solidFill>
                    <a:srgbClr val="FFFFFF"/>
                  </a:solidFill>
                </a:uFill>
                <a:latin typeface="Arial"/>
                <a:cs typeface="Arial"/>
              </a:rPr>
              <a:t>learning  environments</a:t>
            </a:r>
            <a:r>
              <a:rPr sz="2400" b="1" spc="-5" dirty="0">
                <a:solidFill>
                  <a:srgbClr val="FFFFFF"/>
                </a:solidFill>
                <a:latin typeface="Arial"/>
                <a:cs typeface="Arial"/>
              </a:rPr>
              <a:t>.</a:t>
            </a:r>
            <a:endParaRPr sz="2400" dirty="0">
              <a:latin typeface="Arial"/>
              <a:cs typeface="Arial"/>
            </a:endParaRPr>
          </a:p>
          <a:p>
            <a:pPr>
              <a:lnSpc>
                <a:spcPct val="100000"/>
              </a:lnSpc>
              <a:spcBef>
                <a:spcPts val="20"/>
              </a:spcBef>
              <a:buClr>
                <a:srgbClr val="FFFFFF"/>
              </a:buClr>
              <a:buFont typeface="Wingdings"/>
              <a:buChar char=""/>
            </a:pPr>
            <a:endParaRPr sz="3050" dirty="0">
              <a:latin typeface="Times New Roman"/>
              <a:cs typeface="Times New Roman"/>
            </a:endParaRPr>
          </a:p>
          <a:p>
            <a:pPr marL="355600" marR="449580" indent="-342900">
              <a:lnSpc>
                <a:spcPct val="100000"/>
              </a:lnSpc>
              <a:buFont typeface="Wingdings"/>
              <a:buChar char=""/>
              <a:tabLst>
                <a:tab pos="354965" algn="l"/>
                <a:tab pos="355600" algn="l"/>
              </a:tabLst>
            </a:pPr>
            <a:r>
              <a:rPr sz="2400" b="1" spc="-5" dirty="0">
                <a:solidFill>
                  <a:srgbClr val="FFFFFF"/>
                </a:solidFill>
                <a:latin typeface="Arial"/>
                <a:cs typeface="Arial"/>
              </a:rPr>
              <a:t>Address the </a:t>
            </a:r>
            <a:r>
              <a:rPr sz="2400" b="1" u="heavy" spc="-5" dirty="0">
                <a:solidFill>
                  <a:srgbClr val="FFFFFF"/>
                </a:solidFill>
                <a:uFill>
                  <a:solidFill>
                    <a:srgbClr val="FFFFFF"/>
                  </a:solidFill>
                </a:uFill>
                <a:latin typeface="Arial"/>
                <a:cs typeface="Arial"/>
              </a:rPr>
              <a:t>data inequities</a:t>
            </a:r>
            <a:r>
              <a:rPr sz="2400" b="1" spc="-5" dirty="0">
                <a:solidFill>
                  <a:srgbClr val="FFFFFF"/>
                </a:solidFill>
                <a:latin typeface="Arial"/>
                <a:cs typeface="Arial"/>
              </a:rPr>
              <a:t> </a:t>
            </a:r>
            <a:r>
              <a:rPr sz="2400" b="1" dirty="0">
                <a:solidFill>
                  <a:srgbClr val="FFFFFF"/>
                </a:solidFill>
                <a:latin typeface="Arial"/>
                <a:cs typeface="Arial"/>
              </a:rPr>
              <a:t>in </a:t>
            </a:r>
            <a:r>
              <a:rPr sz="2400" b="1" spc="-5" dirty="0">
                <a:solidFill>
                  <a:srgbClr val="FFFFFF"/>
                </a:solidFill>
                <a:latin typeface="Arial"/>
                <a:cs typeface="Arial"/>
              </a:rPr>
              <a:t>outcomes for  students of color and students </a:t>
            </a:r>
            <a:r>
              <a:rPr sz="2400" b="1" dirty="0">
                <a:solidFill>
                  <a:srgbClr val="FFFFFF"/>
                </a:solidFill>
                <a:latin typeface="Arial"/>
                <a:cs typeface="Arial"/>
              </a:rPr>
              <a:t>with  </a:t>
            </a:r>
            <a:r>
              <a:rPr sz="2400" b="1" spc="-5" dirty="0">
                <a:solidFill>
                  <a:srgbClr val="FFFFFF"/>
                </a:solidFill>
                <a:latin typeface="Arial"/>
                <a:cs typeface="Arial"/>
              </a:rPr>
              <a:t>disabilities.</a:t>
            </a:r>
            <a:endParaRPr sz="2400" dirty="0">
              <a:latin typeface="Arial"/>
              <a:cs typeface="Arial"/>
            </a:endParaRPr>
          </a:p>
          <a:p>
            <a:pPr>
              <a:lnSpc>
                <a:spcPct val="100000"/>
              </a:lnSpc>
              <a:spcBef>
                <a:spcPts val="45"/>
              </a:spcBef>
              <a:buClr>
                <a:srgbClr val="FFFFFF"/>
              </a:buClr>
              <a:buFont typeface="Wingdings"/>
              <a:buChar char=""/>
            </a:pPr>
            <a:endParaRPr sz="2900" dirty="0">
              <a:latin typeface="Times New Roman"/>
              <a:cs typeface="Times New Roman"/>
            </a:endParaRPr>
          </a:p>
          <a:p>
            <a:pPr marL="355600" indent="-342900">
              <a:lnSpc>
                <a:spcPct val="100000"/>
              </a:lnSpc>
              <a:spcBef>
                <a:spcPts val="5"/>
              </a:spcBef>
              <a:buFont typeface="Wingdings"/>
              <a:buChar char=""/>
              <a:tabLst>
                <a:tab pos="354965" algn="l"/>
                <a:tab pos="355600" algn="l"/>
              </a:tabLst>
            </a:pPr>
            <a:r>
              <a:rPr sz="2400" b="1" spc="-5" dirty="0">
                <a:solidFill>
                  <a:srgbClr val="FFFFFF"/>
                </a:solidFill>
                <a:latin typeface="Arial"/>
                <a:cs typeface="Arial"/>
              </a:rPr>
              <a:t>Reduce </a:t>
            </a:r>
            <a:r>
              <a:rPr sz="2400" b="1" u="heavy" spc="-5" dirty="0">
                <a:solidFill>
                  <a:srgbClr val="FFFFFF"/>
                </a:solidFill>
                <a:uFill>
                  <a:solidFill>
                    <a:srgbClr val="FFFFFF"/>
                  </a:solidFill>
                </a:uFill>
                <a:latin typeface="Arial"/>
                <a:cs typeface="Arial"/>
              </a:rPr>
              <a:t>exclusionary approaches</a:t>
            </a:r>
            <a:r>
              <a:rPr sz="2400" b="1" spc="-5" dirty="0">
                <a:solidFill>
                  <a:srgbClr val="FFFFFF"/>
                </a:solidFill>
                <a:latin typeface="Arial"/>
                <a:cs typeface="Arial"/>
              </a:rPr>
              <a:t> </a:t>
            </a:r>
            <a:r>
              <a:rPr sz="2400" b="1" dirty="0">
                <a:solidFill>
                  <a:srgbClr val="FFFFFF"/>
                </a:solidFill>
                <a:latin typeface="Arial"/>
                <a:cs typeface="Arial"/>
              </a:rPr>
              <a:t>to</a:t>
            </a:r>
            <a:r>
              <a:rPr sz="2400" b="1" spc="-20" dirty="0">
                <a:solidFill>
                  <a:srgbClr val="FFFFFF"/>
                </a:solidFill>
                <a:latin typeface="Arial"/>
                <a:cs typeface="Arial"/>
              </a:rPr>
              <a:t> </a:t>
            </a:r>
            <a:r>
              <a:rPr sz="2400" b="1" spc="-5" dirty="0">
                <a:solidFill>
                  <a:srgbClr val="FFFFFF"/>
                </a:solidFill>
                <a:latin typeface="Arial"/>
                <a:cs typeface="Arial"/>
              </a:rPr>
              <a:t>discipline.</a:t>
            </a:r>
            <a:endParaRPr sz="2400" dirty="0">
              <a:latin typeface="Arial"/>
              <a:cs typeface="Arial"/>
            </a:endParaRPr>
          </a:p>
        </p:txBody>
      </p:sp>
    </p:spTree>
    <p:custDataLst>
      <p:tags r:id="rId1"/>
    </p:custDataLst>
    <p:extLst>
      <p:ext uri="{BB962C8B-B14F-4D97-AF65-F5344CB8AC3E}">
        <p14:creationId xmlns:p14="http://schemas.microsoft.com/office/powerpoint/2010/main" val="411377164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Record: Administrative Response</a:t>
            </a:r>
            <a:endParaRPr lang="en-US" sz="4000" dirty="0"/>
          </a:p>
        </p:txBody>
      </p:sp>
      <p:sp>
        <p:nvSpPr>
          <p:cNvPr id="3" name="Content Placeholder 2"/>
          <p:cNvSpPr>
            <a:spLocks noGrp="1"/>
          </p:cNvSpPr>
          <p:nvPr>
            <p:ph sz="half" idx="1"/>
          </p:nvPr>
        </p:nvSpPr>
        <p:spPr/>
        <p:txBody>
          <a:bodyPr>
            <a:normAutofit/>
          </a:bodyPr>
          <a:lstStyle/>
          <a:p>
            <a:r>
              <a:rPr lang="en-US" dirty="0" smtClean="0">
                <a:solidFill>
                  <a:srgbClr val="FF0000"/>
                </a:solidFill>
              </a:rPr>
              <a:t>10 </a:t>
            </a:r>
            <a:r>
              <a:rPr lang="en-US" dirty="0">
                <a:solidFill>
                  <a:srgbClr val="FF0000"/>
                </a:solidFill>
              </a:rPr>
              <a:t>data </a:t>
            </a:r>
            <a:r>
              <a:rPr lang="en-US" dirty="0" smtClean="0">
                <a:solidFill>
                  <a:srgbClr val="FF0000"/>
                </a:solidFill>
              </a:rPr>
              <a:t>elements</a:t>
            </a:r>
          </a:p>
          <a:p>
            <a:pPr lvl="1"/>
            <a:r>
              <a:rPr lang="en-US" i="1" dirty="0" smtClean="0"/>
              <a:t>Record </a:t>
            </a:r>
            <a:r>
              <a:rPr lang="en-US" i="1" dirty="0"/>
              <a:t>Type (D)</a:t>
            </a:r>
          </a:p>
          <a:p>
            <a:pPr lvl="1"/>
            <a:r>
              <a:rPr lang="en-US" i="1" dirty="0"/>
              <a:t>Local Incident ID</a:t>
            </a:r>
          </a:p>
          <a:p>
            <a:pPr lvl="1"/>
            <a:r>
              <a:rPr lang="en-US" i="1" dirty="0"/>
              <a:t>State Testing Identifier (STI)</a:t>
            </a:r>
          </a:p>
          <a:p>
            <a:pPr lvl="1"/>
            <a:r>
              <a:rPr lang="en-US" i="1" dirty="0"/>
              <a:t>Behavior Code</a:t>
            </a:r>
          </a:p>
          <a:p>
            <a:pPr lvl="1"/>
            <a:r>
              <a:rPr lang="en-US" dirty="0"/>
              <a:t>Behavioral Intervention Code</a:t>
            </a:r>
          </a:p>
          <a:p>
            <a:endParaRPr lang="en-US" dirty="0"/>
          </a:p>
          <a:p>
            <a:pPr marL="457200" lvl="1" indent="0">
              <a:buNone/>
            </a:pPr>
            <a:endParaRPr lang="en-US" i="1" dirty="0"/>
          </a:p>
          <a:p>
            <a:pPr marL="0" indent="0">
              <a:buNone/>
            </a:pPr>
            <a:endParaRPr lang="en-US" dirty="0"/>
          </a:p>
        </p:txBody>
      </p:sp>
      <p:sp>
        <p:nvSpPr>
          <p:cNvPr id="4" name="Content Placeholder 3"/>
          <p:cNvSpPr>
            <a:spLocks noGrp="1"/>
          </p:cNvSpPr>
          <p:nvPr>
            <p:ph sz="half" idx="2"/>
          </p:nvPr>
        </p:nvSpPr>
        <p:spPr/>
        <p:txBody>
          <a:bodyPr>
            <a:normAutofit/>
          </a:bodyPr>
          <a:lstStyle/>
          <a:p>
            <a:pPr lvl="1"/>
            <a:r>
              <a:rPr lang="en-US" dirty="0"/>
              <a:t>Instructional  Support Code</a:t>
            </a:r>
          </a:p>
          <a:p>
            <a:pPr lvl="1"/>
            <a:r>
              <a:rPr lang="en-US" dirty="0"/>
              <a:t>Disciplinary Sanction Code</a:t>
            </a:r>
          </a:p>
          <a:p>
            <a:pPr lvl="1"/>
            <a:r>
              <a:rPr lang="en-US" dirty="0"/>
              <a:t>Days Sanctioned</a:t>
            </a:r>
          </a:p>
          <a:p>
            <a:pPr lvl="1"/>
            <a:r>
              <a:rPr lang="en-US" dirty="0"/>
              <a:t>Alternative Placement Educational Agency</a:t>
            </a:r>
          </a:p>
          <a:p>
            <a:pPr lvl="1"/>
            <a:r>
              <a:rPr lang="en-US" dirty="0"/>
              <a:t>Alternative Placement School</a:t>
            </a:r>
          </a:p>
        </p:txBody>
      </p:sp>
    </p:spTree>
    <p:extLst>
      <p:ext uri="{BB962C8B-B14F-4D97-AF65-F5344CB8AC3E}">
        <p14:creationId xmlns:p14="http://schemas.microsoft.com/office/powerpoint/2010/main" val="627859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1030379"/>
          </a:xfrm>
        </p:spPr>
        <p:txBody>
          <a:bodyPr/>
          <a:lstStyle/>
          <a:p>
            <a:r>
              <a:rPr lang="en-US" dirty="0" smtClean="0"/>
              <a:t>Behavioral Intervention Code</a:t>
            </a:r>
            <a:endParaRPr lang="en-US" dirty="0"/>
          </a:p>
        </p:txBody>
      </p:sp>
      <p:sp>
        <p:nvSpPr>
          <p:cNvPr id="3" name="Content Placeholder 2"/>
          <p:cNvSpPr>
            <a:spLocks noGrp="1"/>
          </p:cNvSpPr>
          <p:nvPr>
            <p:ph idx="1"/>
          </p:nvPr>
        </p:nvSpPr>
        <p:spPr>
          <a:xfrm>
            <a:off x="381000" y="1219200"/>
            <a:ext cx="8229600" cy="4165599"/>
          </a:xfrm>
        </p:spPr>
        <p:txBody>
          <a:bodyPr/>
          <a:lstStyle/>
          <a:p>
            <a:r>
              <a:rPr lang="en-US" dirty="0"/>
              <a:t>Specific intervention that addresses the specific student </a:t>
            </a:r>
            <a:r>
              <a:rPr lang="en-US" dirty="0" smtClean="0"/>
              <a:t>behavior</a:t>
            </a:r>
          </a:p>
          <a:p>
            <a:endParaRPr lang="en-US" dirty="0"/>
          </a:p>
        </p:txBody>
      </p:sp>
      <p:pic>
        <p:nvPicPr>
          <p:cNvPr id="5" name="Picture 4"/>
          <p:cNvPicPr>
            <a:picLocks noChangeAspect="1"/>
          </p:cNvPicPr>
          <p:nvPr/>
        </p:nvPicPr>
        <p:blipFill>
          <a:blip r:embed="rId2"/>
          <a:stretch>
            <a:fillRect/>
          </a:stretch>
        </p:blipFill>
        <p:spPr>
          <a:xfrm>
            <a:off x="533400" y="2362200"/>
            <a:ext cx="7686675" cy="3362325"/>
          </a:xfrm>
          <a:prstGeom prst="rect">
            <a:avLst/>
          </a:prstGeom>
        </p:spPr>
      </p:pic>
    </p:spTree>
    <p:extLst>
      <p:ext uri="{BB962C8B-B14F-4D97-AF65-F5344CB8AC3E}">
        <p14:creationId xmlns:p14="http://schemas.microsoft.com/office/powerpoint/2010/main" val="970876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Support Code</a:t>
            </a:r>
            <a:endParaRPr lang="en-US" dirty="0"/>
          </a:p>
        </p:txBody>
      </p:sp>
      <p:sp>
        <p:nvSpPr>
          <p:cNvPr id="3" name="Content Placeholder 2"/>
          <p:cNvSpPr>
            <a:spLocks noGrp="1"/>
          </p:cNvSpPr>
          <p:nvPr>
            <p:ph idx="1"/>
          </p:nvPr>
        </p:nvSpPr>
        <p:spPr>
          <a:xfrm>
            <a:off x="457199" y="1295400"/>
            <a:ext cx="8229600" cy="4165599"/>
          </a:xfrm>
        </p:spPr>
        <p:txBody>
          <a:bodyPr/>
          <a:lstStyle/>
          <a:p>
            <a:r>
              <a:rPr lang="en-US" dirty="0" smtClean="0"/>
              <a:t>Any instructional support provided to the student</a:t>
            </a:r>
          </a:p>
        </p:txBody>
      </p:sp>
      <p:pic>
        <p:nvPicPr>
          <p:cNvPr id="4" name="Picture 3"/>
          <p:cNvPicPr>
            <a:picLocks noChangeAspect="1"/>
          </p:cNvPicPr>
          <p:nvPr/>
        </p:nvPicPr>
        <p:blipFill>
          <a:blip r:embed="rId2"/>
          <a:stretch>
            <a:fillRect/>
          </a:stretch>
        </p:blipFill>
        <p:spPr>
          <a:xfrm>
            <a:off x="18585" y="2590800"/>
            <a:ext cx="9049215" cy="2414588"/>
          </a:xfrm>
          <a:prstGeom prst="rect">
            <a:avLst/>
          </a:prstGeom>
        </p:spPr>
      </p:pic>
    </p:spTree>
    <p:extLst>
      <p:ext uri="{BB962C8B-B14F-4D97-AF65-F5344CB8AC3E}">
        <p14:creationId xmlns:p14="http://schemas.microsoft.com/office/powerpoint/2010/main" val="1529098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Sanction Code</a:t>
            </a:r>
            <a:endParaRPr lang="en-US" dirty="0"/>
          </a:p>
        </p:txBody>
      </p:sp>
      <p:sp>
        <p:nvSpPr>
          <p:cNvPr id="3" name="Content Placeholder 2"/>
          <p:cNvSpPr>
            <a:spLocks noGrp="1"/>
          </p:cNvSpPr>
          <p:nvPr>
            <p:ph idx="1"/>
          </p:nvPr>
        </p:nvSpPr>
        <p:spPr/>
        <p:txBody>
          <a:bodyPr/>
          <a:lstStyle/>
          <a:p>
            <a:r>
              <a:rPr lang="en-US" dirty="0"/>
              <a:t>Disciplinary sanction given to a</a:t>
            </a:r>
            <a:r>
              <a:rPr lang="en-US" dirty="0" smtClean="0"/>
              <a:t> </a:t>
            </a:r>
            <a:r>
              <a:rPr lang="en-US" dirty="0"/>
              <a:t>student for a</a:t>
            </a:r>
            <a:r>
              <a:rPr lang="en-US" dirty="0" smtClean="0"/>
              <a:t> </a:t>
            </a:r>
            <a:r>
              <a:rPr lang="en-US" dirty="0"/>
              <a:t>behavior as related to </a:t>
            </a:r>
            <a:r>
              <a:rPr lang="en-US" dirty="0" smtClean="0"/>
              <a:t>the incident</a:t>
            </a:r>
          </a:p>
          <a:p>
            <a:endParaRPr lang="en-US" dirty="0"/>
          </a:p>
        </p:txBody>
      </p:sp>
    </p:spTree>
    <p:extLst>
      <p:ext uri="{BB962C8B-B14F-4D97-AF65-F5344CB8AC3E}">
        <p14:creationId xmlns:p14="http://schemas.microsoft.com/office/powerpoint/2010/main" val="2702466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Sanction Code</a:t>
            </a:r>
            <a:endParaRPr lang="en-US" dirty="0"/>
          </a:p>
        </p:txBody>
      </p:sp>
      <p:pic>
        <p:nvPicPr>
          <p:cNvPr id="4" name="Content Placeholder 3"/>
          <p:cNvPicPr>
            <a:picLocks noGrp="1" noChangeAspect="1"/>
          </p:cNvPicPr>
          <p:nvPr>
            <p:ph idx="1"/>
          </p:nvPr>
        </p:nvPicPr>
        <p:blipFill>
          <a:blip r:embed="rId2"/>
          <a:stretch>
            <a:fillRect/>
          </a:stretch>
        </p:blipFill>
        <p:spPr>
          <a:xfrm>
            <a:off x="767878" y="1219200"/>
            <a:ext cx="7608244" cy="4165600"/>
          </a:xfrm>
          <a:prstGeom prst="rect">
            <a:avLst/>
          </a:prstGeom>
        </p:spPr>
      </p:pic>
    </p:spTree>
    <p:extLst>
      <p:ext uri="{BB962C8B-B14F-4D97-AF65-F5344CB8AC3E}">
        <p14:creationId xmlns:p14="http://schemas.microsoft.com/office/powerpoint/2010/main" val="3182747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6537" y="3077869"/>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1982348" y="3094033"/>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4" name="Rounded Rectangle 3"/>
          <p:cNvSpPr/>
          <p:nvPr/>
        </p:nvSpPr>
        <p:spPr>
          <a:xfrm>
            <a:off x="3841333" y="2145711"/>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3811835" y="3182236"/>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3811834" y="4183812"/>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1528195" y="3388999"/>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3328706" y="287940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351691" y="343694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3327783" y="399204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099014">
            <a:off x="5549921" y="2056799"/>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526622" y="259191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526622" y="355310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526622" y="444885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019800" y="1549866"/>
            <a:ext cx="218670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1 </a:t>
            </a:r>
          </a:p>
          <a:p>
            <a:pPr algn="ctr"/>
            <a:r>
              <a:rPr lang="en-US" dirty="0" smtClean="0">
                <a:solidFill>
                  <a:schemeClr val="tx1"/>
                </a:solidFill>
              </a:rPr>
              <a:t>Response 1</a:t>
            </a:r>
            <a:endParaRPr lang="en-US" dirty="0">
              <a:solidFill>
                <a:schemeClr val="tx1"/>
              </a:solidFill>
            </a:endParaRPr>
          </a:p>
        </p:txBody>
      </p:sp>
      <p:sp>
        <p:nvSpPr>
          <p:cNvPr id="17" name="Rounded Rectangle 16"/>
          <p:cNvSpPr/>
          <p:nvPr/>
        </p:nvSpPr>
        <p:spPr>
          <a:xfrm>
            <a:off x="6010565" y="2463679"/>
            <a:ext cx="2217996"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1 Response 2</a:t>
            </a:r>
            <a:endParaRPr lang="en-US" dirty="0">
              <a:solidFill>
                <a:schemeClr val="tx1"/>
              </a:solidFill>
            </a:endParaRPr>
          </a:p>
        </p:txBody>
      </p:sp>
      <p:sp>
        <p:nvSpPr>
          <p:cNvPr id="18" name="Rounded Rectangle 17"/>
          <p:cNvSpPr/>
          <p:nvPr/>
        </p:nvSpPr>
        <p:spPr>
          <a:xfrm>
            <a:off x="6019801" y="3377492"/>
            <a:ext cx="221799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1 Behavior 2 Response 1</a:t>
            </a:r>
            <a:endParaRPr lang="en-US" dirty="0">
              <a:solidFill>
                <a:schemeClr val="tx1"/>
              </a:solidFill>
            </a:endParaRPr>
          </a:p>
        </p:txBody>
      </p:sp>
      <p:sp>
        <p:nvSpPr>
          <p:cNvPr id="19" name="Rounded Rectangle 18"/>
          <p:cNvSpPr/>
          <p:nvPr/>
        </p:nvSpPr>
        <p:spPr>
          <a:xfrm>
            <a:off x="6019800" y="4267200"/>
            <a:ext cx="2217997" cy="867452"/>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 Record: Student 2 Behavior 1 Response 1</a:t>
            </a:r>
            <a:endParaRPr lang="en-US" dirty="0">
              <a:solidFill>
                <a:schemeClr val="tx1"/>
              </a:solidFill>
            </a:endParaRPr>
          </a:p>
        </p:txBody>
      </p:sp>
      <p:sp>
        <p:nvSpPr>
          <p:cNvPr id="8" name="Title 7"/>
          <p:cNvSpPr>
            <a:spLocks noGrp="1"/>
          </p:cNvSpPr>
          <p:nvPr>
            <p:ph type="title"/>
          </p:nvPr>
        </p:nvSpPr>
        <p:spPr/>
        <p:txBody>
          <a:bodyPr/>
          <a:lstStyle/>
          <a:p>
            <a:r>
              <a:rPr lang="en-US" dirty="0" smtClean="0"/>
              <a:t>Example of SBAR Reporting</a:t>
            </a:r>
            <a:endParaRPr lang="en-US" dirty="0"/>
          </a:p>
        </p:txBody>
      </p:sp>
    </p:spTree>
    <p:extLst>
      <p:ext uri="{BB962C8B-B14F-4D97-AF65-F5344CB8AC3E}">
        <p14:creationId xmlns:p14="http://schemas.microsoft.com/office/powerpoint/2010/main" val="2934649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6431" y="2834246"/>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2439547" y="2865433"/>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4" name="Rounded Rectangle 3"/>
          <p:cNvSpPr/>
          <p:nvPr/>
        </p:nvSpPr>
        <p:spPr>
          <a:xfrm>
            <a:off x="4298532" y="1917111"/>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4269034" y="2953636"/>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4269033" y="3955212"/>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1985394" y="3160399"/>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3785905" y="265080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808890" y="320834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3784982" y="376344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099014">
            <a:off x="6007120" y="1828199"/>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983821" y="236331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983821" y="332450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983821" y="422025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508291" y="1379324"/>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1 </a:t>
            </a:r>
          </a:p>
          <a:p>
            <a:pPr algn="ctr"/>
            <a:r>
              <a:rPr lang="en-US" sz="1200" dirty="0" smtClean="0">
                <a:solidFill>
                  <a:schemeClr val="tx1"/>
                </a:solidFill>
              </a:rPr>
              <a:t>Response 1</a:t>
            </a:r>
            <a:endParaRPr lang="en-US" sz="1200" dirty="0">
              <a:solidFill>
                <a:schemeClr val="tx1"/>
              </a:solidFill>
            </a:endParaRPr>
          </a:p>
        </p:txBody>
      </p:sp>
      <p:sp>
        <p:nvSpPr>
          <p:cNvPr id="17" name="Rounded Rectangle 16"/>
          <p:cNvSpPr/>
          <p:nvPr/>
        </p:nvSpPr>
        <p:spPr>
          <a:xfrm>
            <a:off x="6477001" y="2264108"/>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1 Response 2</a:t>
            </a:r>
            <a:endParaRPr lang="en-US" sz="1200" dirty="0">
              <a:solidFill>
                <a:schemeClr val="tx1"/>
              </a:solidFill>
            </a:endParaRPr>
          </a:p>
        </p:txBody>
      </p:sp>
      <p:sp>
        <p:nvSpPr>
          <p:cNvPr id="18" name="Rounded Rectangle 17"/>
          <p:cNvSpPr/>
          <p:nvPr/>
        </p:nvSpPr>
        <p:spPr>
          <a:xfrm>
            <a:off x="6477001" y="3148892"/>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2 Response 1</a:t>
            </a:r>
            <a:endParaRPr lang="en-US" sz="1200" dirty="0">
              <a:solidFill>
                <a:schemeClr val="tx1"/>
              </a:solidFill>
            </a:endParaRPr>
          </a:p>
        </p:txBody>
      </p:sp>
      <p:sp>
        <p:nvSpPr>
          <p:cNvPr id="19" name="Rounded Rectangle 18"/>
          <p:cNvSpPr/>
          <p:nvPr/>
        </p:nvSpPr>
        <p:spPr>
          <a:xfrm>
            <a:off x="6477000" y="4038600"/>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2 Behavior 1 Response 1</a:t>
            </a:r>
            <a:endParaRPr lang="en-US" sz="1200" dirty="0">
              <a:solidFill>
                <a:schemeClr val="tx1"/>
              </a:solidFill>
            </a:endParaRPr>
          </a:p>
        </p:txBody>
      </p:sp>
      <p:sp>
        <p:nvSpPr>
          <p:cNvPr id="8" name="Title 7"/>
          <p:cNvSpPr>
            <a:spLocks noGrp="1"/>
          </p:cNvSpPr>
          <p:nvPr>
            <p:ph type="title"/>
          </p:nvPr>
        </p:nvSpPr>
        <p:spPr/>
        <p:txBody>
          <a:bodyPr/>
          <a:lstStyle/>
          <a:p>
            <a:r>
              <a:rPr lang="en-US" dirty="0" smtClean="0"/>
              <a:t>Example of SBAR Reporting</a:t>
            </a:r>
            <a:endParaRPr lang="en-US" dirty="0"/>
          </a:p>
        </p:txBody>
      </p:sp>
      <p:sp>
        <p:nvSpPr>
          <p:cNvPr id="21" name="Right Arrow 20"/>
          <p:cNvSpPr/>
          <p:nvPr/>
        </p:nvSpPr>
        <p:spPr>
          <a:xfrm rot="5400000">
            <a:off x="2854890" y="394508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361225" y="4546390"/>
            <a:ext cx="1340182" cy="849277"/>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 Record: Victims</a:t>
            </a:r>
            <a:endParaRPr lang="en-US" dirty="0">
              <a:solidFill>
                <a:schemeClr val="tx1"/>
              </a:solidFill>
            </a:endParaRPr>
          </a:p>
        </p:txBody>
      </p:sp>
    </p:spTree>
    <p:extLst>
      <p:ext uri="{BB962C8B-B14F-4D97-AF65-F5344CB8AC3E}">
        <p14:creationId xmlns:p14="http://schemas.microsoft.com/office/powerpoint/2010/main" val="28099812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 Record: Victims Record</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a:t>E records are required for specific behavior codes and optional for all </a:t>
            </a:r>
            <a:r>
              <a:rPr lang="en-US" dirty="0" smtClean="0"/>
              <a:t>others</a:t>
            </a:r>
          </a:p>
          <a:p>
            <a:r>
              <a:rPr lang="en-US" dirty="0" smtClean="0"/>
              <a:t>Only one E record for each qualifying B record</a:t>
            </a:r>
          </a:p>
          <a:p>
            <a:r>
              <a:rPr lang="en-US" dirty="0" smtClean="0"/>
              <a:t>Refer to behavior code chart </a:t>
            </a:r>
            <a:r>
              <a:rPr lang="en-US" i="1" dirty="0" smtClean="0"/>
              <a:t>(coming soon)</a:t>
            </a:r>
          </a:p>
        </p:txBody>
      </p:sp>
    </p:spTree>
    <p:extLst>
      <p:ext uri="{BB962C8B-B14F-4D97-AF65-F5344CB8AC3E}">
        <p14:creationId xmlns:p14="http://schemas.microsoft.com/office/powerpoint/2010/main" val="266215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 Record: Victims Record</a:t>
            </a:r>
            <a:br>
              <a:rPr lang="en-US" dirty="0" smtClean="0"/>
            </a:br>
            <a:endParaRPr lang="en-US" dirty="0"/>
          </a:p>
        </p:txBody>
      </p:sp>
      <p:sp>
        <p:nvSpPr>
          <p:cNvPr id="3" name="Content Placeholder 2"/>
          <p:cNvSpPr>
            <a:spLocks noGrp="1"/>
          </p:cNvSpPr>
          <p:nvPr>
            <p:ph sz="half" idx="1"/>
          </p:nvPr>
        </p:nvSpPr>
        <p:spPr/>
        <p:txBody>
          <a:bodyPr>
            <a:normAutofit/>
          </a:bodyPr>
          <a:lstStyle/>
          <a:p>
            <a:r>
              <a:rPr lang="en-US" dirty="0" smtClean="0">
                <a:solidFill>
                  <a:srgbClr val="FF0000"/>
                </a:solidFill>
              </a:rPr>
              <a:t>7 data elements</a:t>
            </a:r>
          </a:p>
          <a:p>
            <a:pPr lvl="1"/>
            <a:r>
              <a:rPr lang="en-US" i="1" dirty="0" smtClean="0"/>
              <a:t>Record type (E)</a:t>
            </a:r>
          </a:p>
          <a:p>
            <a:pPr lvl="1"/>
            <a:r>
              <a:rPr lang="en-US" i="1" dirty="0" smtClean="0"/>
              <a:t>Local Incident ID</a:t>
            </a:r>
          </a:p>
          <a:p>
            <a:pPr lvl="1"/>
            <a:r>
              <a:rPr lang="en-US" dirty="0" smtClean="0"/>
              <a:t>Student Victims</a:t>
            </a:r>
            <a:endParaRPr lang="en-US" dirty="0"/>
          </a:p>
          <a:p>
            <a:pPr lvl="1"/>
            <a:r>
              <a:rPr lang="en-US" dirty="0"/>
              <a:t>Staff Victims</a:t>
            </a:r>
          </a:p>
          <a:p>
            <a:pPr marL="457200" lvl="1" indent="0">
              <a:buNone/>
            </a:pPr>
            <a:endParaRPr lang="en-US" dirty="0" smtClean="0"/>
          </a:p>
        </p:txBody>
      </p:sp>
      <p:sp>
        <p:nvSpPr>
          <p:cNvPr id="2" name="Content Placeholder 1"/>
          <p:cNvSpPr>
            <a:spLocks noGrp="1"/>
          </p:cNvSpPr>
          <p:nvPr>
            <p:ph sz="half" idx="2"/>
          </p:nvPr>
        </p:nvSpPr>
        <p:spPr/>
        <p:txBody>
          <a:bodyPr/>
          <a:lstStyle/>
          <a:p>
            <a:pPr lvl="1"/>
            <a:r>
              <a:rPr lang="en-US" dirty="0" smtClean="0"/>
              <a:t>Other </a:t>
            </a:r>
            <a:r>
              <a:rPr lang="en-US" dirty="0"/>
              <a:t>Adult Victims</a:t>
            </a:r>
          </a:p>
          <a:p>
            <a:pPr lvl="1"/>
            <a:r>
              <a:rPr lang="en-US" dirty="0"/>
              <a:t>Other/Unknown Victims</a:t>
            </a:r>
          </a:p>
          <a:p>
            <a:pPr lvl="1"/>
            <a:r>
              <a:rPr lang="en-US" dirty="0"/>
              <a:t>Indeterminate Victims Flag</a:t>
            </a:r>
          </a:p>
        </p:txBody>
      </p:sp>
    </p:spTree>
    <p:extLst>
      <p:ext uri="{BB962C8B-B14F-4D97-AF65-F5344CB8AC3E}">
        <p14:creationId xmlns:p14="http://schemas.microsoft.com/office/powerpoint/2010/main" val="204571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6431" y="2834246"/>
            <a:ext cx="1074808" cy="809296"/>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 Record</a:t>
            </a:r>
            <a:endParaRPr lang="en-US" dirty="0">
              <a:solidFill>
                <a:schemeClr val="tx1"/>
              </a:solidFill>
            </a:endParaRPr>
          </a:p>
        </p:txBody>
      </p:sp>
      <p:sp>
        <p:nvSpPr>
          <p:cNvPr id="3" name="Rounded Rectangle 2"/>
          <p:cNvSpPr/>
          <p:nvPr/>
        </p:nvSpPr>
        <p:spPr>
          <a:xfrm>
            <a:off x="2439547" y="2865433"/>
            <a:ext cx="1177051" cy="809296"/>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 Record: Incident</a:t>
            </a:r>
            <a:endParaRPr lang="en-US" dirty="0">
              <a:solidFill>
                <a:schemeClr val="tx1"/>
              </a:solidFill>
            </a:endParaRPr>
          </a:p>
        </p:txBody>
      </p:sp>
      <p:sp>
        <p:nvSpPr>
          <p:cNvPr id="4" name="Rounded Rectangle 3"/>
          <p:cNvSpPr/>
          <p:nvPr/>
        </p:nvSpPr>
        <p:spPr>
          <a:xfrm>
            <a:off x="4298532" y="1917111"/>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1</a:t>
            </a:r>
            <a:endParaRPr lang="en-US" dirty="0">
              <a:solidFill>
                <a:schemeClr val="tx1"/>
              </a:solidFill>
            </a:endParaRPr>
          </a:p>
        </p:txBody>
      </p:sp>
      <p:sp>
        <p:nvSpPr>
          <p:cNvPr id="5" name="Rounded Rectangle 4"/>
          <p:cNvSpPr/>
          <p:nvPr/>
        </p:nvSpPr>
        <p:spPr>
          <a:xfrm>
            <a:off x="4269034" y="2953636"/>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1 Behavior 2</a:t>
            </a:r>
            <a:endParaRPr lang="en-US" dirty="0">
              <a:solidFill>
                <a:schemeClr val="tx1"/>
              </a:solidFill>
            </a:endParaRPr>
          </a:p>
        </p:txBody>
      </p:sp>
      <p:sp>
        <p:nvSpPr>
          <p:cNvPr id="6" name="Rounded Rectangle 5"/>
          <p:cNvSpPr/>
          <p:nvPr/>
        </p:nvSpPr>
        <p:spPr>
          <a:xfrm>
            <a:off x="4269033" y="3955212"/>
            <a:ext cx="1555531" cy="809296"/>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 Record: Student 2</a:t>
            </a:r>
          </a:p>
          <a:p>
            <a:pPr algn="ctr"/>
            <a:r>
              <a:rPr lang="en-US" dirty="0" smtClean="0">
                <a:solidFill>
                  <a:schemeClr val="tx1"/>
                </a:solidFill>
              </a:rPr>
              <a:t>Behavior 1</a:t>
            </a:r>
            <a:endParaRPr lang="en-US" dirty="0">
              <a:solidFill>
                <a:schemeClr val="tx1"/>
              </a:solidFill>
            </a:endParaRPr>
          </a:p>
        </p:txBody>
      </p:sp>
      <p:sp>
        <p:nvSpPr>
          <p:cNvPr id="7" name="Right Arrow 6"/>
          <p:cNvSpPr/>
          <p:nvPr/>
        </p:nvSpPr>
        <p:spPr>
          <a:xfrm>
            <a:off x="1985394" y="3160399"/>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355662">
            <a:off x="3785905" y="2650806"/>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808890" y="3208340"/>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38896">
            <a:off x="3784982" y="376344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099014">
            <a:off x="6007120" y="1828199"/>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983821" y="236331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983821" y="3324504"/>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983821" y="422025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508291" y="1379324"/>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1 </a:t>
            </a:r>
          </a:p>
          <a:p>
            <a:pPr algn="ctr"/>
            <a:r>
              <a:rPr lang="en-US" sz="1200" dirty="0" smtClean="0">
                <a:solidFill>
                  <a:schemeClr val="tx1"/>
                </a:solidFill>
              </a:rPr>
              <a:t>Response 1</a:t>
            </a:r>
            <a:endParaRPr lang="en-US" sz="1200" dirty="0">
              <a:solidFill>
                <a:schemeClr val="tx1"/>
              </a:solidFill>
            </a:endParaRPr>
          </a:p>
        </p:txBody>
      </p:sp>
      <p:sp>
        <p:nvSpPr>
          <p:cNvPr id="17" name="Rounded Rectangle 16"/>
          <p:cNvSpPr/>
          <p:nvPr/>
        </p:nvSpPr>
        <p:spPr>
          <a:xfrm>
            <a:off x="6477001" y="2264108"/>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1 Response 2</a:t>
            </a:r>
            <a:endParaRPr lang="en-US" sz="1200" dirty="0">
              <a:solidFill>
                <a:schemeClr val="tx1"/>
              </a:solidFill>
            </a:endParaRPr>
          </a:p>
        </p:txBody>
      </p:sp>
      <p:sp>
        <p:nvSpPr>
          <p:cNvPr id="18" name="Rounded Rectangle 17"/>
          <p:cNvSpPr/>
          <p:nvPr/>
        </p:nvSpPr>
        <p:spPr>
          <a:xfrm>
            <a:off x="6477001" y="3148892"/>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1 Behavior 2 Response 1</a:t>
            </a:r>
            <a:endParaRPr lang="en-US" sz="1200" dirty="0">
              <a:solidFill>
                <a:schemeClr val="tx1"/>
              </a:solidFill>
            </a:endParaRPr>
          </a:p>
        </p:txBody>
      </p:sp>
      <p:sp>
        <p:nvSpPr>
          <p:cNvPr id="19" name="Rounded Rectangle 18"/>
          <p:cNvSpPr/>
          <p:nvPr/>
        </p:nvSpPr>
        <p:spPr>
          <a:xfrm>
            <a:off x="6477000" y="4038600"/>
            <a:ext cx="1397877" cy="757685"/>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 Record: Student 2 Behavior 1 Response 1</a:t>
            </a:r>
            <a:endParaRPr lang="en-US" sz="1200" dirty="0">
              <a:solidFill>
                <a:schemeClr val="tx1"/>
              </a:solidFill>
            </a:endParaRPr>
          </a:p>
        </p:txBody>
      </p:sp>
      <p:sp>
        <p:nvSpPr>
          <p:cNvPr id="8" name="Title 7"/>
          <p:cNvSpPr>
            <a:spLocks noGrp="1"/>
          </p:cNvSpPr>
          <p:nvPr>
            <p:ph type="title"/>
          </p:nvPr>
        </p:nvSpPr>
        <p:spPr/>
        <p:txBody>
          <a:bodyPr/>
          <a:lstStyle/>
          <a:p>
            <a:r>
              <a:rPr lang="en-US" dirty="0" smtClean="0"/>
              <a:t>Example of SBAR Reporting</a:t>
            </a:r>
            <a:endParaRPr lang="en-US" dirty="0"/>
          </a:p>
        </p:txBody>
      </p:sp>
      <p:sp>
        <p:nvSpPr>
          <p:cNvPr id="21" name="Right Arrow 20"/>
          <p:cNvSpPr/>
          <p:nvPr/>
        </p:nvSpPr>
        <p:spPr>
          <a:xfrm rot="5400000">
            <a:off x="2854890" y="3945082"/>
            <a:ext cx="346363"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361225" y="4546390"/>
            <a:ext cx="1340182" cy="849277"/>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 Record: Victims</a:t>
            </a:r>
            <a:endParaRPr lang="en-US" dirty="0">
              <a:solidFill>
                <a:schemeClr val="tx1"/>
              </a:solidFill>
            </a:endParaRPr>
          </a:p>
        </p:txBody>
      </p:sp>
    </p:spTree>
    <p:extLst>
      <p:ext uri="{BB962C8B-B14F-4D97-AF65-F5344CB8AC3E}">
        <p14:creationId xmlns:p14="http://schemas.microsoft.com/office/powerpoint/2010/main" val="305240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9886"/>
            <a:ext cx="9144000" cy="0"/>
          </a:xfrm>
          <a:custGeom>
            <a:avLst/>
            <a:gdLst/>
            <a:ahLst/>
            <a:cxnLst/>
            <a:rect l="l" t="t" r="r" b="b"/>
            <a:pathLst>
              <a:path w="9144000">
                <a:moveTo>
                  <a:pt x="0" y="0"/>
                </a:moveTo>
                <a:lnTo>
                  <a:pt x="9144000" y="0"/>
                </a:lnTo>
              </a:path>
            </a:pathLst>
          </a:custGeom>
          <a:ln w="25400">
            <a:solidFill>
              <a:srgbClr val="E20D38"/>
            </a:solidFill>
          </a:ln>
        </p:spPr>
        <p:txBody>
          <a:bodyPr wrap="square" lIns="0" tIns="0" rIns="0" bIns="0" rtlCol="0"/>
          <a:lstStyle/>
          <a:p>
            <a:endParaRPr/>
          </a:p>
        </p:txBody>
      </p:sp>
      <p:sp>
        <p:nvSpPr>
          <p:cNvPr id="4" name="object 4"/>
          <p:cNvSpPr txBox="1">
            <a:spLocks noGrp="1"/>
          </p:cNvSpPr>
          <p:nvPr>
            <p:ph type="title"/>
          </p:nvPr>
        </p:nvSpPr>
        <p:spPr>
          <a:xfrm>
            <a:off x="0" y="1495"/>
            <a:ext cx="9144000" cy="1567766"/>
          </a:xfrm>
          <a:prstGeom prst="rect">
            <a:avLst/>
          </a:prstGeom>
        </p:spPr>
        <p:txBody>
          <a:bodyPr vert="horz" wrap="square" lIns="0" tIns="562004" rIns="0" bIns="0" rtlCol="0">
            <a:spAutoFit/>
          </a:bodyPr>
          <a:lstStyle/>
          <a:p>
            <a:pPr marL="5578475" marR="5080" indent="-759460">
              <a:lnSpc>
                <a:spcPts val="3890"/>
              </a:lnSpc>
              <a:spcBef>
                <a:spcPts val="585"/>
              </a:spcBef>
            </a:pPr>
            <a:r>
              <a:rPr sz="3600" b="1" spc="-5" dirty="0">
                <a:latin typeface="Calibri"/>
                <a:cs typeface="Calibri"/>
              </a:rPr>
              <a:t>Social</a:t>
            </a:r>
            <a:r>
              <a:rPr sz="3600" b="1" spc="-55" dirty="0">
                <a:latin typeface="Calibri"/>
                <a:cs typeface="Calibri"/>
              </a:rPr>
              <a:t> </a:t>
            </a:r>
            <a:r>
              <a:rPr sz="3600" b="1" spc="-5" dirty="0">
                <a:latin typeface="Calibri"/>
                <a:cs typeface="Calibri"/>
              </a:rPr>
              <a:t>Emotional  Learning</a:t>
            </a:r>
            <a:r>
              <a:rPr lang="en-US" sz="3600" b="1" spc="-5" dirty="0">
                <a:latin typeface="Calibri"/>
                <a:cs typeface="Calibri"/>
              </a:rPr>
              <a:t> Skills</a:t>
            </a:r>
            <a:endParaRPr sz="3600" dirty="0">
              <a:latin typeface="Calibri"/>
              <a:cs typeface="Calibri"/>
            </a:endParaRPr>
          </a:p>
        </p:txBody>
      </p:sp>
      <p:sp>
        <p:nvSpPr>
          <p:cNvPr id="5" name="object 5"/>
          <p:cNvSpPr txBox="1"/>
          <p:nvPr/>
        </p:nvSpPr>
        <p:spPr>
          <a:xfrm>
            <a:off x="4936491" y="1780796"/>
            <a:ext cx="3798570" cy="4169090"/>
          </a:xfrm>
          <a:prstGeom prst="rect">
            <a:avLst/>
          </a:prstGeom>
        </p:spPr>
        <p:txBody>
          <a:bodyPr vert="horz" wrap="square" lIns="0" tIns="67310" rIns="0" bIns="0" rtlCol="0">
            <a:spAutoFit/>
          </a:bodyPr>
          <a:lstStyle/>
          <a:p>
            <a:pPr marL="358140" indent="-345440">
              <a:lnSpc>
                <a:spcPct val="100000"/>
              </a:lnSpc>
              <a:spcBef>
                <a:spcPts val="530"/>
              </a:spcBef>
              <a:buFont typeface="Arial"/>
              <a:buChar char="•"/>
              <a:tabLst>
                <a:tab pos="358775" algn="l"/>
              </a:tabLst>
            </a:pPr>
            <a:r>
              <a:rPr sz="3600" b="1" dirty="0">
                <a:latin typeface="Calibri"/>
                <a:cs typeface="Calibri"/>
              </a:rPr>
              <a:t>Self</a:t>
            </a:r>
            <a:r>
              <a:rPr sz="3600" b="1" spc="-30" dirty="0">
                <a:latin typeface="Calibri"/>
                <a:cs typeface="Calibri"/>
              </a:rPr>
              <a:t> </a:t>
            </a:r>
            <a:r>
              <a:rPr sz="3600" b="1" spc="-10" dirty="0">
                <a:latin typeface="Calibri"/>
                <a:cs typeface="Calibri"/>
              </a:rPr>
              <a:t>Awareness</a:t>
            </a:r>
            <a:endParaRPr sz="3600" dirty="0">
              <a:latin typeface="Calibri"/>
              <a:cs typeface="Calibri"/>
            </a:endParaRPr>
          </a:p>
          <a:p>
            <a:pPr marL="358140" indent="-345440">
              <a:lnSpc>
                <a:spcPct val="100000"/>
              </a:lnSpc>
              <a:spcBef>
                <a:spcPts val="434"/>
              </a:spcBef>
              <a:buFont typeface="Arial"/>
              <a:buChar char="•"/>
              <a:tabLst>
                <a:tab pos="358775" algn="l"/>
              </a:tabLst>
            </a:pPr>
            <a:r>
              <a:rPr sz="3600" b="1" dirty="0">
                <a:latin typeface="Calibri"/>
                <a:cs typeface="Calibri"/>
              </a:rPr>
              <a:t>Self</a:t>
            </a:r>
            <a:r>
              <a:rPr sz="3600" b="1" spc="-45" dirty="0">
                <a:latin typeface="Calibri"/>
                <a:cs typeface="Calibri"/>
              </a:rPr>
              <a:t> </a:t>
            </a:r>
            <a:r>
              <a:rPr sz="3600" b="1" spc="-15" dirty="0">
                <a:latin typeface="Calibri"/>
                <a:cs typeface="Calibri"/>
              </a:rPr>
              <a:t>Management</a:t>
            </a:r>
            <a:endParaRPr sz="3600" dirty="0">
              <a:latin typeface="Calibri"/>
              <a:cs typeface="Calibri"/>
            </a:endParaRPr>
          </a:p>
          <a:p>
            <a:pPr marL="358140" indent="-345440">
              <a:lnSpc>
                <a:spcPct val="100000"/>
              </a:lnSpc>
              <a:spcBef>
                <a:spcPts val="430"/>
              </a:spcBef>
              <a:buFont typeface="Arial"/>
              <a:buChar char="•"/>
              <a:tabLst>
                <a:tab pos="358775" algn="l"/>
              </a:tabLst>
            </a:pPr>
            <a:r>
              <a:rPr sz="3600" b="1" spc="-5" dirty="0">
                <a:latin typeface="Calibri"/>
                <a:cs typeface="Calibri"/>
              </a:rPr>
              <a:t>Social</a:t>
            </a:r>
            <a:r>
              <a:rPr sz="3600" b="1" spc="-25" dirty="0">
                <a:latin typeface="Calibri"/>
                <a:cs typeface="Calibri"/>
              </a:rPr>
              <a:t> </a:t>
            </a:r>
            <a:r>
              <a:rPr sz="3600" b="1" spc="-10" dirty="0">
                <a:latin typeface="Calibri"/>
                <a:cs typeface="Calibri"/>
              </a:rPr>
              <a:t>Awareness</a:t>
            </a:r>
            <a:endParaRPr sz="3600" dirty="0">
              <a:latin typeface="Calibri"/>
              <a:cs typeface="Calibri"/>
            </a:endParaRPr>
          </a:p>
          <a:p>
            <a:pPr marL="358140" indent="-345440">
              <a:lnSpc>
                <a:spcPct val="100000"/>
              </a:lnSpc>
              <a:spcBef>
                <a:spcPts val="430"/>
              </a:spcBef>
              <a:buFont typeface="Arial"/>
              <a:buChar char="•"/>
              <a:tabLst>
                <a:tab pos="358775" algn="l"/>
              </a:tabLst>
            </a:pPr>
            <a:r>
              <a:rPr sz="3600" b="1" spc="-10" dirty="0">
                <a:latin typeface="Calibri"/>
                <a:cs typeface="Calibri"/>
              </a:rPr>
              <a:t>Relationship</a:t>
            </a:r>
            <a:r>
              <a:rPr sz="3600" b="1" spc="-45" dirty="0">
                <a:latin typeface="Calibri"/>
                <a:cs typeface="Calibri"/>
              </a:rPr>
              <a:t> </a:t>
            </a:r>
            <a:r>
              <a:rPr sz="3600" b="1" dirty="0">
                <a:latin typeface="Calibri"/>
                <a:cs typeface="Calibri"/>
              </a:rPr>
              <a:t>Skills</a:t>
            </a:r>
            <a:endParaRPr sz="3600" dirty="0">
              <a:latin typeface="Calibri"/>
              <a:cs typeface="Calibri"/>
            </a:endParaRPr>
          </a:p>
          <a:p>
            <a:pPr marL="358140" marR="290830" indent="-345440">
              <a:lnSpc>
                <a:spcPts val="3890"/>
              </a:lnSpc>
              <a:spcBef>
                <a:spcPts val="919"/>
              </a:spcBef>
              <a:buFont typeface="Arial"/>
              <a:buChar char="•"/>
              <a:tabLst>
                <a:tab pos="358775" algn="l"/>
              </a:tabLst>
            </a:pPr>
            <a:r>
              <a:rPr sz="3600" b="1" spc="-5" dirty="0">
                <a:latin typeface="Calibri"/>
                <a:cs typeface="Calibri"/>
              </a:rPr>
              <a:t>De</a:t>
            </a:r>
            <a:r>
              <a:rPr sz="3600" b="1" spc="5" dirty="0">
                <a:latin typeface="Calibri"/>
                <a:cs typeface="Calibri"/>
              </a:rPr>
              <a:t>cisi</a:t>
            </a:r>
            <a:r>
              <a:rPr sz="3600" b="1" spc="-5" dirty="0">
                <a:latin typeface="Calibri"/>
                <a:cs typeface="Calibri"/>
              </a:rPr>
              <a:t>on</a:t>
            </a:r>
            <a:r>
              <a:rPr sz="3600" b="1" dirty="0">
                <a:latin typeface="Calibri"/>
                <a:cs typeface="Calibri"/>
              </a:rPr>
              <a:t>-</a:t>
            </a:r>
            <a:r>
              <a:rPr sz="3600" b="1" spc="-5" dirty="0">
                <a:latin typeface="Calibri"/>
                <a:cs typeface="Calibri"/>
              </a:rPr>
              <a:t>ma</a:t>
            </a:r>
            <a:r>
              <a:rPr sz="3600" b="1" dirty="0">
                <a:latin typeface="Calibri"/>
                <a:cs typeface="Calibri"/>
              </a:rPr>
              <a:t>king  Skills</a:t>
            </a:r>
            <a:endParaRPr lang="en-US" sz="3600" b="1" dirty="0">
              <a:latin typeface="Calibri"/>
              <a:cs typeface="Calibri"/>
            </a:endParaRPr>
          </a:p>
          <a:p>
            <a:pPr marL="358140" marR="290830" indent="-345440">
              <a:lnSpc>
                <a:spcPts val="3890"/>
              </a:lnSpc>
              <a:spcBef>
                <a:spcPts val="919"/>
              </a:spcBef>
              <a:buFont typeface="Arial"/>
              <a:buChar char="•"/>
              <a:tabLst>
                <a:tab pos="358775" algn="l"/>
              </a:tabLst>
            </a:pPr>
            <a:endParaRPr sz="3600" dirty="0">
              <a:latin typeface="Calibri"/>
              <a:cs typeface="Calibri"/>
            </a:endParaRPr>
          </a:p>
        </p:txBody>
      </p:sp>
      <p:sp>
        <p:nvSpPr>
          <p:cNvPr id="6" name="object 6"/>
          <p:cNvSpPr/>
          <p:nvPr/>
        </p:nvSpPr>
        <p:spPr>
          <a:xfrm>
            <a:off x="304800" y="175797"/>
            <a:ext cx="4313831" cy="4243802"/>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83540" y="4496815"/>
            <a:ext cx="3714750" cy="1243965"/>
          </a:xfrm>
          <a:prstGeom prst="rect">
            <a:avLst/>
          </a:prstGeom>
        </p:spPr>
        <p:txBody>
          <a:bodyPr vert="horz" wrap="square" lIns="0" tIns="12065" rIns="0" bIns="0" rtlCol="0">
            <a:spAutoFit/>
          </a:bodyPr>
          <a:lstStyle/>
          <a:p>
            <a:pPr marL="12700" marR="5080">
              <a:lnSpc>
                <a:spcPct val="100000"/>
              </a:lnSpc>
              <a:spcBef>
                <a:spcPts val="95"/>
              </a:spcBef>
            </a:pPr>
            <a:r>
              <a:rPr sz="4000" b="1" spc="-15" dirty="0">
                <a:latin typeface="Calibri"/>
                <a:cs typeface="Calibri"/>
              </a:rPr>
              <a:t>Profile </a:t>
            </a:r>
            <a:r>
              <a:rPr sz="4000" b="1" spc="-5" dirty="0">
                <a:latin typeface="Calibri"/>
                <a:cs typeface="Calibri"/>
              </a:rPr>
              <a:t>of a  </a:t>
            </a:r>
            <a:r>
              <a:rPr sz="4000" b="1" spc="-10" dirty="0">
                <a:latin typeface="Calibri"/>
                <a:cs typeface="Calibri"/>
              </a:rPr>
              <a:t>Virginia</a:t>
            </a:r>
            <a:r>
              <a:rPr sz="4000" b="1" spc="-40" dirty="0">
                <a:latin typeface="Calibri"/>
                <a:cs typeface="Calibri"/>
              </a:rPr>
              <a:t> </a:t>
            </a:r>
            <a:r>
              <a:rPr sz="4000" b="1" spc="-30" dirty="0">
                <a:latin typeface="Calibri"/>
                <a:cs typeface="Calibri"/>
              </a:rPr>
              <a:t>Graduate</a:t>
            </a:r>
            <a:endParaRPr sz="4000">
              <a:latin typeface="Calibri"/>
              <a:cs typeface="Calibri"/>
            </a:endParaRPr>
          </a:p>
        </p:txBody>
      </p:sp>
      <p:sp>
        <p:nvSpPr>
          <p:cNvPr id="8" name="object 8"/>
          <p:cNvSpPr txBox="1">
            <a:spLocks noGrp="1"/>
          </p:cNvSpPr>
          <p:nvPr>
            <p:ph type="sldNum" sz="quarter" idx="4294967295"/>
          </p:nvPr>
        </p:nvSpPr>
        <p:spPr>
          <a:xfrm>
            <a:off x="231941" y="6288849"/>
            <a:ext cx="310515" cy="280034"/>
          </a:xfrm>
          <a:prstGeom prst="rect">
            <a:avLst/>
          </a:prstGeom>
        </p:spPr>
        <p:txBody>
          <a:bodyPr vert="horz" wrap="square" lIns="0" tIns="0" rIns="0" bIns="0" rtlCol="0">
            <a:spAutoFit/>
          </a:bodyPr>
          <a:lstStyle/>
          <a:p>
            <a:pPr marL="25400">
              <a:lnSpc>
                <a:spcPts val="2005"/>
              </a:lnSpc>
            </a:pPr>
            <a:fld id="{81D60167-4931-47E6-BA6A-407CBD079E47}" type="slidenum">
              <a:rPr dirty="0"/>
              <a:t>5</a:t>
            </a:fld>
            <a:endParaRPr dirty="0"/>
          </a:p>
        </p:txBody>
      </p:sp>
    </p:spTree>
    <p:custDataLst>
      <p:tags r:id="rId1"/>
    </p:custDataLst>
    <p:extLst>
      <p:ext uri="{BB962C8B-B14F-4D97-AF65-F5344CB8AC3E}">
        <p14:creationId xmlns:p14="http://schemas.microsoft.com/office/powerpoint/2010/main" val="1876168277"/>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r>
              <a:rPr lang="en-US" dirty="0" smtClean="0"/>
              <a:t>Tentative Timeline</a:t>
            </a:r>
            <a:endParaRPr lang="en-US" sz="5400" dirty="0"/>
          </a:p>
        </p:txBody>
      </p:sp>
      <p:sp>
        <p:nvSpPr>
          <p:cNvPr id="3" name="Content Placeholder 2"/>
          <p:cNvSpPr>
            <a:spLocks noGrp="1"/>
          </p:cNvSpPr>
          <p:nvPr>
            <p:ph idx="1"/>
          </p:nvPr>
        </p:nvSpPr>
        <p:spPr>
          <a:xfrm>
            <a:off x="11545" y="1144495"/>
            <a:ext cx="8991600" cy="4800600"/>
          </a:xfrm>
          <a:prstGeom prst="rect">
            <a:avLst/>
          </a:prstGeom>
        </p:spPr>
        <p:txBody>
          <a:bodyPr>
            <a:noAutofit/>
          </a:bodyPr>
          <a:lstStyle/>
          <a:p>
            <a:pPr lvl="0">
              <a:spcAft>
                <a:spcPts val="1200"/>
              </a:spcAft>
              <a:buFont typeface="Wingdings" panose="05000000000000000000" pitchFamily="2" charset="2"/>
              <a:buChar char="v"/>
            </a:pPr>
            <a:r>
              <a:rPr lang="en-US" sz="1700" b="1" dirty="0" smtClean="0">
                <a:solidFill>
                  <a:srgbClr val="000000"/>
                </a:solidFill>
              </a:rPr>
              <a:t>2020-2021 School Year-Divisions implementing new </a:t>
            </a:r>
            <a:r>
              <a:rPr lang="en-US" sz="1700" b="1" i="1" dirty="0" smtClean="0">
                <a:solidFill>
                  <a:srgbClr val="000000"/>
                </a:solidFill>
              </a:rPr>
              <a:t>Model Guidance </a:t>
            </a:r>
            <a:r>
              <a:rPr lang="en-US" sz="1700" b="1" dirty="0" smtClean="0">
                <a:solidFill>
                  <a:srgbClr val="000000"/>
                </a:solidFill>
              </a:rPr>
              <a:t>(ongoing at LEA level)</a:t>
            </a:r>
          </a:p>
          <a:p>
            <a:pPr lvl="0">
              <a:spcAft>
                <a:spcPts val="1200"/>
              </a:spcAft>
              <a:buFont typeface="Wingdings" panose="05000000000000000000" pitchFamily="2" charset="2"/>
              <a:buChar char="v"/>
            </a:pPr>
            <a:r>
              <a:rPr lang="en-US" sz="1700" b="1" dirty="0" smtClean="0">
                <a:solidFill>
                  <a:srgbClr val="000000"/>
                </a:solidFill>
              </a:rPr>
              <a:t>Spring 2020 </a:t>
            </a:r>
            <a:r>
              <a:rPr lang="en-US" sz="1700" b="1" dirty="0">
                <a:solidFill>
                  <a:srgbClr val="000000"/>
                </a:solidFill>
              </a:rPr>
              <a:t>– Release </a:t>
            </a:r>
            <a:r>
              <a:rPr lang="en-US" sz="1700" b="1" dirty="0" smtClean="0">
                <a:solidFill>
                  <a:srgbClr val="000000"/>
                </a:solidFill>
              </a:rPr>
              <a:t>SBAR data elements to divisions.</a:t>
            </a:r>
          </a:p>
          <a:p>
            <a:pPr lvl="0">
              <a:spcAft>
                <a:spcPts val="1200"/>
              </a:spcAft>
              <a:buFont typeface="Wingdings" panose="05000000000000000000" pitchFamily="2" charset="2"/>
              <a:buChar char="v"/>
            </a:pPr>
            <a:r>
              <a:rPr lang="en-US" sz="1700" b="1" dirty="0" smtClean="0">
                <a:solidFill>
                  <a:srgbClr val="000000"/>
                </a:solidFill>
              </a:rPr>
              <a:t>Fall 2020- SBAR informational website open with guidance, codes, and training</a:t>
            </a:r>
          </a:p>
          <a:p>
            <a:pPr lvl="0">
              <a:spcAft>
                <a:spcPts val="1200"/>
              </a:spcAft>
              <a:buFont typeface="Wingdings" panose="05000000000000000000" pitchFamily="2" charset="2"/>
              <a:buChar char="v"/>
            </a:pPr>
            <a:r>
              <a:rPr lang="en-US" sz="1700" b="1" dirty="0" smtClean="0">
                <a:solidFill>
                  <a:srgbClr val="000000"/>
                </a:solidFill>
              </a:rPr>
              <a:t>Winter 2020 </a:t>
            </a:r>
            <a:r>
              <a:rPr lang="en-US" sz="1700" b="1" dirty="0">
                <a:solidFill>
                  <a:srgbClr val="000000"/>
                </a:solidFill>
              </a:rPr>
              <a:t>– Divisions continue to submit discipline data using </a:t>
            </a:r>
            <a:r>
              <a:rPr lang="en-US" sz="1700" b="1" dirty="0" smtClean="0">
                <a:solidFill>
                  <a:srgbClr val="000000"/>
                </a:solidFill>
              </a:rPr>
              <a:t>DCV with option to add SBAR behavior codes.</a:t>
            </a:r>
          </a:p>
          <a:p>
            <a:pPr lvl="0">
              <a:spcAft>
                <a:spcPts val="1200"/>
              </a:spcAft>
              <a:buFont typeface="Wingdings" panose="05000000000000000000" pitchFamily="2" charset="2"/>
              <a:buChar char="v"/>
            </a:pPr>
            <a:r>
              <a:rPr lang="en-US" sz="1700" b="1" dirty="0" smtClean="0">
                <a:solidFill>
                  <a:srgbClr val="000000"/>
                </a:solidFill>
              </a:rPr>
              <a:t>2020-2021- Quarterly Webinars (persistently dangerous and behaviors without a code)</a:t>
            </a:r>
            <a:endParaRPr lang="en-US" sz="1700" b="1" dirty="0">
              <a:solidFill>
                <a:srgbClr val="000000"/>
              </a:solidFill>
            </a:endParaRPr>
          </a:p>
          <a:p>
            <a:pPr lvl="0">
              <a:spcAft>
                <a:spcPts val="1200"/>
              </a:spcAft>
              <a:buFont typeface="Wingdings" panose="05000000000000000000" pitchFamily="2" charset="2"/>
              <a:buChar char="v"/>
            </a:pPr>
            <a:r>
              <a:rPr lang="en-US" sz="1700" b="1" dirty="0">
                <a:solidFill>
                  <a:srgbClr val="000000"/>
                </a:solidFill>
              </a:rPr>
              <a:t>July </a:t>
            </a:r>
            <a:r>
              <a:rPr lang="en-US" sz="1700" b="1" dirty="0" smtClean="0">
                <a:solidFill>
                  <a:srgbClr val="000000"/>
                </a:solidFill>
              </a:rPr>
              <a:t>16, 2021 </a:t>
            </a:r>
            <a:r>
              <a:rPr lang="en-US" sz="1700" b="1" dirty="0">
                <a:solidFill>
                  <a:srgbClr val="000000"/>
                </a:solidFill>
              </a:rPr>
              <a:t>– Final DCV </a:t>
            </a:r>
            <a:r>
              <a:rPr lang="en-US" sz="1700" b="1" dirty="0" smtClean="0">
                <a:solidFill>
                  <a:srgbClr val="000000"/>
                </a:solidFill>
              </a:rPr>
              <a:t>submission closes.</a:t>
            </a:r>
            <a:endParaRPr lang="en-US" sz="1700" b="1" dirty="0">
              <a:solidFill>
                <a:srgbClr val="000000"/>
              </a:solidFill>
            </a:endParaRPr>
          </a:p>
          <a:p>
            <a:pPr lvl="0">
              <a:spcBef>
                <a:spcPts val="0"/>
              </a:spcBef>
              <a:spcAft>
                <a:spcPts val="1200"/>
              </a:spcAft>
              <a:buFont typeface="Wingdings" panose="05000000000000000000" pitchFamily="2" charset="2"/>
              <a:buChar char="v"/>
            </a:pPr>
            <a:r>
              <a:rPr lang="en-US" sz="1700" b="1" dirty="0">
                <a:solidFill>
                  <a:srgbClr val="000000"/>
                </a:solidFill>
              </a:rPr>
              <a:t>October 1, </a:t>
            </a:r>
            <a:r>
              <a:rPr lang="en-US" sz="1700" b="1" dirty="0" smtClean="0">
                <a:solidFill>
                  <a:srgbClr val="000000"/>
                </a:solidFill>
              </a:rPr>
              <a:t>2021 – May 2022 - Pre-submission to SBAR is open.</a:t>
            </a:r>
          </a:p>
          <a:p>
            <a:pPr lvl="0">
              <a:spcBef>
                <a:spcPts val="0"/>
              </a:spcBef>
              <a:spcAft>
                <a:spcPts val="1200"/>
              </a:spcAft>
              <a:buFont typeface="Wingdings" panose="05000000000000000000" pitchFamily="2" charset="2"/>
              <a:buChar char="v"/>
            </a:pPr>
            <a:r>
              <a:rPr lang="en-US" sz="1700" b="1" dirty="0" smtClean="0">
                <a:solidFill>
                  <a:srgbClr val="000000"/>
                </a:solidFill>
              </a:rPr>
              <a:t>October 1, 2021-Web form opens for reporting Persistently Dangerous Incidents</a:t>
            </a:r>
          </a:p>
          <a:p>
            <a:pPr lvl="0">
              <a:spcBef>
                <a:spcPts val="0"/>
              </a:spcBef>
              <a:spcAft>
                <a:spcPts val="1200"/>
              </a:spcAft>
              <a:buFont typeface="Wingdings" panose="05000000000000000000" pitchFamily="2" charset="2"/>
              <a:buChar char="v"/>
            </a:pPr>
            <a:r>
              <a:rPr lang="en-US" sz="1700" b="1" dirty="0" smtClean="0">
                <a:solidFill>
                  <a:srgbClr val="000000"/>
                </a:solidFill>
              </a:rPr>
              <a:t>July </a:t>
            </a:r>
            <a:r>
              <a:rPr lang="en-US" sz="1700" b="1" dirty="0">
                <a:solidFill>
                  <a:srgbClr val="000000"/>
                </a:solidFill>
              </a:rPr>
              <a:t>15, </a:t>
            </a:r>
            <a:r>
              <a:rPr lang="en-US" sz="1700" b="1" dirty="0" smtClean="0">
                <a:solidFill>
                  <a:srgbClr val="000000"/>
                </a:solidFill>
              </a:rPr>
              <a:t>2022 </a:t>
            </a:r>
            <a:r>
              <a:rPr lang="en-US" sz="1700" b="1" dirty="0">
                <a:solidFill>
                  <a:srgbClr val="000000"/>
                </a:solidFill>
              </a:rPr>
              <a:t>- SBAR data collection </a:t>
            </a:r>
            <a:r>
              <a:rPr lang="en-US" sz="1700" b="1" dirty="0" smtClean="0">
                <a:solidFill>
                  <a:srgbClr val="000000"/>
                </a:solidFill>
              </a:rPr>
              <a:t>closes.</a:t>
            </a:r>
          </a:p>
          <a:p>
            <a:pPr lvl="0">
              <a:buFont typeface="Wingdings" panose="05000000000000000000" pitchFamily="2" charset="2"/>
              <a:buChar char="v"/>
            </a:pPr>
            <a:r>
              <a:rPr lang="en-US" sz="1700" b="1" dirty="0" smtClean="0">
                <a:solidFill>
                  <a:srgbClr val="000000"/>
                </a:solidFill>
              </a:rPr>
              <a:t>Fall 2022: </a:t>
            </a:r>
            <a:r>
              <a:rPr lang="en-US" sz="1700" b="1" dirty="0">
                <a:solidFill>
                  <a:srgbClr val="000000"/>
                </a:solidFill>
              </a:rPr>
              <a:t>SBAR </a:t>
            </a:r>
            <a:r>
              <a:rPr lang="en-US" sz="1700" b="1" dirty="0" smtClean="0">
                <a:solidFill>
                  <a:srgbClr val="000000"/>
                </a:solidFill>
              </a:rPr>
              <a:t>Build-a-Table will be available</a:t>
            </a:r>
            <a:endParaRPr lang="en-US" sz="1700" dirty="0"/>
          </a:p>
        </p:txBody>
      </p:sp>
    </p:spTree>
    <p:extLst>
      <p:ext uri="{BB962C8B-B14F-4D97-AF65-F5344CB8AC3E}">
        <p14:creationId xmlns:p14="http://schemas.microsoft.com/office/powerpoint/2010/main" val="28670670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3098" r="1462" b="11062"/>
          <a:stretch/>
        </p:blipFill>
        <p:spPr>
          <a:xfrm>
            <a:off x="76200" y="304800"/>
            <a:ext cx="8868659" cy="5105400"/>
          </a:xfrm>
          <a:prstGeom prst="rect">
            <a:avLst/>
          </a:prstGeom>
        </p:spPr>
      </p:pic>
    </p:spTree>
    <p:extLst>
      <p:ext uri="{BB962C8B-B14F-4D97-AF65-F5344CB8AC3E}">
        <p14:creationId xmlns:p14="http://schemas.microsoft.com/office/powerpoint/2010/main" val="2174260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Contact Information</a:t>
            </a:r>
          </a:p>
        </p:txBody>
      </p:sp>
      <p:sp>
        <p:nvSpPr>
          <p:cNvPr id="136195" name="Rectangle 3"/>
          <p:cNvSpPr>
            <a:spLocks noGrp="1" noChangeArrowheads="1"/>
          </p:cNvSpPr>
          <p:nvPr>
            <p:ph idx="1"/>
          </p:nvPr>
        </p:nvSpPr>
        <p:spPr/>
        <p:txBody>
          <a:bodyPr>
            <a:normAutofit/>
          </a:bodyPr>
          <a:lstStyle/>
          <a:p>
            <a:r>
              <a:rPr lang="en-US" dirty="0"/>
              <a:t>E-Mail:</a:t>
            </a:r>
          </a:p>
          <a:p>
            <a:pPr lvl="1">
              <a:buFontTx/>
              <a:buChar char="•"/>
            </a:pPr>
            <a:r>
              <a:rPr lang="en-US" sz="2600" dirty="0" smtClean="0">
                <a:solidFill>
                  <a:schemeClr val="hlink"/>
                </a:solidFill>
                <a:hlinkClick r:id="rId3"/>
              </a:rPr>
              <a:t>ResultsHelp@doe.virginia.gov</a:t>
            </a:r>
            <a:endParaRPr lang="en-US" sz="2600" dirty="0" smtClean="0">
              <a:solidFill>
                <a:schemeClr val="hlink"/>
              </a:solidFill>
            </a:endParaRPr>
          </a:p>
          <a:p>
            <a:pPr lvl="1">
              <a:buFontTx/>
              <a:buChar char="•"/>
            </a:pPr>
            <a:r>
              <a:rPr lang="en-US" sz="2600" dirty="0" smtClean="0">
                <a:solidFill>
                  <a:schemeClr val="hlink"/>
                </a:solidFill>
                <a:hlinkClick r:id="rId4"/>
              </a:rPr>
              <a:t>Brittney.Kanard@doe.Virginia.gov</a:t>
            </a:r>
            <a:endParaRPr lang="en-US" sz="2600" dirty="0" smtClean="0">
              <a:solidFill>
                <a:schemeClr val="hlink"/>
              </a:solidFill>
            </a:endParaRPr>
          </a:p>
          <a:p>
            <a:pPr lvl="1">
              <a:buFontTx/>
              <a:buChar char="•"/>
            </a:pPr>
            <a:r>
              <a:rPr lang="en-US" sz="2600" dirty="0" smtClean="0">
                <a:solidFill>
                  <a:schemeClr val="hlink"/>
                </a:solidFill>
                <a:hlinkClick r:id="rId5"/>
              </a:rPr>
              <a:t>Rebecca.Kahila@doe.Virginia.gov</a:t>
            </a:r>
            <a:endParaRPr lang="en-US" sz="2600" dirty="0">
              <a:solidFill>
                <a:schemeClr val="hlink"/>
              </a:solidFill>
            </a:endParaRPr>
          </a:p>
          <a:p>
            <a:pPr lvl="1">
              <a:buFontTx/>
              <a:buChar char="•"/>
            </a:pPr>
            <a:r>
              <a:rPr lang="en-US" sz="2600" u="sng" dirty="0" smtClean="0">
                <a:solidFill>
                  <a:schemeClr val="hlink"/>
                </a:solidFill>
              </a:rPr>
              <a:t>Susan.M.Williams@doe.virginia.gov</a:t>
            </a:r>
            <a:endParaRPr lang="en-US" sz="2600" u="sng" dirty="0">
              <a:solidFill>
                <a:schemeClr val="hlink"/>
              </a:solidFill>
            </a:endParaRPr>
          </a:p>
          <a:p>
            <a:pPr lvl="1">
              <a:buFontTx/>
              <a:buChar char="•"/>
            </a:pPr>
            <a:endParaRPr lang="en-US" sz="800" dirty="0"/>
          </a:p>
          <a:p>
            <a:r>
              <a:rPr lang="en-US" dirty="0"/>
              <a:t>Phone:</a:t>
            </a:r>
          </a:p>
          <a:p>
            <a:pPr lvl="1">
              <a:buFontTx/>
              <a:buChar char="•"/>
            </a:pPr>
            <a:r>
              <a:rPr lang="en-US" dirty="0"/>
              <a:t>(</a:t>
            </a:r>
            <a:r>
              <a:rPr lang="en-US" dirty="0" smtClean="0"/>
              <a:t>804) 225-3909</a:t>
            </a:r>
            <a:endParaRPr lang="en-US" dirty="0"/>
          </a:p>
          <a:p>
            <a:pPr lvl="1">
              <a:buFontTx/>
              <a:buChar char="•"/>
            </a:pP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28" y="3589522"/>
            <a:ext cx="8907672" cy="762000"/>
          </a:xfrm>
        </p:spPr>
        <p:txBody>
          <a:bodyPr/>
          <a:lstStyle/>
          <a:p>
            <a:r>
              <a:rPr lang="en-US" dirty="0">
                <a:ln w="0"/>
                <a:solidFill>
                  <a:schemeClr val="accent1"/>
                </a:solidFill>
                <a:effectLst>
                  <a:outerShdw blurRad="38100" dist="25400" dir="5400000" algn="ctr" rotWithShape="0">
                    <a:srgbClr val="6E747A">
                      <a:alpha val="43000"/>
                    </a:srgbClr>
                  </a:outerShdw>
                </a:effectLst>
              </a:rPr>
              <a:t>Assess social emotional development.</a:t>
            </a:r>
            <a:r>
              <a:rPr lang="en-US" dirty="0"/>
              <a:t/>
            </a:r>
            <a:br>
              <a:rPr lang="en-US" dirty="0"/>
            </a:br>
            <a:endParaRPr lang="en-US" dirty="0">
              <a:solidFill>
                <a:schemeClr val="tx2">
                  <a:lumMod val="60000"/>
                  <a:lumOff val="40000"/>
                </a:schemeClr>
              </a:solidFill>
            </a:endParaRPr>
          </a:p>
        </p:txBody>
      </p:sp>
      <p:sp>
        <p:nvSpPr>
          <p:cNvPr id="4" name="TextBox 3"/>
          <p:cNvSpPr txBox="1"/>
          <p:nvPr/>
        </p:nvSpPr>
        <p:spPr>
          <a:xfrm flipH="1">
            <a:off x="1092933" y="218106"/>
            <a:ext cx="7421882" cy="769441"/>
          </a:xfrm>
          <a:prstGeom prst="rect">
            <a:avLst/>
          </a:prstGeom>
          <a:noFill/>
        </p:spPr>
        <p:txBody>
          <a:bodyPr wrap="square" rtlCol="0">
            <a:spAutoFit/>
          </a:bodyPr>
          <a:lstStyle/>
          <a:p>
            <a:pPr algn="ctr"/>
            <a:r>
              <a:rPr lang="en-US" sz="4400" dirty="0">
                <a:ln w="0"/>
                <a:effectLst>
                  <a:outerShdw blurRad="38100" dist="19050" dir="2700000" algn="tl" rotWithShape="0">
                    <a:schemeClr val="dk1">
                      <a:alpha val="40000"/>
                    </a:schemeClr>
                  </a:outerShdw>
                </a:effectLst>
                <a:ea typeface="+mj-ea"/>
                <a:cs typeface="Calibri"/>
              </a:rPr>
              <a:t>Behavior is communication.</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1814661" y="903225"/>
            <a:ext cx="5978426" cy="769441"/>
          </a:xfrm>
          <a:prstGeom prst="rect">
            <a:avLst/>
          </a:prstGeom>
          <a:noFill/>
        </p:spPr>
        <p:txBody>
          <a:bodyPr wrap="square" rtlCol="0">
            <a:spAutoFit/>
          </a:bodyPr>
          <a:lstStyle/>
          <a:p>
            <a:r>
              <a:rPr lang="en-US" sz="4400" dirty="0">
                <a:ln w="0"/>
                <a:solidFill>
                  <a:schemeClr val="accent1"/>
                </a:solidFill>
                <a:effectLst>
                  <a:outerShdw blurRad="38100" dist="25400" dir="5400000" algn="ctr" rotWithShape="0">
                    <a:srgbClr val="6E747A">
                      <a:alpha val="43000"/>
                    </a:srgbClr>
                  </a:outerShdw>
                </a:effectLst>
                <a:ea typeface="+mj-ea"/>
                <a:cs typeface="Calibri"/>
              </a:rPr>
              <a:t>Understand the message.</a:t>
            </a:r>
            <a:endParaRPr lang="en-US"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1343917" y="1588344"/>
            <a:ext cx="6919914" cy="769441"/>
          </a:xfrm>
          <a:prstGeom prst="rect">
            <a:avLst/>
          </a:prstGeom>
          <a:noFill/>
        </p:spPr>
        <p:txBody>
          <a:bodyPr wrap="square" rtlCol="0">
            <a:spAutoFit/>
          </a:bodyPr>
          <a:lstStyle/>
          <a:p>
            <a:r>
              <a:rPr lang="en-US" sz="4400" dirty="0">
                <a:ln w="0"/>
                <a:effectLst>
                  <a:outerShdw blurRad="38100" dist="19050" dir="2700000" algn="tl" rotWithShape="0">
                    <a:schemeClr val="dk1">
                      <a:alpha val="40000"/>
                    </a:schemeClr>
                  </a:outerShdw>
                </a:effectLst>
                <a:ea typeface="+mj-ea"/>
                <a:cs typeface="Calibri"/>
              </a:rPr>
              <a:t>Behavior has cultural context.</a:t>
            </a:r>
            <a:endParaRPr lang="en-US" dirty="0">
              <a:ln w="0"/>
              <a:effectLst>
                <a:outerShdw blurRad="38100" dist="19050" dir="2700000" algn="tl" rotWithShape="0">
                  <a:schemeClr val="dk1">
                    <a:alpha val="40000"/>
                  </a:schemeClr>
                </a:outerShdw>
              </a:effectLst>
            </a:endParaRPr>
          </a:p>
        </p:txBody>
      </p:sp>
      <p:sp>
        <p:nvSpPr>
          <p:cNvPr id="7" name="TextBox 6"/>
          <p:cNvSpPr txBox="1"/>
          <p:nvPr/>
        </p:nvSpPr>
        <p:spPr>
          <a:xfrm>
            <a:off x="2898874" y="2219284"/>
            <a:ext cx="3810000" cy="769441"/>
          </a:xfrm>
          <a:prstGeom prst="rect">
            <a:avLst/>
          </a:prstGeom>
          <a:noFill/>
        </p:spPr>
        <p:txBody>
          <a:bodyPr wrap="square" rtlCol="0">
            <a:spAutoFit/>
          </a:bodyPr>
          <a:lstStyle/>
          <a:p>
            <a:r>
              <a:rPr lang="en-US" sz="4400" dirty="0">
                <a:ln w="0"/>
                <a:solidFill>
                  <a:schemeClr val="accent1"/>
                </a:solidFill>
                <a:effectLst>
                  <a:outerShdw blurRad="38100" dist="25400" dir="5400000" algn="ctr" rotWithShape="0">
                    <a:srgbClr val="6E747A">
                      <a:alpha val="43000"/>
                    </a:srgbClr>
                  </a:outerShdw>
                </a:effectLst>
                <a:ea typeface="+mj-ea"/>
                <a:cs typeface="Calibri"/>
              </a:rPr>
              <a:t>Know the story.</a:t>
            </a:r>
            <a:endParaRPr lang="en-US" dirty="0">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1607046" y="2904403"/>
            <a:ext cx="6393657" cy="769441"/>
          </a:xfrm>
          <a:prstGeom prst="rect">
            <a:avLst/>
          </a:prstGeom>
          <a:noFill/>
        </p:spPr>
        <p:txBody>
          <a:bodyPr wrap="square" rtlCol="0">
            <a:spAutoFit/>
          </a:bodyPr>
          <a:lstStyle/>
          <a:p>
            <a:r>
              <a:rPr lang="en-US" sz="4400" dirty="0">
                <a:ln w="0"/>
                <a:effectLst>
                  <a:outerShdw blurRad="38100" dist="19050" dir="2700000" algn="tl" rotWithShape="0">
                    <a:schemeClr val="dk1">
                      <a:alpha val="40000"/>
                    </a:schemeClr>
                  </a:outerShdw>
                </a:effectLst>
                <a:ea typeface="+mj-ea"/>
                <a:cs typeface="Calibri"/>
              </a:rPr>
              <a:t>Behavior is developmental.</a:t>
            </a:r>
            <a:endParaRPr lang="en-US" dirty="0">
              <a:ln w="0"/>
              <a:effectLst>
                <a:outerShdw blurRad="38100" dist="19050" dir="2700000" algn="tl" rotWithShape="0">
                  <a:schemeClr val="dk1">
                    <a:alpha val="40000"/>
                  </a:schemeClr>
                </a:outerShdw>
              </a:effectLst>
            </a:endParaRPr>
          </a:p>
        </p:txBody>
      </p:sp>
      <p:sp>
        <p:nvSpPr>
          <p:cNvPr id="9" name="TextBox 8"/>
          <p:cNvSpPr txBox="1"/>
          <p:nvPr/>
        </p:nvSpPr>
        <p:spPr>
          <a:xfrm>
            <a:off x="1179920" y="4267200"/>
            <a:ext cx="7247908" cy="769441"/>
          </a:xfrm>
          <a:prstGeom prst="rect">
            <a:avLst/>
          </a:prstGeom>
          <a:noFill/>
        </p:spPr>
        <p:txBody>
          <a:bodyPr wrap="square" rtlCol="0">
            <a:spAutoFit/>
          </a:bodyPr>
          <a:lstStyle/>
          <a:p>
            <a:pPr algn="ctr"/>
            <a:r>
              <a:rPr lang="en-US" sz="4400" dirty="0">
                <a:ln w="0"/>
                <a:effectLst>
                  <a:outerShdw blurRad="38100" dist="19050" dir="2700000" algn="tl" rotWithShape="0">
                    <a:schemeClr val="dk1">
                      <a:alpha val="40000"/>
                    </a:schemeClr>
                  </a:outerShdw>
                </a:effectLst>
              </a:rPr>
              <a:t>Behavior is learned.</a:t>
            </a:r>
          </a:p>
        </p:txBody>
      </p:sp>
      <p:sp>
        <p:nvSpPr>
          <p:cNvPr id="10" name="TextBox 9"/>
          <p:cNvSpPr txBox="1"/>
          <p:nvPr/>
        </p:nvSpPr>
        <p:spPr>
          <a:xfrm>
            <a:off x="1179920" y="4909832"/>
            <a:ext cx="7247908" cy="1015663"/>
          </a:xfrm>
          <a:prstGeom prst="rect">
            <a:avLst/>
          </a:prstGeom>
          <a:noFill/>
        </p:spPr>
        <p:txBody>
          <a:bodyPr wrap="square" rtlCol="0">
            <a:spAutoFit/>
          </a:bodyPr>
          <a:lstStyle/>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TEACH.</a:t>
            </a:r>
          </a:p>
        </p:txBody>
      </p:sp>
    </p:spTree>
    <p:custDataLst>
      <p:tags r:id="rId1"/>
    </p:custDataLst>
    <p:extLst>
      <p:ext uri="{BB962C8B-B14F-4D97-AF65-F5344CB8AC3E}">
        <p14:creationId xmlns:p14="http://schemas.microsoft.com/office/powerpoint/2010/main" val="9238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Descriptors</a:t>
            </a:r>
          </a:p>
        </p:txBody>
      </p:sp>
      <p:sp>
        <p:nvSpPr>
          <p:cNvPr id="3" name="Content Placeholder 2"/>
          <p:cNvSpPr>
            <a:spLocks noGrp="1"/>
          </p:cNvSpPr>
          <p:nvPr>
            <p:ph idx="1"/>
          </p:nvPr>
        </p:nvSpPr>
        <p:spPr/>
        <p:txBody>
          <a:bodyPr>
            <a:normAutofit fontScale="92500" lnSpcReduction="20000"/>
          </a:bodyPr>
          <a:lstStyle/>
          <a:p>
            <a:pPr marL="569913" indent="-525463">
              <a:buFont typeface="Wingdings" panose="05000000000000000000" pitchFamily="2" charset="2"/>
              <a:buChar char="ü"/>
            </a:pPr>
            <a:r>
              <a:rPr lang="en-US" dirty="0"/>
              <a:t>Describe student behavior without bias and without criminalizing it. What effect does the behavior have on the school climate? </a:t>
            </a:r>
          </a:p>
          <a:p>
            <a:pPr marL="569913" indent="-525463">
              <a:buClrTx/>
              <a:buFont typeface="Wingdings" panose="05000000000000000000" pitchFamily="2" charset="2"/>
              <a:buChar char="ü"/>
            </a:pPr>
            <a:r>
              <a:rPr lang="en-US" dirty="0"/>
              <a:t>What’s the student’s story? What factors may have contributed to the behavior? (trauma, academic challenges, negative relationships, bullying, etc.)</a:t>
            </a:r>
          </a:p>
          <a:p>
            <a:pPr marL="569913" indent="-525463">
              <a:buClrTx/>
              <a:buFont typeface="Wingdings" panose="05000000000000000000" pitchFamily="2" charset="2"/>
              <a:buChar char="ü"/>
            </a:pPr>
            <a:r>
              <a:rPr lang="en-US" dirty="0"/>
              <a:t>What SEL skills may need to be addressed?</a:t>
            </a:r>
          </a:p>
          <a:p>
            <a:pPr marL="569913" indent="-525463">
              <a:buClrTx/>
              <a:buFont typeface="Wingdings" panose="05000000000000000000" pitchFamily="2" charset="2"/>
              <a:buChar char="ü"/>
            </a:pPr>
            <a:r>
              <a:rPr lang="en-US" dirty="0"/>
              <a:t>What response can </a:t>
            </a:r>
            <a:r>
              <a:rPr lang="en-US" u="sng" dirty="0"/>
              <a:t>change the behavior </a:t>
            </a:r>
            <a:r>
              <a:rPr lang="en-US" dirty="0"/>
              <a:t>and restore balance?</a:t>
            </a:r>
          </a:p>
          <a:p>
            <a:pPr marL="463550" indent="-463550"/>
            <a:endParaRPr lang="en-US" dirty="0"/>
          </a:p>
        </p:txBody>
      </p:sp>
    </p:spTree>
    <p:custDataLst>
      <p:tags r:id="rId1"/>
    </p:custDataLst>
    <p:extLst>
      <p:ext uri="{BB962C8B-B14F-4D97-AF65-F5344CB8AC3E}">
        <p14:creationId xmlns:p14="http://schemas.microsoft.com/office/powerpoint/2010/main" val="4182868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9886"/>
            <a:ext cx="9144000" cy="0"/>
          </a:xfrm>
          <a:custGeom>
            <a:avLst/>
            <a:gdLst/>
            <a:ahLst/>
            <a:cxnLst/>
            <a:rect l="l" t="t" r="r" b="b"/>
            <a:pathLst>
              <a:path w="9144000">
                <a:moveTo>
                  <a:pt x="0" y="0"/>
                </a:moveTo>
                <a:lnTo>
                  <a:pt x="9144000" y="0"/>
                </a:lnTo>
              </a:path>
            </a:pathLst>
          </a:custGeom>
          <a:ln w="25400">
            <a:solidFill>
              <a:srgbClr val="E20D38"/>
            </a:solidFill>
          </a:ln>
        </p:spPr>
        <p:txBody>
          <a:bodyPr wrap="square" lIns="0" tIns="0" rIns="0" bIns="0" rtlCol="0"/>
          <a:lstStyle/>
          <a:p>
            <a:endParaRPr/>
          </a:p>
        </p:txBody>
      </p:sp>
      <p:sp>
        <p:nvSpPr>
          <p:cNvPr id="3" name="object 3"/>
          <p:cNvSpPr txBox="1">
            <a:spLocks noGrp="1"/>
          </p:cNvSpPr>
          <p:nvPr>
            <p:ph type="title"/>
          </p:nvPr>
        </p:nvSpPr>
        <p:spPr>
          <a:xfrm>
            <a:off x="457200" y="256480"/>
            <a:ext cx="8229600" cy="690574"/>
          </a:xfrm>
          <a:prstGeom prst="rect">
            <a:avLst/>
          </a:prstGeom>
        </p:spPr>
        <p:txBody>
          <a:bodyPr vert="horz" wrap="square" lIns="0" tIns="13335" rIns="0" bIns="0" rtlCol="0">
            <a:spAutoFit/>
          </a:bodyPr>
          <a:lstStyle/>
          <a:p>
            <a:pPr marL="12700">
              <a:lnSpc>
                <a:spcPct val="100000"/>
              </a:lnSpc>
              <a:spcBef>
                <a:spcPts val="105"/>
              </a:spcBef>
            </a:pPr>
            <a:r>
              <a:rPr dirty="0"/>
              <a:t>Sample </a:t>
            </a:r>
            <a:r>
              <a:rPr spc="-5" dirty="0"/>
              <a:t>Student</a:t>
            </a:r>
            <a:r>
              <a:rPr spc="-110" dirty="0"/>
              <a:t> </a:t>
            </a:r>
            <a:r>
              <a:rPr spc="-15" dirty="0"/>
              <a:t>Behaviors</a:t>
            </a:r>
            <a:r>
              <a:rPr lang="en-US" spc="-15" dirty="0"/>
              <a:t> </a:t>
            </a:r>
            <a:r>
              <a:rPr lang="en-US" sz="2800" spc="-15" dirty="0"/>
              <a:t>pages 39-45</a:t>
            </a:r>
            <a:r>
              <a:rPr lang="en-US" spc="-15" dirty="0"/>
              <a:t> </a:t>
            </a:r>
            <a:endParaRPr spc="-15" dirty="0"/>
          </a:p>
        </p:txBody>
      </p:sp>
      <p:sp>
        <p:nvSpPr>
          <p:cNvPr id="4" name="object 4"/>
          <p:cNvSpPr txBox="1"/>
          <p:nvPr/>
        </p:nvSpPr>
        <p:spPr>
          <a:xfrm>
            <a:off x="78739" y="1308608"/>
            <a:ext cx="8932545" cy="3400931"/>
          </a:xfrm>
          <a:prstGeom prst="rect">
            <a:avLst/>
          </a:prstGeom>
        </p:spPr>
        <p:txBody>
          <a:bodyPr vert="horz" wrap="square" lIns="0" tIns="12700" rIns="0" bIns="0" rtlCol="0">
            <a:spAutoFit/>
          </a:bodyPr>
          <a:lstStyle/>
          <a:p>
            <a:pPr marL="356870" marR="164465" indent="-344170">
              <a:lnSpc>
                <a:spcPct val="100000"/>
              </a:lnSpc>
              <a:spcBef>
                <a:spcPts val="100"/>
              </a:spcBef>
              <a:buFont typeface="Wingdings"/>
              <a:buChar char=""/>
              <a:tabLst>
                <a:tab pos="357505" algn="l"/>
              </a:tabLst>
            </a:pPr>
            <a:r>
              <a:rPr sz="2400" b="1" spc="-15" dirty="0">
                <a:latin typeface="Calibri"/>
                <a:cs typeface="Calibri"/>
              </a:rPr>
              <a:t>Interfering </a:t>
            </a:r>
            <a:r>
              <a:rPr sz="2400" b="1" spc="-5" dirty="0">
                <a:latin typeface="Calibri"/>
                <a:cs typeface="Calibri"/>
              </a:rPr>
              <a:t>with learning in the classroom (talking, </a:t>
            </a:r>
            <a:r>
              <a:rPr sz="2400" b="1" spc="-15" dirty="0">
                <a:latin typeface="Calibri"/>
                <a:cs typeface="Calibri"/>
              </a:rPr>
              <a:t>excessive </a:t>
            </a:r>
            <a:r>
              <a:rPr sz="2400" b="1" spc="-5" dirty="0">
                <a:latin typeface="Calibri"/>
                <a:cs typeface="Calibri"/>
              </a:rPr>
              <a:t>noise,  off-task, </a:t>
            </a:r>
            <a:r>
              <a:rPr sz="2400" b="1" dirty="0">
                <a:latin typeface="Calibri"/>
                <a:cs typeface="Calibri"/>
              </a:rPr>
              <a:t>out of </a:t>
            </a:r>
            <a:r>
              <a:rPr sz="2400" b="1" spc="-10" dirty="0">
                <a:latin typeface="Calibri"/>
                <a:cs typeface="Calibri"/>
              </a:rPr>
              <a:t>seat, </a:t>
            </a:r>
            <a:r>
              <a:rPr sz="2400" b="1" spc="-5" dirty="0">
                <a:latin typeface="Calibri"/>
                <a:cs typeface="Calibri"/>
              </a:rPr>
              <a:t>possessing </a:t>
            </a:r>
            <a:r>
              <a:rPr sz="2400" b="1" spc="-10" dirty="0">
                <a:latin typeface="Calibri"/>
                <a:cs typeface="Calibri"/>
              </a:rPr>
              <a:t>items that </a:t>
            </a:r>
            <a:r>
              <a:rPr sz="2400" b="1" spc="-15" dirty="0">
                <a:latin typeface="Calibri"/>
                <a:cs typeface="Calibri"/>
              </a:rPr>
              <a:t>distract</a:t>
            </a:r>
            <a:r>
              <a:rPr lang="en-US" sz="2400" b="1" spc="-15" dirty="0">
                <a:latin typeface="Calibri"/>
                <a:cs typeface="Calibri"/>
              </a:rPr>
              <a:t>)</a:t>
            </a:r>
          </a:p>
          <a:p>
            <a:pPr marL="356870" marR="164465" indent="-344170">
              <a:lnSpc>
                <a:spcPct val="100000"/>
              </a:lnSpc>
              <a:spcBef>
                <a:spcPts val="100"/>
              </a:spcBef>
              <a:buFont typeface="Wingdings"/>
              <a:buChar char=""/>
              <a:tabLst>
                <a:tab pos="357505" algn="l"/>
              </a:tabLst>
            </a:pPr>
            <a:r>
              <a:rPr sz="2400" b="1" spc="-15" dirty="0">
                <a:latin typeface="Calibri"/>
                <a:cs typeface="Calibri"/>
              </a:rPr>
              <a:t>Failure to </a:t>
            </a:r>
            <a:r>
              <a:rPr sz="2400" b="1" spc="-5" dirty="0">
                <a:latin typeface="Calibri"/>
                <a:cs typeface="Calibri"/>
              </a:rPr>
              <a:t>be in </a:t>
            </a:r>
            <a:r>
              <a:rPr sz="2400" b="1" spc="-30" dirty="0">
                <a:latin typeface="Calibri"/>
                <a:cs typeface="Calibri"/>
              </a:rPr>
              <a:t>one’s </a:t>
            </a:r>
            <a:r>
              <a:rPr sz="2400" b="1" spc="-5" dirty="0">
                <a:latin typeface="Calibri"/>
                <a:cs typeface="Calibri"/>
              </a:rPr>
              <a:t>assigned place </a:t>
            </a:r>
            <a:r>
              <a:rPr sz="2400" b="1" dirty="0">
                <a:latin typeface="Calibri"/>
                <a:cs typeface="Calibri"/>
              </a:rPr>
              <a:t>on school </a:t>
            </a:r>
            <a:r>
              <a:rPr sz="2400" b="1" spc="-10" dirty="0">
                <a:latin typeface="Calibri"/>
                <a:cs typeface="Calibri"/>
              </a:rPr>
              <a:t>grounds</a:t>
            </a:r>
            <a:r>
              <a:rPr sz="2400" b="1" spc="-20" dirty="0">
                <a:latin typeface="Calibri"/>
                <a:cs typeface="Calibri"/>
              </a:rPr>
              <a:t> </a:t>
            </a:r>
            <a:endParaRPr lang="en-US" sz="2400" b="1" spc="-20" dirty="0">
              <a:latin typeface="Calibri"/>
              <a:cs typeface="Calibri"/>
            </a:endParaRPr>
          </a:p>
          <a:p>
            <a:pPr marL="356870" marR="164465" indent="-344170">
              <a:lnSpc>
                <a:spcPct val="100000"/>
              </a:lnSpc>
              <a:spcBef>
                <a:spcPts val="100"/>
              </a:spcBef>
              <a:buFont typeface="Wingdings"/>
              <a:buChar char=""/>
              <a:tabLst>
                <a:tab pos="357505" algn="l"/>
              </a:tabLst>
            </a:pPr>
            <a:r>
              <a:rPr lang="en-US" sz="2400" b="1" spc="-20" dirty="0">
                <a:latin typeface="Calibri"/>
                <a:cs typeface="Calibri"/>
              </a:rPr>
              <a:t>Refusal to comply with requests from staff in a way that interferes with school operations </a:t>
            </a:r>
          </a:p>
          <a:p>
            <a:pPr marL="356870" marR="164465" indent="-344170">
              <a:lnSpc>
                <a:spcPct val="100000"/>
              </a:lnSpc>
              <a:spcBef>
                <a:spcPts val="100"/>
              </a:spcBef>
              <a:buFont typeface="Wingdings"/>
              <a:buChar char=""/>
              <a:tabLst>
                <a:tab pos="357505" algn="l"/>
              </a:tabLst>
            </a:pPr>
            <a:r>
              <a:rPr sz="2400" b="1" spc="-5" dirty="0">
                <a:latin typeface="Calibri"/>
                <a:cs typeface="Calibri"/>
              </a:rPr>
              <a:t>Speaking </a:t>
            </a:r>
            <a:r>
              <a:rPr sz="2400" b="1" spc="-15" dirty="0">
                <a:latin typeface="Calibri"/>
                <a:cs typeface="Calibri"/>
              </a:rPr>
              <a:t>to </a:t>
            </a:r>
            <a:r>
              <a:rPr sz="2400" b="1" spc="-5" dirty="0">
                <a:latin typeface="Calibri"/>
                <a:cs typeface="Calibri"/>
              </a:rPr>
              <a:t>another in </a:t>
            </a:r>
            <a:r>
              <a:rPr sz="2400" b="1" dirty="0">
                <a:latin typeface="Calibri"/>
                <a:cs typeface="Calibri"/>
              </a:rPr>
              <a:t>an </a:t>
            </a:r>
            <a:r>
              <a:rPr sz="2400" b="1" spc="-5" dirty="0">
                <a:latin typeface="Calibri"/>
                <a:cs typeface="Calibri"/>
              </a:rPr>
              <a:t>uncivil, discourteous manner</a:t>
            </a:r>
            <a:r>
              <a:rPr sz="2400" b="1" spc="-20" dirty="0">
                <a:latin typeface="Calibri"/>
                <a:cs typeface="Calibri"/>
              </a:rPr>
              <a:t> </a:t>
            </a:r>
            <a:endParaRPr lang="en-US" sz="2400" b="1" spc="-20" dirty="0">
              <a:latin typeface="Calibri"/>
              <a:cs typeface="Calibri"/>
            </a:endParaRPr>
          </a:p>
          <a:p>
            <a:pPr marL="356870" marR="164465" indent="-344170">
              <a:lnSpc>
                <a:spcPct val="100000"/>
              </a:lnSpc>
              <a:spcBef>
                <a:spcPts val="100"/>
              </a:spcBef>
              <a:buFont typeface="Wingdings"/>
              <a:buChar char=""/>
              <a:tabLst>
                <a:tab pos="357505" algn="l"/>
              </a:tabLst>
            </a:pPr>
            <a:r>
              <a:rPr sz="2400" b="1" spc="-10" dirty="0">
                <a:latin typeface="Calibri"/>
                <a:cs typeface="Calibri"/>
              </a:rPr>
              <a:t>Engaging </a:t>
            </a:r>
            <a:r>
              <a:rPr sz="2400" b="1" spc="-5" dirty="0">
                <a:latin typeface="Calibri"/>
                <a:cs typeface="Calibri"/>
              </a:rPr>
              <a:t>in reckless </a:t>
            </a:r>
            <a:r>
              <a:rPr sz="2400" b="1" spc="-10" dirty="0">
                <a:latin typeface="Calibri"/>
                <a:cs typeface="Calibri"/>
              </a:rPr>
              <a:t>behavior that </a:t>
            </a:r>
            <a:r>
              <a:rPr sz="2400" b="1" spc="-15" dirty="0">
                <a:latin typeface="Calibri"/>
                <a:cs typeface="Calibri"/>
              </a:rPr>
              <a:t>creates </a:t>
            </a:r>
            <a:r>
              <a:rPr sz="2400" b="1" dirty="0">
                <a:latin typeface="Calibri"/>
                <a:cs typeface="Calibri"/>
              </a:rPr>
              <a:t>a </a:t>
            </a:r>
            <a:r>
              <a:rPr sz="2400" b="1" spc="-5" dirty="0">
                <a:latin typeface="Calibri"/>
                <a:cs typeface="Calibri"/>
              </a:rPr>
              <a:t>risk </a:t>
            </a:r>
            <a:r>
              <a:rPr sz="2400" b="1" dirty="0">
                <a:latin typeface="Calibri"/>
                <a:cs typeface="Calibri"/>
              </a:rPr>
              <a:t>of </a:t>
            </a:r>
            <a:r>
              <a:rPr sz="2400" b="1" spc="-5" dirty="0">
                <a:latin typeface="Calibri"/>
                <a:cs typeface="Calibri"/>
              </a:rPr>
              <a:t>injury </a:t>
            </a:r>
            <a:r>
              <a:rPr sz="2400" b="1" spc="-15" dirty="0">
                <a:latin typeface="Calibri"/>
                <a:cs typeface="Calibri"/>
              </a:rPr>
              <a:t>to </a:t>
            </a:r>
            <a:r>
              <a:rPr sz="2400" b="1" spc="-5" dirty="0">
                <a:latin typeface="Calibri"/>
                <a:cs typeface="Calibri"/>
              </a:rPr>
              <a:t>self </a:t>
            </a:r>
            <a:r>
              <a:rPr sz="2400" b="1" spc="5" dirty="0">
                <a:latin typeface="Calibri"/>
                <a:cs typeface="Calibri"/>
              </a:rPr>
              <a:t>or  </a:t>
            </a:r>
            <a:r>
              <a:rPr sz="2400" b="1" spc="-5" dirty="0">
                <a:latin typeface="Calibri"/>
                <a:cs typeface="Calibri"/>
              </a:rPr>
              <a:t>others </a:t>
            </a:r>
            <a:endParaRPr lang="en-US" sz="2400" b="1" spc="-5" dirty="0">
              <a:latin typeface="Calibri"/>
              <a:cs typeface="Calibri"/>
            </a:endParaRPr>
          </a:p>
          <a:p>
            <a:pPr marL="356870" marR="164465" indent="-344170">
              <a:lnSpc>
                <a:spcPct val="100000"/>
              </a:lnSpc>
              <a:spcBef>
                <a:spcPts val="100"/>
              </a:spcBef>
              <a:buFont typeface="Wingdings"/>
              <a:buChar char=""/>
              <a:tabLst>
                <a:tab pos="357505" algn="l"/>
              </a:tabLst>
            </a:pPr>
            <a:r>
              <a:rPr sz="2400" b="1" spc="-5" dirty="0">
                <a:latin typeface="Calibri"/>
                <a:cs typeface="Calibri"/>
              </a:rPr>
              <a:t>Assault: </a:t>
            </a:r>
            <a:r>
              <a:rPr sz="2400" b="1" spc="-10" dirty="0">
                <a:latin typeface="Calibri"/>
                <a:cs typeface="Calibri"/>
              </a:rPr>
              <a:t>Intending </a:t>
            </a:r>
            <a:r>
              <a:rPr sz="2400" b="1" spc="-15" dirty="0">
                <a:latin typeface="Calibri"/>
                <a:cs typeface="Calibri"/>
              </a:rPr>
              <a:t>to </a:t>
            </a:r>
            <a:r>
              <a:rPr sz="2400" b="1" spc="-5" dirty="0">
                <a:latin typeface="Calibri"/>
                <a:cs typeface="Calibri"/>
              </a:rPr>
              <a:t>cause </a:t>
            </a:r>
            <a:r>
              <a:rPr sz="2400" b="1" spc="-15" dirty="0">
                <a:latin typeface="Calibri"/>
                <a:cs typeface="Calibri"/>
              </a:rPr>
              <a:t>physical </a:t>
            </a:r>
            <a:r>
              <a:rPr sz="2400" b="1" spc="-5" dirty="0">
                <a:latin typeface="Calibri"/>
                <a:cs typeface="Calibri"/>
              </a:rPr>
              <a:t>injury </a:t>
            </a:r>
            <a:r>
              <a:rPr sz="2400" b="1" spc="-15" dirty="0">
                <a:latin typeface="Calibri"/>
                <a:cs typeface="Calibri"/>
              </a:rPr>
              <a:t>to </a:t>
            </a:r>
            <a:r>
              <a:rPr sz="2400" b="1" spc="-5" dirty="0">
                <a:latin typeface="Calibri"/>
                <a:cs typeface="Calibri"/>
              </a:rPr>
              <a:t>another person</a:t>
            </a:r>
            <a:endParaRPr sz="2400" dirty="0">
              <a:latin typeface="Calibri"/>
              <a:cs typeface="Calibri"/>
            </a:endParaRPr>
          </a:p>
        </p:txBody>
      </p:sp>
    </p:spTree>
    <p:custDataLst>
      <p:tags r:id="rId1"/>
    </p:custDataLst>
    <p:extLst>
      <p:ext uri="{BB962C8B-B14F-4D97-AF65-F5344CB8AC3E}">
        <p14:creationId xmlns:p14="http://schemas.microsoft.com/office/powerpoint/2010/main" val="2149166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949886"/>
            <a:ext cx="9144000" cy="0"/>
          </a:xfrm>
          <a:custGeom>
            <a:avLst/>
            <a:gdLst/>
            <a:ahLst/>
            <a:cxnLst/>
            <a:rect l="l" t="t" r="r" b="b"/>
            <a:pathLst>
              <a:path w="9144000">
                <a:moveTo>
                  <a:pt x="0" y="0"/>
                </a:moveTo>
                <a:lnTo>
                  <a:pt x="9144000" y="0"/>
                </a:lnTo>
              </a:path>
            </a:pathLst>
          </a:custGeom>
          <a:ln w="25400">
            <a:solidFill>
              <a:srgbClr val="E20D38"/>
            </a:solidFill>
          </a:ln>
        </p:spPr>
        <p:txBody>
          <a:bodyPr wrap="square" lIns="0" tIns="0" rIns="0" bIns="0" rtlCol="0"/>
          <a:lstStyle/>
          <a:p>
            <a:endParaRPr/>
          </a:p>
        </p:txBody>
      </p:sp>
      <p:sp>
        <p:nvSpPr>
          <p:cNvPr id="4" name="object 4"/>
          <p:cNvSpPr/>
          <p:nvPr/>
        </p:nvSpPr>
        <p:spPr>
          <a:xfrm>
            <a:off x="7562774" y="5102377"/>
            <a:ext cx="1517002" cy="8731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144000" cy="1219200"/>
          </a:xfrm>
          <a:custGeom>
            <a:avLst/>
            <a:gdLst/>
            <a:ahLst/>
            <a:cxnLst/>
            <a:rect l="l" t="t" r="r" b="b"/>
            <a:pathLst>
              <a:path w="9144000" h="1219200">
                <a:moveTo>
                  <a:pt x="0" y="1219200"/>
                </a:moveTo>
                <a:lnTo>
                  <a:pt x="9144000" y="1219200"/>
                </a:lnTo>
                <a:lnTo>
                  <a:pt x="9144000" y="0"/>
                </a:lnTo>
                <a:lnTo>
                  <a:pt x="0" y="0"/>
                </a:lnTo>
                <a:lnTo>
                  <a:pt x="0" y="1219200"/>
                </a:lnTo>
                <a:close/>
              </a:path>
            </a:pathLst>
          </a:custGeom>
          <a:solidFill>
            <a:srgbClr val="000000"/>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marR="5080" indent="392430">
              <a:lnSpc>
                <a:spcPct val="100000"/>
              </a:lnSpc>
              <a:spcBef>
                <a:spcPts val="95"/>
              </a:spcBef>
            </a:pPr>
            <a:r>
              <a:rPr sz="4000" spc="-15" dirty="0">
                <a:solidFill>
                  <a:srgbClr val="FFFFFF"/>
                </a:solidFill>
              </a:rPr>
              <a:t>Behavior Categories:  What </a:t>
            </a:r>
            <a:r>
              <a:rPr sz="4000" spc="-5" dirty="0">
                <a:solidFill>
                  <a:srgbClr val="FFFFFF"/>
                </a:solidFill>
              </a:rPr>
              <a:t>harm </a:t>
            </a:r>
            <a:r>
              <a:rPr sz="4000" spc="-20" dirty="0">
                <a:solidFill>
                  <a:srgbClr val="FFFFFF"/>
                </a:solidFill>
              </a:rPr>
              <a:t>was</a:t>
            </a:r>
            <a:r>
              <a:rPr sz="4000" spc="-50" dirty="0">
                <a:solidFill>
                  <a:srgbClr val="FFFFFF"/>
                </a:solidFill>
              </a:rPr>
              <a:t> </a:t>
            </a:r>
            <a:r>
              <a:rPr sz="4000" spc="-10" dirty="0">
                <a:solidFill>
                  <a:srgbClr val="FFFFFF"/>
                </a:solidFill>
              </a:rPr>
              <a:t>caused?</a:t>
            </a:r>
            <a:endParaRPr sz="4000"/>
          </a:p>
        </p:txBody>
      </p:sp>
      <p:sp>
        <p:nvSpPr>
          <p:cNvPr id="8" name="object 8"/>
          <p:cNvSpPr txBox="1">
            <a:spLocks noGrp="1"/>
          </p:cNvSpPr>
          <p:nvPr>
            <p:ph type="sldNum" sz="quarter" idx="4294967295"/>
          </p:nvPr>
        </p:nvSpPr>
        <p:spPr>
          <a:xfrm>
            <a:off x="0" y="6288088"/>
            <a:ext cx="311150" cy="280987"/>
          </a:xfrm>
          <a:prstGeom prst="rect">
            <a:avLst/>
          </a:prstGeom>
        </p:spPr>
        <p:txBody>
          <a:bodyPr vert="horz" wrap="square" lIns="0" tIns="0" rIns="0" bIns="0" rtlCol="0">
            <a:spAutoFit/>
          </a:bodyPr>
          <a:lstStyle/>
          <a:p>
            <a:pPr marL="25400">
              <a:lnSpc>
                <a:spcPts val="2005"/>
              </a:lnSpc>
            </a:pPr>
            <a:fld id="{81D60167-4931-47E6-BA6A-407CBD079E47}" type="slidenum">
              <a:rPr dirty="0"/>
              <a:t>9</a:t>
            </a:fld>
            <a:endParaRPr dirty="0"/>
          </a:p>
        </p:txBody>
      </p:sp>
      <p:sp>
        <p:nvSpPr>
          <p:cNvPr id="7" name="object 7"/>
          <p:cNvSpPr txBox="1"/>
          <p:nvPr/>
        </p:nvSpPr>
        <p:spPr>
          <a:xfrm>
            <a:off x="78739" y="1302512"/>
            <a:ext cx="8369934" cy="3440044"/>
          </a:xfrm>
          <a:prstGeom prst="rect">
            <a:avLst/>
          </a:prstGeom>
        </p:spPr>
        <p:txBody>
          <a:bodyPr vert="horz" wrap="square" lIns="0" tIns="13335" rIns="0" bIns="0" rtlCol="0">
            <a:spAutoFit/>
          </a:bodyPr>
          <a:lstStyle/>
          <a:p>
            <a:pPr marL="640080" marR="647700" indent="-627380">
              <a:lnSpc>
                <a:spcPct val="100000"/>
              </a:lnSpc>
              <a:spcBef>
                <a:spcPts val="105"/>
              </a:spcBef>
              <a:buAutoNum type="alphaUcPeriod"/>
              <a:tabLst>
                <a:tab pos="640080" algn="l"/>
                <a:tab pos="640715" algn="l"/>
              </a:tabLst>
            </a:pPr>
            <a:r>
              <a:rPr sz="3200" b="1" spc="-10" dirty="0">
                <a:latin typeface="Calibri"/>
                <a:cs typeface="Calibri"/>
              </a:rPr>
              <a:t>Behaviors </a:t>
            </a:r>
            <a:r>
              <a:rPr sz="3200" b="1" spc="-5" dirty="0">
                <a:latin typeface="Calibri"/>
                <a:cs typeface="Calibri"/>
              </a:rPr>
              <a:t>that impede Academic </a:t>
            </a:r>
            <a:r>
              <a:rPr sz="3200" b="1" spc="-10" dirty="0">
                <a:latin typeface="Calibri"/>
                <a:cs typeface="Calibri"/>
              </a:rPr>
              <a:t>Progress  (BAP)</a:t>
            </a:r>
            <a:endParaRPr sz="3200" dirty="0">
              <a:latin typeface="Calibri"/>
              <a:cs typeface="Calibri"/>
            </a:endParaRPr>
          </a:p>
          <a:p>
            <a:pPr marL="640080" indent="-627380">
              <a:lnSpc>
                <a:spcPct val="100000"/>
              </a:lnSpc>
              <a:spcBef>
                <a:spcPts val="765"/>
              </a:spcBef>
              <a:buAutoNum type="alphaUcPeriod"/>
              <a:tabLst>
                <a:tab pos="640080" algn="l"/>
                <a:tab pos="640715" algn="l"/>
              </a:tabLst>
            </a:pPr>
            <a:r>
              <a:rPr sz="3200" b="1" spc="-10" dirty="0">
                <a:latin typeface="Calibri"/>
                <a:cs typeface="Calibri"/>
              </a:rPr>
              <a:t>Behaviors </a:t>
            </a:r>
            <a:r>
              <a:rPr sz="3200" b="1" spc="-15" dirty="0">
                <a:latin typeface="Calibri"/>
                <a:cs typeface="Calibri"/>
              </a:rPr>
              <a:t>related </a:t>
            </a:r>
            <a:r>
              <a:rPr sz="3200" b="1" spc="-20" dirty="0">
                <a:latin typeface="Calibri"/>
                <a:cs typeface="Calibri"/>
              </a:rPr>
              <a:t>to </a:t>
            </a:r>
            <a:r>
              <a:rPr sz="3200" b="1" dirty="0">
                <a:latin typeface="Calibri"/>
                <a:cs typeface="Calibri"/>
              </a:rPr>
              <a:t>School </a:t>
            </a:r>
            <a:r>
              <a:rPr sz="3200" b="1" spc="-10" dirty="0">
                <a:latin typeface="Calibri"/>
                <a:cs typeface="Calibri"/>
              </a:rPr>
              <a:t>Operations</a:t>
            </a:r>
            <a:r>
              <a:rPr sz="3200" b="1" spc="-90" dirty="0">
                <a:latin typeface="Calibri"/>
                <a:cs typeface="Calibri"/>
              </a:rPr>
              <a:t> </a:t>
            </a:r>
            <a:r>
              <a:rPr sz="3200" b="1" dirty="0">
                <a:latin typeface="Calibri"/>
                <a:cs typeface="Calibri"/>
              </a:rPr>
              <a:t>(BSO)</a:t>
            </a:r>
            <a:endParaRPr sz="3200" dirty="0">
              <a:latin typeface="Calibri"/>
              <a:cs typeface="Calibri"/>
            </a:endParaRPr>
          </a:p>
          <a:p>
            <a:pPr marL="640080" indent="-627380">
              <a:lnSpc>
                <a:spcPct val="100000"/>
              </a:lnSpc>
              <a:spcBef>
                <a:spcPts val="770"/>
              </a:spcBef>
              <a:buAutoNum type="alphaUcPeriod"/>
              <a:tabLst>
                <a:tab pos="640080" algn="l"/>
                <a:tab pos="640715" algn="l"/>
              </a:tabLst>
            </a:pPr>
            <a:r>
              <a:rPr sz="3200" b="1" spc="-5" dirty="0">
                <a:latin typeface="Calibri"/>
                <a:cs typeface="Calibri"/>
              </a:rPr>
              <a:t>Relationship </a:t>
            </a:r>
            <a:r>
              <a:rPr sz="3200" b="1" spc="-10" dirty="0">
                <a:latin typeface="Calibri"/>
                <a:cs typeface="Calibri"/>
              </a:rPr>
              <a:t>Behaviors</a:t>
            </a:r>
            <a:r>
              <a:rPr sz="3200" b="1" spc="-60" dirty="0">
                <a:latin typeface="Calibri"/>
                <a:cs typeface="Calibri"/>
              </a:rPr>
              <a:t> </a:t>
            </a:r>
            <a:r>
              <a:rPr sz="3200" b="1" spc="-5" dirty="0">
                <a:latin typeface="Calibri"/>
                <a:cs typeface="Calibri"/>
              </a:rPr>
              <a:t>(RB)</a:t>
            </a:r>
            <a:endParaRPr sz="3200" dirty="0">
              <a:latin typeface="Calibri"/>
              <a:cs typeface="Calibri"/>
            </a:endParaRPr>
          </a:p>
          <a:p>
            <a:pPr marL="640080" indent="-627380">
              <a:lnSpc>
                <a:spcPct val="100000"/>
              </a:lnSpc>
              <a:spcBef>
                <a:spcPts val="765"/>
              </a:spcBef>
              <a:buAutoNum type="alphaUcPeriod"/>
              <a:tabLst>
                <a:tab pos="640080" algn="l"/>
                <a:tab pos="640715" algn="l"/>
              </a:tabLst>
            </a:pPr>
            <a:r>
              <a:rPr sz="3200" b="1" spc="-10" dirty="0">
                <a:latin typeface="Calibri"/>
                <a:cs typeface="Calibri"/>
              </a:rPr>
              <a:t>Behaviors </a:t>
            </a:r>
            <a:r>
              <a:rPr sz="3200" b="1" spc="-5" dirty="0">
                <a:latin typeface="Calibri"/>
                <a:cs typeface="Calibri"/>
              </a:rPr>
              <a:t>that </a:t>
            </a:r>
            <a:r>
              <a:rPr sz="3200" b="1" spc="-10" dirty="0">
                <a:latin typeface="Calibri"/>
                <a:cs typeface="Calibri"/>
              </a:rPr>
              <a:t>present </a:t>
            </a:r>
            <a:r>
              <a:rPr sz="3200" b="1" dirty="0">
                <a:latin typeface="Calibri"/>
                <a:cs typeface="Calibri"/>
              </a:rPr>
              <a:t>a </a:t>
            </a:r>
            <a:r>
              <a:rPr sz="3200" b="1" spc="-20" dirty="0">
                <a:latin typeface="Calibri"/>
                <a:cs typeface="Calibri"/>
              </a:rPr>
              <a:t>Safety </a:t>
            </a:r>
            <a:r>
              <a:rPr sz="3200" b="1" dirty="0">
                <a:latin typeface="Calibri"/>
                <a:cs typeface="Calibri"/>
              </a:rPr>
              <a:t>Concern</a:t>
            </a:r>
            <a:r>
              <a:rPr sz="3200" b="1" spc="-75" dirty="0">
                <a:latin typeface="Calibri"/>
                <a:cs typeface="Calibri"/>
              </a:rPr>
              <a:t> </a:t>
            </a:r>
            <a:r>
              <a:rPr sz="3200" b="1" spc="-5" dirty="0">
                <a:latin typeface="Calibri"/>
                <a:cs typeface="Calibri"/>
              </a:rPr>
              <a:t>(</a:t>
            </a:r>
            <a:r>
              <a:rPr sz="3200" b="1" spc="-5" dirty="0" smtClean="0">
                <a:latin typeface="Calibri"/>
                <a:cs typeface="Calibri"/>
              </a:rPr>
              <a:t>BSC)</a:t>
            </a:r>
            <a:endParaRPr lang="en-US" sz="3200" dirty="0">
              <a:latin typeface="Calibri"/>
              <a:cs typeface="Calibri"/>
            </a:endParaRPr>
          </a:p>
          <a:p>
            <a:pPr marL="640080" indent="-627380">
              <a:lnSpc>
                <a:spcPct val="100000"/>
              </a:lnSpc>
              <a:spcBef>
                <a:spcPts val="765"/>
              </a:spcBef>
              <a:buAutoNum type="alphaUcPeriod"/>
              <a:tabLst>
                <a:tab pos="640080" algn="l"/>
                <a:tab pos="640715" algn="l"/>
              </a:tabLst>
            </a:pPr>
            <a:r>
              <a:rPr sz="3200" b="1" spc="-10" dirty="0" smtClean="0">
                <a:latin typeface="Calibri"/>
                <a:cs typeface="Calibri"/>
              </a:rPr>
              <a:t>Behaviors </a:t>
            </a:r>
            <a:r>
              <a:rPr sz="3200" b="1" spc="-5" dirty="0">
                <a:latin typeface="Calibri"/>
                <a:cs typeface="Calibri"/>
              </a:rPr>
              <a:t>that </a:t>
            </a:r>
            <a:r>
              <a:rPr sz="3200" b="1" spc="-10" dirty="0">
                <a:latin typeface="Calibri"/>
                <a:cs typeface="Calibri"/>
              </a:rPr>
              <a:t>endanger </a:t>
            </a:r>
            <a:r>
              <a:rPr sz="3200" b="1" dirty="0">
                <a:latin typeface="Calibri"/>
                <a:cs typeface="Calibri"/>
              </a:rPr>
              <a:t>Self or</a:t>
            </a:r>
            <a:r>
              <a:rPr sz="3200" b="1" spc="-60" dirty="0">
                <a:latin typeface="Calibri"/>
                <a:cs typeface="Calibri"/>
              </a:rPr>
              <a:t> </a:t>
            </a:r>
            <a:r>
              <a:rPr sz="3200" b="1" spc="-5" dirty="0" smtClean="0">
                <a:latin typeface="Calibri"/>
                <a:cs typeface="Calibri"/>
              </a:rPr>
              <a:t>Others(B</a:t>
            </a:r>
            <a:r>
              <a:rPr lang="en-US" sz="3200" b="1" spc="-5" dirty="0" smtClean="0">
                <a:latin typeface="Calibri"/>
                <a:cs typeface="Calibri"/>
              </a:rPr>
              <a:t>E</a:t>
            </a:r>
            <a:r>
              <a:rPr sz="3200" b="1" spc="-5" dirty="0" smtClean="0">
                <a:latin typeface="Calibri"/>
                <a:cs typeface="Calibri"/>
              </a:rPr>
              <a:t>SO</a:t>
            </a:r>
            <a:r>
              <a:rPr sz="3600" b="1" spc="-5" dirty="0">
                <a:latin typeface="Calibri"/>
                <a:cs typeface="Calibri"/>
              </a:rPr>
              <a:t>)</a:t>
            </a:r>
            <a:endParaRPr sz="3600" dirty="0">
              <a:latin typeface="Calibri"/>
              <a:cs typeface="Calibri"/>
            </a:endParaRPr>
          </a:p>
        </p:txBody>
      </p:sp>
    </p:spTree>
    <p:custDataLst>
      <p:tags r:id="rId1"/>
    </p:custDataLst>
    <p:extLst>
      <p:ext uri="{BB962C8B-B14F-4D97-AF65-F5344CB8AC3E}">
        <p14:creationId xmlns:p14="http://schemas.microsoft.com/office/powerpoint/2010/main" val="23839050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fl-blank-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vfl-blank-template</Template>
  <TotalTime>2289</TotalTime>
  <Words>3186</Words>
  <Application>Microsoft Office PowerPoint</Application>
  <PresentationFormat>On-screen Show (4:3)</PresentationFormat>
  <Paragraphs>347</Paragraphs>
  <Slides>52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Times New Roman</vt:lpstr>
      <vt:lpstr>Wingdings</vt:lpstr>
      <vt:lpstr>vfl-blank-template</vt:lpstr>
      <vt:lpstr>Student Behavior and Administrative Response Collection</vt:lpstr>
      <vt:lpstr>Agenda</vt:lpstr>
      <vt:lpstr>Webinar Participation</vt:lpstr>
      <vt:lpstr>Goals of Model Guidance</vt:lpstr>
      <vt:lpstr>Social Emotional  Learning Skills</vt:lpstr>
      <vt:lpstr>Assess social emotional development. </vt:lpstr>
      <vt:lpstr>Behavior Descriptors</vt:lpstr>
      <vt:lpstr>Sample Student Behaviors pages 39-45 </vt:lpstr>
      <vt:lpstr>Behavior Categories:  What harm was caused?</vt:lpstr>
      <vt:lpstr>    Responding to Behaviors</vt:lpstr>
      <vt:lpstr>The Purpose of Sanctions</vt:lpstr>
      <vt:lpstr>Supports and Interventions</vt:lpstr>
      <vt:lpstr>SBAR Record Types</vt:lpstr>
      <vt:lpstr>Example of SBAR Reporting</vt:lpstr>
      <vt:lpstr>A Record-Header</vt:lpstr>
      <vt:lpstr>A Record-Header</vt:lpstr>
      <vt:lpstr>Example of SBAR Reporting</vt:lpstr>
      <vt:lpstr>B Record: Incident Record </vt:lpstr>
      <vt:lpstr>B Record: Incident Record </vt:lpstr>
      <vt:lpstr>Time of Incident</vt:lpstr>
      <vt:lpstr>Location of Incident</vt:lpstr>
      <vt:lpstr>Firearms Confiscated</vt:lpstr>
      <vt:lpstr>Weapons Confiscated</vt:lpstr>
      <vt:lpstr>Example of SBAR Reporting</vt:lpstr>
      <vt:lpstr>Example of SBAR Reporting</vt:lpstr>
      <vt:lpstr>C Record: Student Behavior Record </vt:lpstr>
      <vt:lpstr>Example of SBAR Reporting</vt:lpstr>
      <vt:lpstr>C Record: Student Behavior Record</vt:lpstr>
      <vt:lpstr>Behavior Code Categories</vt:lpstr>
      <vt:lpstr>Persistently Dangerous Incident Codes</vt:lpstr>
      <vt:lpstr>Persistently Dangerous Incident Codes </vt:lpstr>
      <vt:lpstr>Local Authorization Code/Other Explanation </vt:lpstr>
      <vt:lpstr>Unknown Offender Code</vt:lpstr>
      <vt:lpstr>Aggravating Circumstances Flag</vt:lpstr>
      <vt:lpstr>Law Enforcement Flag</vt:lpstr>
      <vt:lpstr>Example of SBAR Reporting</vt:lpstr>
      <vt:lpstr>Example of SBAR Reporting</vt:lpstr>
      <vt:lpstr>D Record: Administrative Response</vt:lpstr>
      <vt:lpstr>Example of SBAR Reporting</vt:lpstr>
      <vt:lpstr>D Record: Administrative Response</vt:lpstr>
      <vt:lpstr>Behavioral Intervention Code</vt:lpstr>
      <vt:lpstr>Instructional Support Code</vt:lpstr>
      <vt:lpstr>Disciplinary Sanction Code</vt:lpstr>
      <vt:lpstr>Disciplinary Sanction Code</vt:lpstr>
      <vt:lpstr>Example of SBAR Reporting</vt:lpstr>
      <vt:lpstr>Example of SBAR Reporting</vt:lpstr>
      <vt:lpstr>E Record: Victims Record </vt:lpstr>
      <vt:lpstr>E Record: Victims Record </vt:lpstr>
      <vt:lpstr>Example of SBAR Reporting</vt:lpstr>
      <vt:lpstr>Tentative Timeline</vt:lpstr>
      <vt:lpstr>PowerPoint Presentation</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Updates</dc:title>
  <dc:creator>Williams, Susan (DOE)</dc:creator>
  <cp:lastModifiedBy>VITA Program</cp:lastModifiedBy>
  <cp:revision>77</cp:revision>
  <dcterms:created xsi:type="dcterms:W3CDTF">2019-09-30T00:25:23Z</dcterms:created>
  <dcterms:modified xsi:type="dcterms:W3CDTF">2022-11-21T19:41:41Z</dcterms:modified>
</cp:coreProperties>
</file>