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28"/>
  </p:notesMasterIdLst>
  <p:handoutMasterIdLst>
    <p:handoutMasterId r:id="rId29"/>
  </p:handoutMasterIdLst>
  <p:sldIdLst>
    <p:sldId id="258" r:id="rId2"/>
    <p:sldId id="269" r:id="rId3"/>
    <p:sldId id="256" r:id="rId4"/>
    <p:sldId id="259" r:id="rId5"/>
    <p:sldId id="317" r:id="rId6"/>
    <p:sldId id="265" r:id="rId7"/>
    <p:sldId id="285" r:id="rId8"/>
    <p:sldId id="286" r:id="rId9"/>
    <p:sldId id="287" r:id="rId10"/>
    <p:sldId id="299" r:id="rId11"/>
    <p:sldId id="301" r:id="rId12"/>
    <p:sldId id="303" r:id="rId13"/>
    <p:sldId id="305" r:id="rId14"/>
    <p:sldId id="306" r:id="rId15"/>
    <p:sldId id="309" r:id="rId16"/>
    <p:sldId id="308" r:id="rId17"/>
    <p:sldId id="316" r:id="rId18"/>
    <p:sldId id="311" r:id="rId19"/>
    <p:sldId id="292" r:id="rId20"/>
    <p:sldId id="318" r:id="rId21"/>
    <p:sldId id="307" r:id="rId22"/>
    <p:sldId id="312" r:id="rId23"/>
    <p:sldId id="314" r:id="rId24"/>
    <p:sldId id="313" r:id="rId25"/>
    <p:sldId id="29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536"/>
    <a:srgbClr val="FAFBCF"/>
    <a:srgbClr val="0F1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2"/>
    <p:restoredTop sz="96327"/>
  </p:normalViewPr>
  <p:slideViewPr>
    <p:cSldViewPr snapToGrid="0" snapToObjects="1">
      <p:cViewPr varScale="1">
        <p:scale>
          <a:sx n="88" d="100"/>
          <a:sy n="88" d="100"/>
        </p:scale>
        <p:origin x="456" y="62"/>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12/6/2021</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385980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80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9706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2175163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396105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FBEA2-4504-465C-B12D-8B709E2A88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14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770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93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11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69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299201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738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76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12/6/2021</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xmln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25"/>
        <p:cNvGrpSpPr/>
        <p:nvPr/>
      </p:nvGrpSpPr>
      <p:grpSpPr>
        <a:xfrm>
          <a:off x="0" y="0"/>
          <a:ext cx="0" cy="0"/>
          <a:chOff x="0" y="0"/>
          <a:chExt cx="0" cy="0"/>
        </a:xfrm>
      </p:grpSpPr>
      <p:pic>
        <p:nvPicPr>
          <p:cNvPr id="26" name="Google Shape;26;p55" title="Virginia Department of Education logo"/>
          <p:cNvPicPr preferRelativeResize="0"/>
          <p:nvPr/>
        </p:nvPicPr>
        <p:blipFill rotWithShape="1">
          <a:blip r:embed="rId2">
            <a:alphaModFix/>
          </a:blip>
          <a:srcRect/>
          <a:stretch/>
        </p:blipFill>
        <p:spPr>
          <a:xfrm>
            <a:off x="10083697" y="5102370"/>
            <a:ext cx="2022683" cy="873167"/>
          </a:xfrm>
          <a:prstGeom prst="rect">
            <a:avLst/>
          </a:prstGeom>
          <a:noFill/>
          <a:ln>
            <a:noFill/>
          </a:ln>
        </p:spPr>
      </p:pic>
      <p:sp>
        <p:nvSpPr>
          <p:cNvPr id="27" name="Google Shape;27;p55"/>
          <p:cNvSpPr txBox="1">
            <a:spLocks noGrp="1"/>
          </p:cNvSpPr>
          <p:nvPr>
            <p:ph type="title"/>
          </p:nvPr>
        </p:nvSpPr>
        <p:spPr>
          <a:xfrm>
            <a:off x="0" y="1495"/>
            <a:ext cx="12192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5867"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28" name="Google Shape;28;p55"/>
          <p:cNvSpPr txBox="1">
            <a:spLocks noGrp="1"/>
          </p:cNvSpPr>
          <p:nvPr>
            <p:ph type="body" idx="1"/>
          </p:nvPr>
        </p:nvSpPr>
        <p:spPr>
          <a:xfrm>
            <a:off x="609600" y="1600202"/>
            <a:ext cx="10972800" cy="4165599"/>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480"/>
              </a:spcBef>
              <a:spcAft>
                <a:spcPts val="0"/>
              </a:spcAft>
              <a:buClr>
                <a:schemeClr val="dk1"/>
              </a:buClr>
              <a:buSzPts val="1800"/>
              <a:buChar char="•"/>
              <a:defRPr/>
            </a:lvl1pPr>
            <a:lvl2pPr marL="1219170" lvl="1" indent="-457189" algn="l">
              <a:lnSpc>
                <a:spcPct val="100000"/>
              </a:lnSpc>
              <a:spcBef>
                <a:spcPts val="480"/>
              </a:spcBef>
              <a:spcAft>
                <a:spcPts val="0"/>
              </a:spcAft>
              <a:buClr>
                <a:schemeClr val="dk1"/>
              </a:buClr>
              <a:buSzPts val="1800"/>
              <a:buChar char="–"/>
              <a:defRPr/>
            </a:lvl2pPr>
            <a:lvl3pPr marL="1828754" lvl="2" indent="-457189" algn="l">
              <a:lnSpc>
                <a:spcPct val="100000"/>
              </a:lnSpc>
              <a:spcBef>
                <a:spcPts val="480"/>
              </a:spcBef>
              <a:spcAft>
                <a:spcPts val="0"/>
              </a:spcAft>
              <a:buClr>
                <a:schemeClr val="dk1"/>
              </a:buClr>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5846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eg.foley@doe.virginia.gov"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reginald.fox@doe.virginia.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mailto:meg.foley@doe.virginia.gov"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reginald.fox@doe.virginia.gov" TargetMode="External"/><Relationship Id="rId9" Type="http://schemas.openxmlformats.org/officeDocument/2006/relationships/image" Target="../media/image10.emf"/></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reginald.fox@doe.virgini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meg.foley@doe.virginia.gov"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doe.virginia.gov/instruction/virtual_learning/index.shtml" TargetMode="External"/><Relationship Id="rId1" Type="http://schemas.openxmlformats.org/officeDocument/2006/relationships/slideLayout" Target="../slideLayouts/slideLayout9.xml"/><Relationship Id="rId5" Type="http://schemas.openxmlformats.org/officeDocument/2006/relationships/image" Target="../media/image1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hyperlink" Target="mailto:meg.foley@doe.virgini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reginald.fox@doe.virgini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doe.virginia.gov/instruction/virtual_learning/index.shtml"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law.lis.virginia.gov/vacodefull/title22.1/chapter13/article1.4/" TargetMode="External"/><Relationship Id="rId2" Type="http://schemas.openxmlformats.org/officeDocument/2006/relationships/image" Target="../media/image12.jpg"/><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hyperlink" Target="https://virtualvirginia.instructuremedia.com/embed/56502135-9a20-4998-8e78-bbe3d747f2a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1524000" y="1486262"/>
            <a:ext cx="9144000" cy="2387600"/>
          </a:xfrm>
        </p:spPr>
        <p:txBody>
          <a:bodyPr>
            <a:normAutofit fontScale="90000"/>
          </a:bodyPr>
          <a:lstStyle/>
          <a:p>
            <a:r>
              <a:rPr lang="en-US" dirty="0" smtClean="0"/>
              <a:t>Virtual Learning Professional Learning Series</a:t>
            </a:r>
            <a:endParaRPr lang="en-US"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a:xfrm>
            <a:off x="1524000" y="4423952"/>
            <a:ext cx="9222659" cy="1319537"/>
          </a:xfrm>
        </p:spPr>
        <p:txBody>
          <a:bodyPr>
            <a:normAutofit fontScale="92500" lnSpcReduction="20000"/>
          </a:bodyPr>
          <a:lstStyle/>
          <a:p>
            <a:r>
              <a:rPr lang="en-US" sz="3200" b="1" dirty="0" smtClean="0">
                <a:effectLst>
                  <a:outerShdw blurRad="38100" dist="38100" dir="2700000" algn="tl">
                    <a:srgbClr val="000000">
                      <a:alpha val="43137"/>
                    </a:srgbClr>
                  </a:outerShdw>
                </a:effectLst>
              </a:rPr>
              <a:t>VL Webinar 1: Virtual Learning in VA</a:t>
            </a:r>
          </a:p>
          <a:p>
            <a:r>
              <a:rPr lang="en-US" sz="3200" b="1" dirty="0" smtClean="0">
                <a:solidFill>
                  <a:srgbClr val="C22536"/>
                </a:solidFill>
                <a:effectLst>
                  <a:outerShdw blurRad="38100" dist="38100" dir="2700000" algn="tl">
                    <a:srgbClr val="000000">
                      <a:alpha val="43137"/>
                    </a:srgbClr>
                  </a:outerShdw>
                </a:effectLst>
              </a:rPr>
              <a:t>Wednesday, November 17, 2021</a:t>
            </a:r>
          </a:p>
          <a:p>
            <a:r>
              <a:rPr lang="en-US" sz="3200" b="1" dirty="0" smtClean="0">
                <a:solidFill>
                  <a:srgbClr val="C22536"/>
                </a:solidFill>
                <a:effectLst>
                  <a:outerShdw blurRad="38100" dist="38100" dir="2700000" algn="tl">
                    <a:srgbClr val="000000">
                      <a:alpha val="43137"/>
                    </a:srgbClr>
                  </a:outerShdw>
                </a:effectLst>
              </a:rPr>
              <a:t>3:00-4:00 p.m.</a:t>
            </a:r>
            <a:endParaRPr lang="en-US" sz="3200" b="1" dirty="0">
              <a:solidFill>
                <a:srgbClr val="C2253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401D-989F-9D46-AD8F-72B76DD11ABB}"/>
              </a:ext>
            </a:extLst>
          </p:cNvPr>
          <p:cNvSpPr>
            <a:spLocks noGrp="1"/>
          </p:cNvSpPr>
          <p:nvPr>
            <p:ph type="title"/>
          </p:nvPr>
        </p:nvSpPr>
        <p:spPr/>
        <p:txBody>
          <a:bodyPr>
            <a:normAutofit fontScale="90000"/>
          </a:bodyPr>
          <a:lstStyle/>
          <a:p>
            <a:r>
              <a:rPr lang="en-US" dirty="0" smtClean="0"/>
              <a:t>Partnerships: Key </a:t>
            </a:r>
            <a:r>
              <a:rPr lang="en-US" dirty="0"/>
              <a:t>Responsibilities for Stakeholders</a:t>
            </a:r>
            <a:br>
              <a:rPr lang="en-US" dirty="0"/>
            </a:b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spTree>
    <p:extLst>
      <p:ext uri="{BB962C8B-B14F-4D97-AF65-F5344CB8AC3E}">
        <p14:creationId xmlns:p14="http://schemas.microsoft.com/office/powerpoint/2010/main" val="924804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936949" y="465318"/>
            <a:ext cx="10318102" cy="8829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smtClean="0"/>
              <a:t>Local School Board</a:t>
            </a:r>
            <a:endParaRPr dirty="0"/>
          </a:p>
        </p:txBody>
      </p:sp>
      <p:sp>
        <p:nvSpPr>
          <p:cNvPr id="214" name="Google Shape;214;p11"/>
          <p:cNvSpPr txBox="1">
            <a:spLocks noGrp="1"/>
          </p:cNvSpPr>
          <p:nvPr>
            <p:ph type="body" idx="1"/>
          </p:nvPr>
        </p:nvSpPr>
        <p:spPr>
          <a:xfrm>
            <a:off x="1018902" y="1668095"/>
            <a:ext cx="10334897" cy="3930719"/>
          </a:xfrm>
          <a:prstGeom prst="rect">
            <a:avLst/>
          </a:prstGeom>
          <a:noFill/>
          <a:ln>
            <a:noFill/>
          </a:ln>
        </p:spPr>
        <p:txBody>
          <a:bodyPr spcFirstLastPara="1" wrap="square" lIns="91425" tIns="45700" rIns="91425" bIns="45700" anchor="t" anchorCtr="0">
            <a:normAutofit/>
          </a:bodyPr>
          <a:lstStyle/>
          <a:p>
            <a:pPr lvl="0"/>
            <a:r>
              <a:rPr lang="en-US" dirty="0"/>
              <a:t>Contract with approved </a:t>
            </a:r>
            <a:r>
              <a:rPr lang="en-US" dirty="0" err="1"/>
              <a:t>multidivision</a:t>
            </a:r>
            <a:r>
              <a:rPr lang="en-US" dirty="0"/>
              <a:t> online </a:t>
            </a:r>
            <a:r>
              <a:rPr lang="en-US" dirty="0" smtClean="0"/>
              <a:t>provider.</a:t>
            </a:r>
            <a:endParaRPr lang="en-US" dirty="0"/>
          </a:p>
          <a:p>
            <a:pPr lvl="0"/>
            <a:r>
              <a:rPr lang="en-US" dirty="0"/>
              <a:t>Ensure </a:t>
            </a:r>
            <a:r>
              <a:rPr lang="en-US" dirty="0" smtClean="0"/>
              <a:t>school division meets </a:t>
            </a:r>
            <a:r>
              <a:rPr lang="en-US" dirty="0"/>
              <a:t>Standards of Accreditation and other </a:t>
            </a:r>
            <a:r>
              <a:rPr lang="en-US" dirty="0" smtClean="0"/>
              <a:t>requirements.</a:t>
            </a:r>
            <a:endParaRPr lang="en-US" dirty="0"/>
          </a:p>
          <a:p>
            <a:pPr lvl="0"/>
            <a:r>
              <a:rPr lang="en-US" dirty="0"/>
              <a:t>Make agreements with other local school boards regarding participation of non-resident students </a:t>
            </a:r>
            <a:r>
              <a:rPr lang="en-US" dirty="0" smtClean="0"/>
              <a:t>in </a:t>
            </a:r>
            <a:r>
              <a:rPr lang="en-US" dirty="0"/>
              <a:t>virtual school </a:t>
            </a:r>
            <a:r>
              <a:rPr lang="en-US" dirty="0" smtClean="0"/>
              <a:t>programs.</a:t>
            </a:r>
            <a:endParaRPr lang="en-US" dirty="0"/>
          </a:p>
        </p:txBody>
      </p:sp>
      <p:pic>
        <p:nvPicPr>
          <p:cNvPr id="4" name="Google Shape;208;p10" title="Picture student and teacher"/>
          <p:cNvPicPr preferRelativeResize="0"/>
          <p:nvPr/>
        </p:nvPicPr>
        <p:blipFill rotWithShape="1">
          <a:blip r:embed="rId3">
            <a:alphaModFix/>
          </a:blip>
          <a:srcRect/>
          <a:stretch/>
        </p:blipFill>
        <p:spPr>
          <a:xfrm>
            <a:off x="3759198" y="4582814"/>
            <a:ext cx="3055639" cy="2032000"/>
          </a:xfrm>
          <a:prstGeom prst="rect">
            <a:avLst/>
          </a:prstGeom>
          <a:noFill/>
          <a:ln>
            <a:noFill/>
          </a:ln>
        </p:spPr>
      </p:pic>
    </p:spTree>
    <p:extLst>
      <p:ext uri="{BB962C8B-B14F-4D97-AF65-F5344CB8AC3E}">
        <p14:creationId xmlns:p14="http://schemas.microsoft.com/office/powerpoint/2010/main" val="1393905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936949" y="465318"/>
            <a:ext cx="10318102" cy="8829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smtClean="0"/>
              <a:t>School Division Administration</a:t>
            </a:r>
            <a:endParaRPr dirty="0"/>
          </a:p>
        </p:txBody>
      </p:sp>
      <p:sp>
        <p:nvSpPr>
          <p:cNvPr id="214" name="Google Shape;214;p11"/>
          <p:cNvSpPr txBox="1">
            <a:spLocks noGrp="1"/>
          </p:cNvSpPr>
          <p:nvPr>
            <p:ph type="body" idx="1"/>
          </p:nvPr>
        </p:nvSpPr>
        <p:spPr>
          <a:xfrm>
            <a:off x="1018902" y="1668095"/>
            <a:ext cx="10334897" cy="3930719"/>
          </a:xfrm>
          <a:prstGeom prst="rect">
            <a:avLst/>
          </a:prstGeom>
          <a:noFill/>
          <a:ln>
            <a:noFill/>
          </a:ln>
        </p:spPr>
        <p:txBody>
          <a:bodyPr spcFirstLastPara="1" wrap="square" lIns="91425" tIns="45700" rIns="91425" bIns="45700" anchor="t" anchorCtr="0">
            <a:normAutofit lnSpcReduction="10000"/>
          </a:bodyPr>
          <a:lstStyle/>
          <a:p>
            <a:pPr lvl="0"/>
            <a:r>
              <a:rPr lang="en-US" dirty="0"/>
              <a:t>Provide information </a:t>
            </a:r>
            <a:r>
              <a:rPr lang="en-US" dirty="0" smtClean="0"/>
              <a:t>about </a:t>
            </a:r>
            <a:r>
              <a:rPr lang="en-US" dirty="0"/>
              <a:t>services offered through the division’s contracts with </a:t>
            </a:r>
            <a:r>
              <a:rPr lang="en-US" dirty="0" err="1"/>
              <a:t>multidivision</a:t>
            </a:r>
            <a:r>
              <a:rPr lang="en-US" dirty="0"/>
              <a:t> online </a:t>
            </a:r>
            <a:r>
              <a:rPr lang="en-US" dirty="0" smtClean="0"/>
              <a:t>provider.</a:t>
            </a:r>
            <a:endParaRPr lang="en-US" dirty="0"/>
          </a:p>
          <a:p>
            <a:pPr lvl="0"/>
            <a:r>
              <a:rPr lang="en-US" dirty="0"/>
              <a:t>Ensure students take courses that address their specific needs, including any provisions required under the individualized education program (IEP</a:t>
            </a:r>
            <a:r>
              <a:rPr lang="en-US" dirty="0" smtClean="0"/>
              <a:t>), 504 Plan, and other specialized services.</a:t>
            </a:r>
            <a:endParaRPr lang="en-US" dirty="0"/>
          </a:p>
          <a:p>
            <a:pPr lvl="0"/>
            <a:r>
              <a:rPr lang="en-US" dirty="0" smtClean="0"/>
              <a:t>Gather </a:t>
            </a:r>
            <a:r>
              <a:rPr lang="en-US" dirty="0"/>
              <a:t>data from </a:t>
            </a:r>
            <a:r>
              <a:rPr lang="en-US" dirty="0" err="1"/>
              <a:t>multidivision</a:t>
            </a:r>
            <a:r>
              <a:rPr lang="en-US" dirty="0"/>
              <a:t> online provider regarding student progress and participation, communicate information to parents, and report </a:t>
            </a:r>
            <a:r>
              <a:rPr lang="en-US" dirty="0" smtClean="0"/>
              <a:t>accurately through </a:t>
            </a:r>
            <a:r>
              <a:rPr lang="en-US" dirty="0"/>
              <a:t>regular channels to </a:t>
            </a:r>
            <a:r>
              <a:rPr lang="en-US" dirty="0" smtClean="0"/>
              <a:t>VDOE.</a:t>
            </a:r>
            <a:endParaRPr lang="en-US" dirty="0"/>
          </a:p>
        </p:txBody>
      </p:sp>
    </p:spTree>
    <p:extLst>
      <p:ext uri="{BB962C8B-B14F-4D97-AF65-F5344CB8AC3E}">
        <p14:creationId xmlns:p14="http://schemas.microsoft.com/office/powerpoint/2010/main" val="1355508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1306404" y="247604"/>
            <a:ext cx="10318102" cy="8829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smtClean="0"/>
              <a:t>Parental Engagement</a:t>
            </a:r>
            <a:endParaRPr dirty="0"/>
          </a:p>
        </p:txBody>
      </p:sp>
      <p:sp>
        <p:nvSpPr>
          <p:cNvPr id="214" name="Google Shape;214;p11"/>
          <p:cNvSpPr txBox="1">
            <a:spLocks noGrp="1"/>
          </p:cNvSpPr>
          <p:nvPr>
            <p:ph type="body" idx="1"/>
          </p:nvPr>
        </p:nvSpPr>
        <p:spPr>
          <a:xfrm>
            <a:off x="1379120" y="1217421"/>
            <a:ext cx="7228115" cy="4974110"/>
          </a:xfrm>
          <a:prstGeom prst="rect">
            <a:avLst/>
          </a:prstGeom>
          <a:noFill/>
          <a:ln w="34925">
            <a:solidFill>
              <a:schemeClr val="accent1"/>
            </a:solidFill>
          </a:ln>
        </p:spPr>
        <p:txBody>
          <a:bodyPr spcFirstLastPara="1" wrap="square" lIns="91425" tIns="45700" rIns="91425" bIns="45700" anchor="t" anchorCtr="0">
            <a:normAutofit fontScale="92500" lnSpcReduction="10000"/>
          </a:bodyPr>
          <a:lstStyle/>
          <a:p>
            <a:r>
              <a:rPr lang="en-US" dirty="0" smtClean="0"/>
              <a:t>Students participate in </a:t>
            </a:r>
            <a:r>
              <a:rPr lang="en-US" dirty="0"/>
              <a:t>virtual </a:t>
            </a:r>
            <a:r>
              <a:rPr lang="en-US" dirty="0" smtClean="0"/>
              <a:t>course(s) offered </a:t>
            </a:r>
            <a:r>
              <a:rPr lang="en-US" dirty="0"/>
              <a:t>by a </a:t>
            </a:r>
            <a:r>
              <a:rPr lang="en-US" dirty="0" err="1"/>
              <a:t>multidivision</a:t>
            </a:r>
            <a:r>
              <a:rPr lang="en-US" dirty="0"/>
              <a:t> online </a:t>
            </a:r>
            <a:r>
              <a:rPr lang="en-US" dirty="0" smtClean="0"/>
              <a:t>provider with </a:t>
            </a:r>
            <a:r>
              <a:rPr lang="en-US" dirty="0"/>
              <a:t>approval by </a:t>
            </a:r>
            <a:r>
              <a:rPr lang="en-US" dirty="0" smtClean="0"/>
              <a:t>the school division. </a:t>
            </a:r>
            <a:endParaRPr lang="en-US" dirty="0"/>
          </a:p>
          <a:p>
            <a:pPr lvl="0"/>
            <a:r>
              <a:rPr lang="en-US" dirty="0" smtClean="0"/>
              <a:t>Monitor </a:t>
            </a:r>
            <a:r>
              <a:rPr lang="en-US" dirty="0"/>
              <a:t>student progress through communication with student, school division, and </a:t>
            </a:r>
            <a:r>
              <a:rPr lang="en-US" dirty="0" err="1"/>
              <a:t>multidivision</a:t>
            </a:r>
            <a:r>
              <a:rPr lang="en-US" dirty="0"/>
              <a:t> online </a:t>
            </a:r>
            <a:r>
              <a:rPr lang="en-US" dirty="0" smtClean="0"/>
              <a:t>provider.</a:t>
            </a:r>
            <a:endParaRPr lang="en-US" dirty="0"/>
          </a:p>
          <a:p>
            <a:pPr lvl="0"/>
            <a:r>
              <a:rPr lang="en-US" dirty="0"/>
              <a:t>Notify school division and </a:t>
            </a:r>
            <a:r>
              <a:rPr lang="en-US" dirty="0" err="1"/>
              <a:t>multidivision</a:t>
            </a:r>
            <a:r>
              <a:rPr lang="en-US" dirty="0"/>
              <a:t> online provider if </a:t>
            </a:r>
            <a:r>
              <a:rPr lang="en-US" dirty="0" smtClean="0"/>
              <a:t>student’s </a:t>
            </a:r>
            <a:r>
              <a:rPr lang="en-US" dirty="0"/>
              <a:t>status changes (if student moves, if student discontinues course or program, or if </a:t>
            </a:r>
            <a:r>
              <a:rPr lang="en-US" dirty="0" smtClean="0"/>
              <a:t>there are changes in serving student).</a:t>
            </a:r>
            <a:endParaRPr lang="en-US" dirty="0"/>
          </a:p>
          <a:p>
            <a:pPr lvl="0"/>
            <a:r>
              <a:rPr lang="en-US" dirty="0"/>
              <a:t>Provide feedback on services to </a:t>
            </a:r>
            <a:r>
              <a:rPr lang="en-US" dirty="0" err="1"/>
              <a:t>multidivision</a:t>
            </a:r>
            <a:r>
              <a:rPr lang="en-US" dirty="0"/>
              <a:t> online provider and school </a:t>
            </a:r>
            <a:r>
              <a:rPr lang="en-US" dirty="0" smtClean="0"/>
              <a:t>division.</a:t>
            </a:r>
            <a:endParaRPr lang="en-US" dirty="0"/>
          </a:p>
        </p:txBody>
      </p:sp>
      <p:pic>
        <p:nvPicPr>
          <p:cNvPr id="4" name="Google Shape;222;p12" title="Picture of books"/>
          <p:cNvPicPr preferRelativeResize="0"/>
          <p:nvPr/>
        </p:nvPicPr>
        <p:blipFill rotWithShape="1">
          <a:blip r:embed="rId3">
            <a:alphaModFix/>
          </a:blip>
          <a:srcRect/>
          <a:stretch/>
        </p:blipFill>
        <p:spPr>
          <a:xfrm>
            <a:off x="8739081" y="1570381"/>
            <a:ext cx="2682240" cy="2011680"/>
          </a:xfrm>
          <a:prstGeom prst="rect">
            <a:avLst/>
          </a:prstGeom>
          <a:noFill/>
          <a:ln>
            <a:noFill/>
          </a:ln>
        </p:spPr>
      </p:pic>
    </p:spTree>
    <p:extLst>
      <p:ext uri="{BB962C8B-B14F-4D97-AF65-F5344CB8AC3E}">
        <p14:creationId xmlns:p14="http://schemas.microsoft.com/office/powerpoint/2010/main" val="3695637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936949" y="317536"/>
            <a:ext cx="10318102" cy="8829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Trebuchet MS"/>
              <a:buNone/>
            </a:pPr>
            <a:r>
              <a:rPr lang="en-US" dirty="0" smtClean="0"/>
              <a:t>MOP</a:t>
            </a:r>
            <a:endParaRPr dirty="0"/>
          </a:p>
        </p:txBody>
      </p:sp>
      <p:pic>
        <p:nvPicPr>
          <p:cNvPr id="3" name="Picture 2" title="Picture of MOP"/>
          <p:cNvPicPr>
            <a:picLocks noChangeAspect="1"/>
          </p:cNvPicPr>
          <p:nvPr/>
        </p:nvPicPr>
        <p:blipFill rotWithShape="1">
          <a:blip r:embed="rId3"/>
          <a:srcRect l="12625" t="10528" r="38406" b="12538"/>
          <a:stretch/>
        </p:blipFill>
        <p:spPr>
          <a:xfrm>
            <a:off x="650079" y="1140650"/>
            <a:ext cx="6063738" cy="5358762"/>
          </a:xfrm>
          <a:prstGeom prst="rect">
            <a:avLst/>
          </a:prstGeom>
        </p:spPr>
      </p:pic>
      <p:sp>
        <p:nvSpPr>
          <p:cNvPr id="214" name="Google Shape;214;p11"/>
          <p:cNvSpPr txBox="1">
            <a:spLocks noGrp="1"/>
          </p:cNvSpPr>
          <p:nvPr>
            <p:ph type="body" idx="1"/>
          </p:nvPr>
        </p:nvSpPr>
        <p:spPr>
          <a:xfrm rot="394914">
            <a:off x="6669787" y="945954"/>
            <a:ext cx="5060383" cy="4982258"/>
          </a:xfrm>
          <a:prstGeom prst="rect">
            <a:avLst/>
          </a:prstGeom>
          <a:noFill/>
          <a:ln>
            <a:solidFill>
              <a:schemeClr val="accent1"/>
            </a:solidFill>
          </a:ln>
        </p:spPr>
        <p:txBody>
          <a:bodyPr spcFirstLastPara="1" wrap="square" lIns="91425" tIns="45700" rIns="91425" bIns="45700" anchor="t" anchorCtr="0">
            <a:normAutofit fontScale="85000" lnSpcReduction="10000"/>
          </a:bodyPr>
          <a:lstStyle/>
          <a:p>
            <a:pPr lvl="0"/>
            <a:r>
              <a:rPr lang="en-US" dirty="0"/>
              <a:t>Provide information as specified in </a:t>
            </a:r>
            <a:r>
              <a:rPr lang="en-US" dirty="0" smtClean="0"/>
              <a:t>application to VDOE.</a:t>
            </a:r>
            <a:endParaRPr lang="en-US" dirty="0"/>
          </a:p>
          <a:p>
            <a:pPr lvl="0"/>
            <a:r>
              <a:rPr lang="en-US" dirty="0"/>
              <a:t>Align courses to Virginia </a:t>
            </a:r>
            <a:r>
              <a:rPr lang="en-US" dirty="0" smtClean="0"/>
              <a:t>SOL &amp; CTE competencies.</a:t>
            </a:r>
            <a:endParaRPr lang="en-US" dirty="0"/>
          </a:p>
          <a:p>
            <a:pPr lvl="0"/>
            <a:r>
              <a:rPr lang="en-US" dirty="0"/>
              <a:t>Once approved, contract with local school </a:t>
            </a:r>
            <a:r>
              <a:rPr lang="en-US" dirty="0" smtClean="0"/>
              <a:t>boards.</a:t>
            </a:r>
            <a:endParaRPr lang="en-US" dirty="0"/>
          </a:p>
          <a:p>
            <a:pPr lvl="0"/>
            <a:r>
              <a:rPr lang="en-US" dirty="0"/>
              <a:t>Provide services as stipulated in </a:t>
            </a:r>
            <a:r>
              <a:rPr lang="en-US" dirty="0" smtClean="0"/>
              <a:t>contracting with school divisions.</a:t>
            </a:r>
            <a:endParaRPr lang="en-US" dirty="0"/>
          </a:p>
          <a:p>
            <a:pPr lvl="0"/>
            <a:r>
              <a:rPr lang="en-US" dirty="0"/>
              <a:t>Provide information to VDOE as </a:t>
            </a:r>
            <a:r>
              <a:rPr lang="en-US" dirty="0" smtClean="0"/>
              <a:t>requested.</a:t>
            </a:r>
            <a:endParaRPr lang="en-US" dirty="0"/>
          </a:p>
          <a:p>
            <a:pPr lvl="0"/>
            <a:r>
              <a:rPr lang="en-US" dirty="0"/>
              <a:t>Communicate frequently with </a:t>
            </a:r>
            <a:r>
              <a:rPr lang="en-US" dirty="0" smtClean="0"/>
              <a:t>school divisions </a:t>
            </a:r>
            <a:r>
              <a:rPr lang="en-US" dirty="0"/>
              <a:t>and parents about student progress and </a:t>
            </a:r>
            <a:r>
              <a:rPr lang="en-US" dirty="0" smtClean="0"/>
              <a:t>participation.</a:t>
            </a:r>
            <a:endParaRPr lang="en-US" dirty="0"/>
          </a:p>
        </p:txBody>
      </p:sp>
    </p:spTree>
    <p:extLst>
      <p:ext uri="{BB962C8B-B14F-4D97-AF65-F5344CB8AC3E}">
        <p14:creationId xmlns:p14="http://schemas.microsoft.com/office/powerpoint/2010/main" val="1948089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9" name="Title 1" title="Question"/>
          <p:cNvSpPr txBox="1">
            <a:spLocks/>
          </p:cNvSpPr>
          <p:nvPr/>
        </p:nvSpPr>
        <p:spPr>
          <a:xfrm rot="21011647">
            <a:off x="1378336" y="1598532"/>
            <a:ext cx="5349233" cy="1325563"/>
          </a:xfrm>
          <a:prstGeom prst="rect">
            <a:avLst/>
          </a:prstGeom>
          <a:solidFill>
            <a:schemeClr val="accent3">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7200" dirty="0"/>
          </a:p>
        </p:txBody>
      </p:sp>
      <p:sp>
        <p:nvSpPr>
          <p:cNvPr id="163" name="Google Shape;163;p2"/>
          <p:cNvSpPr txBox="1"/>
          <p:nvPr/>
        </p:nvSpPr>
        <p:spPr>
          <a:xfrm>
            <a:off x="7148945" y="1387890"/>
            <a:ext cx="4648363" cy="3556000"/>
          </a:xfrm>
          <a:prstGeom prst="rect">
            <a:avLst/>
          </a:prstGeom>
          <a:noFill/>
          <a:ln>
            <a:noFill/>
          </a:ln>
        </p:spPr>
        <p:txBody>
          <a:bodyPr spcFirstLastPara="1" wrap="square" lIns="121900" tIns="60933" rIns="121900" bIns="60933" anchor="t" anchorCtr="0">
            <a:normAutofit/>
          </a:bodyPr>
          <a:lstStyle/>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Dr. Meg Foley</a:t>
            </a:r>
            <a:endParaRPr lang="en-US" sz="2667" dirty="0"/>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3"/>
              </a:rPr>
              <a:t>meg.foley@doe.virginia.gov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786-0877</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Coordinator of Virtual </a:t>
            </a:r>
            <a:r>
              <a:rPr lang="en-US" sz="2667" dirty="0" smtClean="0">
                <a:solidFill>
                  <a:schemeClr val="dk1"/>
                </a:solidFill>
                <a:latin typeface="Calibri"/>
                <a:ea typeface="Calibri"/>
                <a:cs typeface="Calibri"/>
                <a:sym typeface="Calibri"/>
              </a:rPr>
              <a:t>Learning</a:t>
            </a:r>
          </a:p>
          <a:p>
            <a:pPr algn="r">
              <a:lnSpc>
                <a:spcPct val="80000"/>
              </a:lnSpc>
              <a:spcBef>
                <a:spcPts val="419"/>
              </a:spcBef>
              <a:buClr>
                <a:schemeClr val="dk1"/>
              </a:buClr>
              <a:buSzPts val="1572"/>
            </a:pPr>
            <a:endParaRPr lang="en-US" sz="2667"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dirty="0" smtClean="0">
                <a:solidFill>
                  <a:schemeClr val="dk1"/>
                </a:solidFill>
                <a:latin typeface="Calibri"/>
                <a:ea typeface="Calibri"/>
                <a:cs typeface="Calibri"/>
                <a:sym typeface="Calibri"/>
              </a:rPr>
              <a:t>Reginald </a:t>
            </a:r>
            <a:r>
              <a:rPr lang="en-US" sz="2667" dirty="0">
                <a:solidFill>
                  <a:schemeClr val="dk1"/>
                </a:solidFill>
                <a:latin typeface="Calibri"/>
                <a:ea typeface="Calibri"/>
                <a:cs typeface="Calibri"/>
                <a:sym typeface="Calibri"/>
              </a:rPr>
              <a:t>Fox</a:t>
            </a:r>
            <a:endParaRPr sz="2667" dirty="0">
              <a:solidFill>
                <a:srgbClr val="000000"/>
              </a:solidFill>
              <a:sym typeface="Arial"/>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4"/>
              </a:rPr>
              <a:t>reginald.fox@doe.virginia.gov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371-5663</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Virtual Learning Specialist</a:t>
            </a:r>
          </a:p>
          <a:p>
            <a:pPr algn="r">
              <a:lnSpc>
                <a:spcPct val="80000"/>
              </a:lnSpc>
              <a:spcBef>
                <a:spcPts val="419"/>
              </a:spcBef>
              <a:buClr>
                <a:schemeClr val="dk1"/>
              </a:buClr>
              <a:buSzPts val="1572"/>
            </a:pP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3733"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2096" dirty="0">
              <a:solidFill>
                <a:schemeClr val="dk1"/>
              </a:solidFill>
              <a:latin typeface="Calibri"/>
              <a:ea typeface="Calibri"/>
              <a:cs typeface="Calibri"/>
              <a:sym typeface="Calibri"/>
            </a:endParaRPr>
          </a:p>
          <a:p>
            <a:pPr algn="r">
              <a:lnSpc>
                <a:spcPct val="80000"/>
              </a:lnSpc>
              <a:spcBef>
                <a:spcPts val="468"/>
              </a:spcBef>
              <a:buClr>
                <a:schemeClr val="dk1"/>
              </a:buClr>
              <a:buSzPts val="1757"/>
            </a:pPr>
            <a:endParaRPr sz="2343" dirty="0">
              <a:solidFill>
                <a:schemeClr val="dk1"/>
              </a:solidFill>
              <a:latin typeface="Calibri"/>
              <a:ea typeface="Calibri"/>
              <a:cs typeface="Calibri"/>
              <a:sym typeface="Calibri"/>
            </a:endParaRPr>
          </a:p>
          <a:p>
            <a:pPr algn="r">
              <a:lnSpc>
                <a:spcPct val="80000"/>
              </a:lnSpc>
              <a:spcBef>
                <a:spcPts val="740"/>
              </a:spcBef>
              <a:buClr>
                <a:schemeClr val="dk1"/>
              </a:buClr>
              <a:buSzPts val="2775"/>
            </a:pPr>
            <a:endParaRPr sz="3700" dirty="0">
              <a:solidFill>
                <a:schemeClr val="dk1"/>
              </a:solidFill>
              <a:latin typeface="Calibri"/>
              <a:ea typeface="Calibri"/>
              <a:cs typeface="Calibri"/>
              <a:sym typeface="Calibri"/>
            </a:endParaRPr>
          </a:p>
        </p:txBody>
      </p:sp>
      <p:sp>
        <p:nvSpPr>
          <p:cNvPr id="164" name="Google Shape;164;p2"/>
          <p:cNvSpPr txBox="1">
            <a:spLocks noGrp="1"/>
          </p:cNvSpPr>
          <p:nvPr>
            <p:ph type="body" idx="1"/>
          </p:nvPr>
        </p:nvSpPr>
        <p:spPr>
          <a:xfrm>
            <a:off x="1804192" y="4943890"/>
            <a:ext cx="2610729" cy="930696"/>
          </a:xfrm>
          <a:prstGeom prst="rect">
            <a:avLst/>
          </a:prstGeom>
          <a:noFill/>
          <a:ln>
            <a:noFill/>
          </a:ln>
        </p:spPr>
        <p:txBody>
          <a:bodyPr spcFirstLastPara="1" vert="horz" wrap="square" lIns="121900" tIns="60933" rIns="121900" bIns="60933" rtlCol="0" anchor="t" anchorCtr="0">
            <a:normAutofit fontScale="92500" lnSpcReduction="10000"/>
          </a:bodyPr>
          <a:lstStyle/>
          <a:p>
            <a:pPr marL="0" indent="0">
              <a:lnSpc>
                <a:spcPct val="100000"/>
              </a:lnSpc>
              <a:spcBef>
                <a:spcPts val="0"/>
              </a:spcBef>
              <a:buClr>
                <a:schemeClr val="dk1"/>
              </a:buClr>
              <a:buSzPts val="1300"/>
              <a:buNone/>
            </a:pPr>
            <a:r>
              <a:rPr lang="en-US" sz="1467" dirty="0"/>
              <a:t>Twitter: @</a:t>
            </a:r>
            <a:r>
              <a:rPr lang="en-US" sz="1467" dirty="0" err="1"/>
              <a:t>VDOE_News</a:t>
            </a:r>
            <a:r>
              <a:rPr lang="en-US" sz="1467" dirty="0"/>
              <a:t/>
            </a:r>
            <a:br>
              <a:rPr lang="en-US" sz="1467" dirty="0"/>
            </a:br>
            <a:r>
              <a:rPr lang="en-US" sz="1467" dirty="0"/>
              <a:t>Facebook: @</a:t>
            </a:r>
            <a:r>
              <a:rPr lang="en-US" sz="1467" dirty="0" err="1"/>
              <a:t>VDOENews</a:t>
            </a:r>
            <a:endParaRPr sz="1467" dirty="0"/>
          </a:p>
          <a:p>
            <a:pPr marL="0" indent="0">
              <a:lnSpc>
                <a:spcPct val="100000"/>
              </a:lnSpc>
              <a:spcBef>
                <a:spcPts val="347"/>
              </a:spcBef>
              <a:buClr>
                <a:schemeClr val="dk1"/>
              </a:buClr>
              <a:buSzPts val="1300"/>
              <a:buNone/>
            </a:pPr>
            <a:r>
              <a:rPr lang="en-US" sz="1467" b="1" dirty="0"/>
              <a:t>#VAis4Learners #</a:t>
            </a:r>
            <a:r>
              <a:rPr lang="en-US" sz="1467" b="1" dirty="0" err="1"/>
              <a:t>EdEquityVA</a:t>
            </a:r>
            <a:endParaRPr sz="1467" dirty="0"/>
          </a:p>
        </p:txBody>
      </p:sp>
      <p:grpSp>
        <p:nvGrpSpPr>
          <p:cNvPr id="165" name="Google Shape;165;p2" title="social media logos: Twitter, Facebook, and LinkedIn"/>
          <p:cNvGrpSpPr/>
          <p:nvPr/>
        </p:nvGrpSpPr>
        <p:grpSpPr>
          <a:xfrm>
            <a:off x="1868115" y="5874586"/>
            <a:ext cx="2444475" cy="555589"/>
            <a:chOff x="2235200" y="5089418"/>
            <a:chExt cx="5791200" cy="1692383"/>
          </a:xfrm>
        </p:grpSpPr>
        <p:pic>
          <p:nvPicPr>
            <p:cNvPr id="166" name="Google Shape;166;p2" title="twitter logo"/>
            <p:cNvPicPr preferRelativeResize="0"/>
            <p:nvPr/>
          </p:nvPicPr>
          <p:blipFill rotWithShape="1">
            <a:blip r:embed="rId5">
              <a:alphaModFix/>
            </a:blip>
            <a:srcRect/>
            <a:stretch/>
          </p:blipFill>
          <p:spPr>
            <a:xfrm>
              <a:off x="2235200" y="5089418"/>
              <a:ext cx="1645699" cy="1645699"/>
            </a:xfrm>
            <a:prstGeom prst="rect">
              <a:avLst/>
            </a:prstGeom>
            <a:noFill/>
            <a:ln>
              <a:noFill/>
            </a:ln>
          </p:spPr>
        </p:pic>
        <p:pic>
          <p:nvPicPr>
            <p:cNvPr id="167" name="Google Shape;167;p2" title="facebook logo"/>
            <p:cNvPicPr preferRelativeResize="0"/>
            <p:nvPr/>
          </p:nvPicPr>
          <p:blipFill rotWithShape="1">
            <a:blip r:embed="rId6">
              <a:alphaModFix/>
            </a:blip>
            <a:srcRect/>
            <a:stretch/>
          </p:blipFill>
          <p:spPr>
            <a:xfrm>
              <a:off x="4388045" y="5125494"/>
              <a:ext cx="1576507" cy="1576507"/>
            </a:xfrm>
            <a:prstGeom prst="rect">
              <a:avLst/>
            </a:prstGeom>
            <a:noFill/>
            <a:ln>
              <a:noFill/>
            </a:ln>
          </p:spPr>
        </p:pic>
        <p:pic>
          <p:nvPicPr>
            <p:cNvPr id="168" name="Google Shape;168;p2" title="LinkedIn logo"/>
            <p:cNvPicPr preferRelativeResize="0"/>
            <p:nvPr/>
          </p:nvPicPr>
          <p:blipFill rotWithShape="1">
            <a:blip r:embed="rId7">
              <a:alphaModFix/>
            </a:blip>
            <a:srcRect/>
            <a:stretch/>
          </p:blipFill>
          <p:spPr>
            <a:xfrm>
              <a:off x="6370093" y="5125494"/>
              <a:ext cx="1656307" cy="1656307"/>
            </a:xfrm>
            <a:prstGeom prst="rect">
              <a:avLst/>
            </a:prstGeom>
            <a:noFill/>
            <a:ln>
              <a:noFill/>
            </a:ln>
          </p:spPr>
        </p:pic>
      </p:grpSp>
      <p:sp>
        <p:nvSpPr>
          <p:cNvPr id="2" name="Title 1"/>
          <p:cNvSpPr>
            <a:spLocks noGrp="1"/>
          </p:cNvSpPr>
          <p:nvPr>
            <p:ph type="title"/>
          </p:nvPr>
        </p:nvSpPr>
        <p:spPr>
          <a:xfrm rot="21011647">
            <a:off x="1119781" y="1229031"/>
            <a:ext cx="5349233" cy="1325563"/>
          </a:xfrm>
        </p:spPr>
        <p:txBody>
          <a:bodyPr>
            <a:normAutofit fontScale="90000"/>
          </a:bodyPr>
          <a:lstStyle/>
          <a:p>
            <a:r>
              <a:rPr lang="en-US" sz="7200" dirty="0" smtClean="0"/>
              <a:t/>
            </a:r>
            <a:br>
              <a:rPr lang="en-US" sz="7200" dirty="0" smtClean="0"/>
            </a:br>
            <a:r>
              <a:rPr lang="en-US" sz="3100" i="1" dirty="0" smtClean="0">
                <a:effectLst>
                  <a:outerShdw blurRad="38100" dist="38100" dir="2700000" algn="tl">
                    <a:srgbClr val="000000">
                      <a:alpha val="43137"/>
                    </a:srgbClr>
                  </a:outerShdw>
                </a:effectLst>
              </a:rPr>
              <a:t>What questions do you have about basic responsibilities?</a:t>
            </a:r>
            <a:endParaRPr lang="en-US" sz="31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5293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401D-989F-9D46-AD8F-72B76DD11ABB}"/>
              </a:ext>
            </a:extLst>
          </p:cNvPr>
          <p:cNvSpPr>
            <a:spLocks noGrp="1"/>
          </p:cNvSpPr>
          <p:nvPr>
            <p:ph type="title"/>
          </p:nvPr>
        </p:nvSpPr>
        <p:spPr/>
        <p:txBody>
          <a:bodyPr>
            <a:normAutofit/>
          </a:bodyPr>
          <a:lstStyle/>
          <a:p>
            <a:r>
              <a:rPr lang="en-US" dirty="0" smtClean="0"/>
              <a:t>Policies &amp; Procedures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16</a:t>
            </a:fld>
            <a:endParaRPr lang="en-US"/>
          </a:p>
        </p:txBody>
      </p:sp>
    </p:spTree>
    <p:extLst>
      <p:ext uri="{BB962C8B-B14F-4D97-AF65-F5344CB8AC3E}">
        <p14:creationId xmlns:p14="http://schemas.microsoft.com/office/powerpoint/2010/main" val="292550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1224332" y="160782"/>
            <a:ext cx="10318102" cy="882995"/>
          </a:xfrm>
          <a:prstGeom prst="rect">
            <a:avLst/>
          </a:prstGeom>
          <a:noFill/>
          <a:ln>
            <a:noFill/>
          </a:ln>
        </p:spPr>
        <p:txBody>
          <a:bodyPr spcFirstLastPara="1" wrap="square" lIns="91425" tIns="45700" rIns="91425" bIns="45700" anchor="ctr" anchorCtr="0">
            <a:normAutofit/>
          </a:bodyPr>
          <a:lstStyle/>
          <a:p>
            <a:pPr lvl="0">
              <a:spcBef>
                <a:spcPts val="0"/>
              </a:spcBef>
              <a:buClr>
                <a:schemeClr val="accent1"/>
              </a:buClr>
              <a:buSzPts val="4400"/>
            </a:pPr>
            <a:r>
              <a:rPr lang="en-US" sz="3600" dirty="0">
                <a:effectLst>
                  <a:outerShdw blurRad="38100" dist="38100" dir="2700000" algn="tl">
                    <a:srgbClr val="000000">
                      <a:alpha val="43137"/>
                    </a:srgbClr>
                  </a:outerShdw>
                </a:effectLst>
              </a:rPr>
              <a:t>Supporting Virtual </a:t>
            </a:r>
            <a:r>
              <a:rPr lang="en-US" sz="3600" dirty="0" smtClean="0">
                <a:effectLst>
                  <a:outerShdw blurRad="38100" dist="38100" dir="2700000" algn="tl">
                    <a:srgbClr val="000000">
                      <a:alpha val="43137"/>
                    </a:srgbClr>
                  </a:outerShdw>
                </a:effectLst>
              </a:rPr>
              <a:t>Learning</a:t>
            </a:r>
            <a:endParaRPr sz="3600" dirty="0"/>
          </a:p>
        </p:txBody>
      </p:sp>
      <p:sp>
        <p:nvSpPr>
          <p:cNvPr id="214" name="Google Shape;214;p11"/>
          <p:cNvSpPr txBox="1">
            <a:spLocks noGrp="1"/>
          </p:cNvSpPr>
          <p:nvPr>
            <p:ph type="body" idx="1"/>
          </p:nvPr>
        </p:nvSpPr>
        <p:spPr>
          <a:xfrm>
            <a:off x="5978964" y="1540782"/>
            <a:ext cx="4443380" cy="4443413"/>
          </a:xfrm>
          <a:prstGeom prst="rect">
            <a:avLst/>
          </a:prstGeom>
          <a:noFill/>
          <a:ln>
            <a:solidFill>
              <a:schemeClr val="accent1"/>
            </a:solidFill>
          </a:ln>
        </p:spPr>
        <p:txBody>
          <a:bodyPr spcFirstLastPara="1" wrap="square" lIns="91425" tIns="45700" rIns="91425" bIns="45700" anchor="t" anchorCtr="0">
            <a:normAutofit fontScale="92500" lnSpcReduction="10000"/>
          </a:bodyPr>
          <a:lstStyle/>
          <a:p>
            <a:pPr marL="0" indent="0">
              <a:buNone/>
            </a:pPr>
            <a:r>
              <a:rPr lang="en-US" dirty="0" smtClean="0"/>
              <a:t>School divisions </a:t>
            </a:r>
            <a:r>
              <a:rPr lang="en-US" dirty="0"/>
              <a:t>are </a:t>
            </a:r>
            <a:r>
              <a:rPr lang="en-US" dirty="0" smtClean="0"/>
              <a:t>encouraged </a:t>
            </a:r>
            <a:r>
              <a:rPr lang="en-US" dirty="0"/>
              <a:t>to ensure representation of diverse experiences and perspectives including, but not limited to racial, ethnic, language, religions, and gender groups and inclusion of content that represents, validates, and affirms diverse groups from different rings of culture.</a:t>
            </a:r>
          </a:p>
        </p:txBody>
      </p:sp>
      <p:pic>
        <p:nvPicPr>
          <p:cNvPr id="2" name="Picture 1" title="Picture of young man rea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951" y="1889896"/>
            <a:ext cx="3627276" cy="2412138"/>
          </a:xfrm>
          <a:prstGeom prst="rect">
            <a:avLst/>
          </a:prstGeom>
        </p:spPr>
      </p:pic>
    </p:spTree>
    <p:extLst>
      <p:ext uri="{BB962C8B-B14F-4D97-AF65-F5344CB8AC3E}">
        <p14:creationId xmlns:p14="http://schemas.microsoft.com/office/powerpoint/2010/main" val="3500794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1224332" y="160782"/>
            <a:ext cx="10318102" cy="882995"/>
          </a:xfrm>
          <a:prstGeom prst="rect">
            <a:avLst/>
          </a:prstGeom>
          <a:noFill/>
          <a:ln>
            <a:noFill/>
          </a:ln>
        </p:spPr>
        <p:txBody>
          <a:bodyPr spcFirstLastPara="1" wrap="square" lIns="91425" tIns="45700" rIns="91425" bIns="45700" anchor="ctr" anchorCtr="0">
            <a:normAutofit fontScale="90000"/>
          </a:bodyPr>
          <a:lstStyle/>
          <a:p>
            <a:pPr lvl="0">
              <a:spcBef>
                <a:spcPts val="0"/>
              </a:spcBef>
              <a:buClr>
                <a:schemeClr val="accent1"/>
              </a:buClr>
              <a:buSzPts val="4400"/>
            </a:pPr>
            <a:r>
              <a:rPr lang="en-US" sz="3600" dirty="0">
                <a:effectLst>
                  <a:outerShdw blurRad="38100" dist="38100" dir="2700000" algn="tl">
                    <a:srgbClr val="000000">
                      <a:alpha val="43137"/>
                    </a:srgbClr>
                  </a:outerShdw>
                </a:effectLst>
              </a:rPr>
              <a:t>Supporting Virtual Learning – </a:t>
            </a:r>
            <a:r>
              <a:rPr lang="en-US" sz="3600" dirty="0" smtClean="0">
                <a:effectLst>
                  <a:outerShdw blurRad="38100" dist="38100" dir="2700000" algn="tl">
                    <a:srgbClr val="000000">
                      <a:alpha val="43137"/>
                    </a:srgbClr>
                  </a:outerShdw>
                </a:effectLst>
              </a:rPr>
              <a:t>Enrollment &amp; Records</a:t>
            </a:r>
            <a:endParaRPr sz="3600" dirty="0"/>
          </a:p>
        </p:txBody>
      </p:sp>
      <p:sp>
        <p:nvSpPr>
          <p:cNvPr id="214" name="Google Shape;214;p11"/>
          <p:cNvSpPr txBox="1">
            <a:spLocks noGrp="1"/>
          </p:cNvSpPr>
          <p:nvPr>
            <p:ph type="body" idx="1"/>
          </p:nvPr>
        </p:nvSpPr>
        <p:spPr>
          <a:xfrm>
            <a:off x="1936340" y="2190749"/>
            <a:ext cx="4443380" cy="4443413"/>
          </a:xfrm>
          <a:prstGeom prst="rect">
            <a:avLst/>
          </a:prstGeom>
          <a:noFill/>
          <a:ln>
            <a:solidFill>
              <a:schemeClr val="accent1"/>
            </a:solidFill>
          </a:ln>
        </p:spPr>
        <p:txBody>
          <a:bodyPr spcFirstLastPara="1" wrap="square" lIns="91425" tIns="45700" rIns="91425" bIns="45700" anchor="t" anchorCtr="0">
            <a:normAutofit fontScale="92500" lnSpcReduction="10000"/>
          </a:bodyPr>
          <a:lstStyle/>
          <a:p>
            <a:r>
              <a:rPr lang="en-US" dirty="0"/>
              <a:t>Communicate criteria for </a:t>
            </a:r>
            <a:r>
              <a:rPr lang="en-US" dirty="0" smtClean="0"/>
              <a:t>enrollment.</a:t>
            </a:r>
            <a:endParaRPr lang="en-US" dirty="0"/>
          </a:p>
          <a:p>
            <a:r>
              <a:rPr lang="en-US" dirty="0"/>
              <a:t>Allow flexibility for transfer </a:t>
            </a:r>
            <a:r>
              <a:rPr lang="en-US" dirty="0" smtClean="0"/>
              <a:t>students.</a:t>
            </a:r>
            <a:endParaRPr lang="en-US" dirty="0"/>
          </a:p>
          <a:p>
            <a:r>
              <a:rPr lang="en-US" dirty="0"/>
              <a:t>Provide a process for the transfer of records for all </a:t>
            </a:r>
            <a:r>
              <a:rPr lang="en-US" dirty="0" smtClean="0"/>
              <a:t>students.</a:t>
            </a:r>
            <a:endParaRPr lang="en-US" dirty="0"/>
          </a:p>
          <a:p>
            <a:r>
              <a:rPr lang="en-US" dirty="0"/>
              <a:t>Establish communication between MOP &amp; school </a:t>
            </a:r>
            <a:r>
              <a:rPr lang="en-US" dirty="0" smtClean="0"/>
              <a:t>division.</a:t>
            </a:r>
            <a:endParaRPr lang="en-US" dirty="0"/>
          </a:p>
          <a:p>
            <a:r>
              <a:rPr lang="en-US" dirty="0"/>
              <a:t>Keep parents </a:t>
            </a:r>
            <a:r>
              <a:rPr lang="en-US" dirty="0" smtClean="0"/>
              <a:t>informed.</a:t>
            </a:r>
            <a:endParaRPr lang="en-US" dirty="0"/>
          </a:p>
        </p:txBody>
      </p:sp>
      <p:pic>
        <p:nvPicPr>
          <p:cNvPr id="3" name="Picture 2" title="Picture of female stud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707" y="2850102"/>
            <a:ext cx="3721202" cy="2468335"/>
          </a:xfrm>
          <a:prstGeom prst="rect">
            <a:avLst/>
          </a:prstGeom>
        </p:spPr>
      </p:pic>
      <p:sp>
        <p:nvSpPr>
          <p:cNvPr id="4" name="Rectangle 3"/>
          <p:cNvSpPr/>
          <p:nvPr/>
        </p:nvSpPr>
        <p:spPr>
          <a:xfrm>
            <a:off x="3048000" y="1043777"/>
            <a:ext cx="6096000" cy="923330"/>
          </a:xfrm>
          <a:prstGeom prst="rect">
            <a:avLst/>
          </a:prstGeom>
          <a:ln w="19050">
            <a:solidFill>
              <a:schemeClr val="tx1"/>
            </a:solidFill>
          </a:ln>
        </p:spPr>
        <p:txBody>
          <a:bodyPr>
            <a:spAutoFit/>
          </a:bodyPr>
          <a:lstStyle/>
          <a:p>
            <a:pPr marR="0" lvl="0">
              <a:spcBef>
                <a:spcPts val="0"/>
              </a:spcBef>
              <a:spcAft>
                <a:spcPts val="0"/>
              </a:spcAft>
            </a:pPr>
            <a:r>
              <a:rPr lang="en-US" b="1" dirty="0" smtClean="0">
                <a:latin typeface="Times New Roman" panose="02020603050405020304" pitchFamily="18" charset="0"/>
                <a:ea typeface="Calibri" panose="020F0502020204030204" pitchFamily="34" charset="0"/>
              </a:rPr>
              <a:t>Ensure that reporting </a:t>
            </a:r>
            <a:r>
              <a:rPr lang="en-US" b="1" dirty="0">
                <a:latin typeface="Times New Roman" panose="02020603050405020304" pitchFamily="18" charset="0"/>
                <a:ea typeface="Calibri" panose="020F0502020204030204" pitchFamily="34" charset="0"/>
              </a:rPr>
              <a:t>and data transmission policies and measures </a:t>
            </a:r>
            <a:r>
              <a:rPr lang="en-US" b="1" dirty="0" smtClean="0">
                <a:latin typeface="Times New Roman" panose="02020603050405020304" pitchFamily="18" charset="0"/>
                <a:ea typeface="Calibri" panose="020F0502020204030204" pitchFamily="34" charset="0"/>
              </a:rPr>
              <a:t>are implemented to </a:t>
            </a:r>
            <a:r>
              <a:rPr lang="en-US" b="1" dirty="0">
                <a:latin typeface="Times New Roman" panose="02020603050405020304" pitchFamily="18" charset="0"/>
                <a:ea typeface="Calibri" panose="020F0502020204030204" pitchFamily="34" charset="0"/>
              </a:rPr>
              <a:t>ensure compliance with state and federal privacy </a:t>
            </a:r>
            <a:r>
              <a:rPr lang="en-US" b="1" dirty="0" smtClean="0">
                <a:latin typeface="Times New Roman" panose="02020603050405020304" pitchFamily="18" charset="0"/>
                <a:ea typeface="Calibri" panose="020F0502020204030204" pitchFamily="34" charset="0"/>
              </a:rPr>
              <a:t>laws.</a:t>
            </a:r>
            <a:endParaRPr lang="en-US"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3828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CEEC-488A-FF4E-B2CE-DDC194925CE8}"/>
              </a:ext>
            </a:extLst>
          </p:cNvPr>
          <p:cNvSpPr>
            <a:spLocks noGrp="1"/>
          </p:cNvSpPr>
          <p:nvPr>
            <p:ph type="title"/>
          </p:nvPr>
        </p:nvSpPr>
        <p:spPr>
          <a:xfrm>
            <a:off x="838200" y="182754"/>
            <a:ext cx="6127789" cy="1010446"/>
          </a:xfrm>
        </p:spPr>
        <p:txBody>
          <a:bodyPr>
            <a:normAutofit/>
          </a:bodyPr>
          <a:lstStyle/>
          <a:p>
            <a:pPr algn="ctr"/>
            <a:r>
              <a:rPr lang="en-US" dirty="0" smtClean="0">
                <a:effectLst>
                  <a:outerShdw blurRad="38100" dist="38100" dir="2700000" algn="tl">
                    <a:srgbClr val="000000">
                      <a:alpha val="43137"/>
                    </a:srgbClr>
                  </a:outerShdw>
                </a:effectLst>
              </a:rPr>
              <a:t>Supporting Virtual Learning – Students with Disabilities</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5E842EE-07A5-BF42-B259-F0753968FB43}" type="slidenum">
              <a:rPr lang="en-US" smtClean="0"/>
              <a:t>19</a:t>
            </a:fld>
            <a:endParaRPr lang="en-US" dirty="0"/>
          </a:p>
        </p:txBody>
      </p:sp>
      <p:sp>
        <p:nvSpPr>
          <p:cNvPr id="7" name="Text Placeholder 3">
            <a:extLst>
              <a:ext uri="{FF2B5EF4-FFF2-40B4-BE49-F238E27FC236}">
                <a16:creationId xmlns:a16="http://schemas.microsoft.com/office/drawing/2014/main" id="{268A7C68-3E61-4848-98B7-E223F174035C}"/>
              </a:ext>
            </a:extLst>
          </p:cNvPr>
          <p:cNvSpPr txBox="1">
            <a:spLocks/>
          </p:cNvSpPr>
          <p:nvPr/>
        </p:nvSpPr>
        <p:spPr>
          <a:xfrm>
            <a:off x="1086315" y="2103245"/>
            <a:ext cx="8658576" cy="4193051"/>
          </a:xfrm>
          <a:prstGeom prst="rect">
            <a:avLst/>
          </a:prstGeom>
          <a:ln>
            <a:solidFill>
              <a:schemeClr val="accent1"/>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i="1" kern="1200">
                <a:solidFill>
                  <a:srgbClr val="C22536"/>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000" dirty="0" smtClean="0"/>
              <a:t>School divisions </a:t>
            </a:r>
            <a:r>
              <a:rPr lang="en-US" sz="3000" dirty="0"/>
              <a:t>must comply with all federal laws and state regulations governing the education of all public school students. While the responsible school division is required to provide services and counseling for special populations, including students with disabilities, English Learners, gifted, minorities, and/or economically disadvantaged, the provider must work collaboratively with the school division in order to provide these </a:t>
            </a:r>
            <a:r>
              <a:rPr lang="en-US" sz="3000" dirty="0" smtClean="0"/>
              <a:t>services. </a:t>
            </a:r>
            <a:endParaRPr lang="en-US" sz="3000" dirty="0"/>
          </a:p>
        </p:txBody>
      </p:sp>
      <p:pic>
        <p:nvPicPr>
          <p:cNvPr id="4" name="Picture 3" title="Picture of student with headphones"/>
          <p:cNvPicPr>
            <a:picLocks noChangeAspect="1"/>
          </p:cNvPicPr>
          <p:nvPr/>
        </p:nvPicPr>
        <p:blipFill rotWithShape="1">
          <a:blip r:embed="rId2"/>
          <a:srcRect l="53432" t="13140" r="17989" b="51190"/>
          <a:stretch/>
        </p:blipFill>
        <p:spPr>
          <a:xfrm>
            <a:off x="8795657" y="300571"/>
            <a:ext cx="2542904" cy="1785257"/>
          </a:xfrm>
          <a:prstGeom prst="rect">
            <a:avLst/>
          </a:prstGeom>
        </p:spPr>
      </p:pic>
    </p:spTree>
    <p:extLst>
      <p:ext uri="{BB962C8B-B14F-4D97-AF65-F5344CB8AC3E}">
        <p14:creationId xmlns:p14="http://schemas.microsoft.com/office/powerpoint/2010/main" val="1327796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2"/>
          <p:cNvSpPr txBox="1"/>
          <p:nvPr/>
        </p:nvSpPr>
        <p:spPr>
          <a:xfrm>
            <a:off x="3881745" y="1387890"/>
            <a:ext cx="6502400" cy="3556000"/>
          </a:xfrm>
          <a:prstGeom prst="rect">
            <a:avLst/>
          </a:prstGeom>
          <a:noFill/>
          <a:ln>
            <a:noFill/>
          </a:ln>
        </p:spPr>
        <p:txBody>
          <a:bodyPr spcFirstLastPara="1" wrap="square" lIns="121900" tIns="60933" rIns="121900" bIns="60933" anchor="t" anchorCtr="0">
            <a:normAutofit/>
          </a:bodyPr>
          <a:lstStyle/>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Dr. Meg Foley</a:t>
            </a:r>
            <a:endParaRPr lang="en-US" sz="2667" dirty="0"/>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3"/>
              </a:rPr>
              <a:t>meg.foley@doe.virginia.gov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786-0877</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Coordinator of Virtual </a:t>
            </a:r>
            <a:r>
              <a:rPr lang="en-US" sz="2667" dirty="0" smtClean="0">
                <a:solidFill>
                  <a:schemeClr val="dk1"/>
                </a:solidFill>
                <a:latin typeface="Calibri"/>
                <a:ea typeface="Calibri"/>
                <a:cs typeface="Calibri"/>
                <a:sym typeface="Calibri"/>
              </a:rPr>
              <a:t>Learning</a:t>
            </a:r>
          </a:p>
          <a:p>
            <a:pPr algn="r">
              <a:lnSpc>
                <a:spcPct val="80000"/>
              </a:lnSpc>
              <a:spcBef>
                <a:spcPts val="419"/>
              </a:spcBef>
              <a:buClr>
                <a:schemeClr val="dk1"/>
              </a:buClr>
              <a:buSzPts val="1572"/>
            </a:pPr>
            <a:endParaRPr lang="en-US" sz="2667"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dirty="0" smtClean="0">
                <a:solidFill>
                  <a:schemeClr val="dk1"/>
                </a:solidFill>
                <a:latin typeface="Calibri"/>
                <a:ea typeface="Calibri"/>
                <a:cs typeface="Calibri"/>
                <a:sym typeface="Calibri"/>
              </a:rPr>
              <a:t>Reginald </a:t>
            </a:r>
            <a:r>
              <a:rPr lang="en-US" sz="2667" dirty="0">
                <a:solidFill>
                  <a:schemeClr val="dk1"/>
                </a:solidFill>
                <a:latin typeface="Calibri"/>
                <a:ea typeface="Calibri"/>
                <a:cs typeface="Calibri"/>
                <a:sym typeface="Calibri"/>
              </a:rPr>
              <a:t>Fox</a:t>
            </a:r>
            <a:endParaRPr sz="2667" dirty="0">
              <a:solidFill>
                <a:srgbClr val="000000"/>
              </a:solidFill>
              <a:sym typeface="Arial"/>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4"/>
              </a:rPr>
              <a:t>reginald.fox@doe.virginia.gov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371-5663</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Virtual Learning Specialist</a:t>
            </a:r>
          </a:p>
          <a:p>
            <a:pPr algn="r">
              <a:lnSpc>
                <a:spcPct val="80000"/>
              </a:lnSpc>
              <a:spcBef>
                <a:spcPts val="419"/>
              </a:spcBef>
              <a:buClr>
                <a:schemeClr val="dk1"/>
              </a:buClr>
              <a:buSzPts val="1572"/>
            </a:pP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3733"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2096" dirty="0">
              <a:solidFill>
                <a:schemeClr val="dk1"/>
              </a:solidFill>
              <a:latin typeface="Calibri"/>
              <a:ea typeface="Calibri"/>
              <a:cs typeface="Calibri"/>
              <a:sym typeface="Calibri"/>
            </a:endParaRPr>
          </a:p>
          <a:p>
            <a:pPr algn="r">
              <a:lnSpc>
                <a:spcPct val="80000"/>
              </a:lnSpc>
              <a:spcBef>
                <a:spcPts val="468"/>
              </a:spcBef>
              <a:buClr>
                <a:schemeClr val="dk1"/>
              </a:buClr>
              <a:buSzPts val="1757"/>
            </a:pPr>
            <a:endParaRPr sz="2343" dirty="0">
              <a:solidFill>
                <a:schemeClr val="dk1"/>
              </a:solidFill>
              <a:latin typeface="Calibri"/>
              <a:ea typeface="Calibri"/>
              <a:cs typeface="Calibri"/>
              <a:sym typeface="Calibri"/>
            </a:endParaRPr>
          </a:p>
          <a:p>
            <a:pPr algn="r">
              <a:lnSpc>
                <a:spcPct val="80000"/>
              </a:lnSpc>
              <a:spcBef>
                <a:spcPts val="740"/>
              </a:spcBef>
              <a:buClr>
                <a:schemeClr val="dk1"/>
              </a:buClr>
              <a:buSzPts val="2775"/>
            </a:pPr>
            <a:endParaRPr sz="3700" dirty="0">
              <a:solidFill>
                <a:schemeClr val="dk1"/>
              </a:solidFill>
              <a:latin typeface="Calibri"/>
              <a:ea typeface="Calibri"/>
              <a:cs typeface="Calibri"/>
              <a:sym typeface="Calibri"/>
            </a:endParaRPr>
          </a:p>
        </p:txBody>
      </p:sp>
      <p:sp>
        <p:nvSpPr>
          <p:cNvPr id="164" name="Google Shape;164;p2"/>
          <p:cNvSpPr txBox="1">
            <a:spLocks noGrp="1"/>
          </p:cNvSpPr>
          <p:nvPr>
            <p:ph type="body" idx="1"/>
          </p:nvPr>
        </p:nvSpPr>
        <p:spPr>
          <a:xfrm>
            <a:off x="1804192" y="4943890"/>
            <a:ext cx="2610729" cy="930696"/>
          </a:xfrm>
          <a:prstGeom prst="rect">
            <a:avLst/>
          </a:prstGeom>
          <a:noFill/>
          <a:ln>
            <a:noFill/>
          </a:ln>
        </p:spPr>
        <p:txBody>
          <a:bodyPr spcFirstLastPara="1" vert="horz" wrap="square" lIns="121900" tIns="60933" rIns="121900" bIns="60933" rtlCol="0" anchor="t" anchorCtr="0">
            <a:normAutofit fontScale="92500" lnSpcReduction="10000"/>
          </a:bodyPr>
          <a:lstStyle/>
          <a:p>
            <a:pPr marL="0" indent="0">
              <a:lnSpc>
                <a:spcPct val="100000"/>
              </a:lnSpc>
              <a:spcBef>
                <a:spcPts val="0"/>
              </a:spcBef>
              <a:buClr>
                <a:schemeClr val="dk1"/>
              </a:buClr>
              <a:buSzPts val="1300"/>
              <a:buNone/>
            </a:pPr>
            <a:r>
              <a:rPr lang="en-US" sz="1467" dirty="0"/>
              <a:t>Twitter: @</a:t>
            </a:r>
            <a:r>
              <a:rPr lang="en-US" sz="1467" dirty="0" err="1"/>
              <a:t>VDOE_News</a:t>
            </a:r>
            <a:r>
              <a:rPr lang="en-US" sz="1467" dirty="0"/>
              <a:t/>
            </a:r>
            <a:br>
              <a:rPr lang="en-US" sz="1467" dirty="0"/>
            </a:br>
            <a:r>
              <a:rPr lang="en-US" sz="1467" dirty="0"/>
              <a:t>Facebook: @</a:t>
            </a:r>
            <a:r>
              <a:rPr lang="en-US" sz="1467" dirty="0" err="1"/>
              <a:t>VDOENews</a:t>
            </a:r>
            <a:endParaRPr sz="1467" dirty="0"/>
          </a:p>
          <a:p>
            <a:pPr marL="0" indent="0">
              <a:lnSpc>
                <a:spcPct val="100000"/>
              </a:lnSpc>
              <a:spcBef>
                <a:spcPts val="347"/>
              </a:spcBef>
              <a:buClr>
                <a:schemeClr val="dk1"/>
              </a:buClr>
              <a:buSzPts val="1300"/>
              <a:buNone/>
            </a:pPr>
            <a:r>
              <a:rPr lang="en-US" sz="1467" b="1" dirty="0"/>
              <a:t>#VAis4Learners #</a:t>
            </a:r>
            <a:r>
              <a:rPr lang="en-US" sz="1467" b="1" dirty="0" err="1"/>
              <a:t>EdEquityVA</a:t>
            </a:r>
            <a:endParaRPr sz="1467" dirty="0"/>
          </a:p>
        </p:txBody>
      </p:sp>
      <p:grpSp>
        <p:nvGrpSpPr>
          <p:cNvPr id="165" name="Google Shape;165;p2" title="social media logos: Twitter, Facebook, and LinkedIn"/>
          <p:cNvGrpSpPr/>
          <p:nvPr/>
        </p:nvGrpSpPr>
        <p:grpSpPr>
          <a:xfrm>
            <a:off x="1868115" y="5874586"/>
            <a:ext cx="2444475" cy="555589"/>
            <a:chOff x="2235200" y="5089418"/>
            <a:chExt cx="5791200" cy="1692383"/>
          </a:xfrm>
        </p:grpSpPr>
        <p:pic>
          <p:nvPicPr>
            <p:cNvPr id="166" name="Google Shape;166;p2" title="twitter logo"/>
            <p:cNvPicPr preferRelativeResize="0"/>
            <p:nvPr/>
          </p:nvPicPr>
          <p:blipFill rotWithShape="1">
            <a:blip r:embed="rId5">
              <a:alphaModFix/>
            </a:blip>
            <a:srcRect/>
            <a:stretch/>
          </p:blipFill>
          <p:spPr>
            <a:xfrm>
              <a:off x="2235200" y="5089418"/>
              <a:ext cx="1645699" cy="1645699"/>
            </a:xfrm>
            <a:prstGeom prst="rect">
              <a:avLst/>
            </a:prstGeom>
            <a:noFill/>
            <a:ln>
              <a:noFill/>
            </a:ln>
          </p:spPr>
        </p:pic>
        <p:pic>
          <p:nvPicPr>
            <p:cNvPr id="167" name="Google Shape;167;p2" title="facebook logo"/>
            <p:cNvPicPr preferRelativeResize="0"/>
            <p:nvPr/>
          </p:nvPicPr>
          <p:blipFill rotWithShape="1">
            <a:blip r:embed="rId6">
              <a:alphaModFix/>
            </a:blip>
            <a:srcRect/>
            <a:stretch/>
          </p:blipFill>
          <p:spPr>
            <a:xfrm>
              <a:off x="4388045" y="5125494"/>
              <a:ext cx="1576507" cy="1576507"/>
            </a:xfrm>
            <a:prstGeom prst="rect">
              <a:avLst/>
            </a:prstGeom>
            <a:noFill/>
            <a:ln>
              <a:noFill/>
            </a:ln>
          </p:spPr>
        </p:pic>
        <p:pic>
          <p:nvPicPr>
            <p:cNvPr id="168" name="Google Shape;168;p2" title="LinkedIn logo"/>
            <p:cNvPicPr preferRelativeResize="0"/>
            <p:nvPr/>
          </p:nvPicPr>
          <p:blipFill rotWithShape="1">
            <a:blip r:embed="rId7">
              <a:alphaModFix/>
            </a:blip>
            <a:srcRect/>
            <a:stretch/>
          </p:blipFill>
          <p:spPr>
            <a:xfrm>
              <a:off x="6370093" y="5125494"/>
              <a:ext cx="1656307" cy="1656307"/>
            </a:xfrm>
            <a:prstGeom prst="rect">
              <a:avLst/>
            </a:prstGeom>
            <a:noFill/>
            <a:ln>
              <a:noFill/>
            </a:ln>
          </p:spPr>
        </p:pic>
      </p:grpSp>
      <p:sp>
        <p:nvSpPr>
          <p:cNvPr id="2" name="Title 1"/>
          <p:cNvSpPr>
            <a:spLocks noGrp="1"/>
          </p:cNvSpPr>
          <p:nvPr>
            <p:ph type="title"/>
          </p:nvPr>
        </p:nvSpPr>
        <p:spPr/>
        <p:txBody>
          <a:bodyPr/>
          <a:lstStyle/>
          <a:p>
            <a:r>
              <a:rPr lang="en-US" dirty="0" smtClean="0"/>
              <a:t>Presenters</a:t>
            </a:r>
            <a:endParaRPr lang="en-US" dirty="0"/>
          </a:p>
        </p:txBody>
      </p:sp>
      <p:pic>
        <p:nvPicPr>
          <p:cNvPr id="3" name="Picture 2" title="Picture of Mr. Fox"/>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5774" y="3291840"/>
            <a:ext cx="1734555" cy="1750468"/>
          </a:xfrm>
          <a:prstGeom prst="rect">
            <a:avLst/>
          </a:prstGeom>
        </p:spPr>
      </p:pic>
      <p:pic>
        <p:nvPicPr>
          <p:cNvPr id="4" name="Picture 3" title="Picture of Dr. Foley"/>
          <p:cNvPicPr>
            <a:picLocks noChangeAspect="1"/>
          </p:cNvPicPr>
          <p:nvPr/>
        </p:nvPicPr>
        <p:blipFill>
          <a:blip r:embed="rId9"/>
          <a:stretch>
            <a:fillRect/>
          </a:stretch>
        </p:blipFill>
        <p:spPr>
          <a:xfrm>
            <a:off x="1356984" y="2145621"/>
            <a:ext cx="1810338" cy="1790653"/>
          </a:xfrm>
          <a:prstGeom prst="rect">
            <a:avLst/>
          </a:prstGeom>
        </p:spPr>
      </p:pic>
    </p:spTree>
    <p:extLst>
      <p:ext uri="{BB962C8B-B14F-4D97-AF65-F5344CB8AC3E}">
        <p14:creationId xmlns:p14="http://schemas.microsoft.com/office/powerpoint/2010/main" val="2511313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CEEC-488A-FF4E-B2CE-DDC194925CE8}"/>
              </a:ext>
            </a:extLst>
          </p:cNvPr>
          <p:cNvSpPr>
            <a:spLocks noGrp="1"/>
          </p:cNvSpPr>
          <p:nvPr>
            <p:ph type="title"/>
          </p:nvPr>
        </p:nvSpPr>
        <p:spPr>
          <a:xfrm>
            <a:off x="838200" y="182754"/>
            <a:ext cx="6127789" cy="1010446"/>
          </a:xfrm>
        </p:spPr>
        <p:txBody>
          <a:bodyPr>
            <a:normAutofit/>
          </a:bodyPr>
          <a:lstStyle/>
          <a:p>
            <a:pPr algn="ctr"/>
            <a:r>
              <a:rPr lang="en-US" dirty="0" smtClean="0">
                <a:effectLst>
                  <a:outerShdw blurRad="38100" dist="38100" dir="2700000" algn="tl">
                    <a:srgbClr val="000000">
                      <a:alpha val="43137"/>
                    </a:srgbClr>
                  </a:outerShdw>
                </a:effectLst>
              </a:rPr>
              <a:t>Supporting Virtual Learning – Students with Disabilities</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5E842EE-07A5-BF42-B259-F0753968FB43}" type="slidenum">
              <a:rPr lang="en-US" smtClean="0"/>
              <a:t>20</a:t>
            </a:fld>
            <a:endParaRPr lang="en-US" dirty="0"/>
          </a:p>
        </p:txBody>
      </p:sp>
      <p:pic>
        <p:nvPicPr>
          <p:cNvPr id="4" name="Picture 3" title="Picture of student with headphones"/>
          <p:cNvPicPr>
            <a:picLocks noChangeAspect="1"/>
          </p:cNvPicPr>
          <p:nvPr/>
        </p:nvPicPr>
        <p:blipFill rotWithShape="1">
          <a:blip r:embed="rId2"/>
          <a:srcRect l="53432" t="13140" r="17989" b="51190"/>
          <a:stretch/>
        </p:blipFill>
        <p:spPr>
          <a:xfrm>
            <a:off x="7680958" y="1776549"/>
            <a:ext cx="3907389" cy="2743200"/>
          </a:xfrm>
          <a:prstGeom prst="rect">
            <a:avLst/>
          </a:prstGeom>
        </p:spPr>
      </p:pic>
      <p:sp>
        <p:nvSpPr>
          <p:cNvPr id="8" name="Text Placeholder 3">
            <a:extLst>
              <a:ext uri="{FF2B5EF4-FFF2-40B4-BE49-F238E27FC236}">
                <a16:creationId xmlns:a16="http://schemas.microsoft.com/office/drawing/2014/main" id="{268A7C68-3E61-4848-98B7-E223F174035C}"/>
              </a:ext>
            </a:extLst>
          </p:cNvPr>
          <p:cNvSpPr txBox="1">
            <a:spLocks/>
          </p:cNvSpPr>
          <p:nvPr/>
        </p:nvSpPr>
        <p:spPr>
          <a:xfrm rot="21328561">
            <a:off x="2155513" y="1492325"/>
            <a:ext cx="5219924" cy="5082451"/>
          </a:xfrm>
          <a:prstGeom prst="rect">
            <a:avLst/>
          </a:prstGeom>
          <a:ln>
            <a:solidFill>
              <a:schemeClr val="accent1"/>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i="1" kern="1200">
                <a:solidFill>
                  <a:srgbClr val="C22536"/>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400" i="1" dirty="0"/>
              <a:t>Schools should identify students with disabilities and share IEP, 504 Plan, or other related academic or support services required.</a:t>
            </a:r>
            <a:endParaRPr lang="en-US" sz="2400" dirty="0"/>
          </a:p>
          <a:p>
            <a:pPr marL="285750" indent="-285750">
              <a:buFont typeface="Arial" panose="020B0604020202020204" pitchFamily="34" charset="0"/>
              <a:buChar char="•"/>
            </a:pPr>
            <a:r>
              <a:rPr lang="en-US" sz="2400" i="1" dirty="0"/>
              <a:t>MOP will comply with requirements and accommodations outlined in IEP or 504 Plan.</a:t>
            </a:r>
            <a:endParaRPr lang="en-US" sz="2400" dirty="0"/>
          </a:p>
          <a:p>
            <a:pPr marL="285750" indent="-285750">
              <a:buFont typeface="Arial" panose="020B0604020202020204" pitchFamily="34" charset="0"/>
              <a:buChar char="•"/>
            </a:pPr>
            <a:r>
              <a:rPr lang="en-US" sz="2400" i="1" dirty="0"/>
              <a:t>Both school and MOP will have necessary communication to ensure student success</a:t>
            </a:r>
            <a:r>
              <a:rPr lang="en-US" sz="2400" i="1" dirty="0" smtClean="0"/>
              <a:t>.</a:t>
            </a:r>
          </a:p>
          <a:p>
            <a:pPr marL="285750" indent="-285750">
              <a:buFont typeface="Arial" panose="020B0604020202020204" pitchFamily="34" charset="0"/>
              <a:buChar char="•"/>
            </a:pPr>
            <a:r>
              <a:rPr lang="en-US" sz="2400" i="1" dirty="0"/>
              <a:t>Encourage communication between </a:t>
            </a:r>
            <a:r>
              <a:rPr lang="en-US" sz="2400" i="1" dirty="0" smtClean="0"/>
              <a:t>teachers, students </a:t>
            </a:r>
            <a:r>
              <a:rPr lang="en-US" sz="2400" i="1" dirty="0"/>
              <a:t>and parents</a:t>
            </a:r>
            <a:r>
              <a:rPr lang="en-US" sz="2400" i="1" dirty="0" smtClean="0"/>
              <a:t>.</a:t>
            </a:r>
            <a:endParaRPr lang="en-US" sz="2400" dirty="0"/>
          </a:p>
        </p:txBody>
      </p:sp>
    </p:spTree>
    <p:extLst>
      <p:ext uri="{BB962C8B-B14F-4D97-AF65-F5344CB8AC3E}">
        <p14:creationId xmlns:p14="http://schemas.microsoft.com/office/powerpoint/2010/main" val="3459404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1224332" y="160782"/>
            <a:ext cx="10318102" cy="882995"/>
          </a:xfrm>
          <a:prstGeom prst="rect">
            <a:avLst/>
          </a:prstGeom>
          <a:noFill/>
          <a:ln>
            <a:noFill/>
          </a:ln>
        </p:spPr>
        <p:txBody>
          <a:bodyPr spcFirstLastPara="1" wrap="square" lIns="91425" tIns="45700" rIns="91425" bIns="45700" anchor="ctr" anchorCtr="0">
            <a:normAutofit/>
          </a:bodyPr>
          <a:lstStyle/>
          <a:p>
            <a:pPr lvl="0">
              <a:spcBef>
                <a:spcPts val="0"/>
              </a:spcBef>
              <a:buClr>
                <a:schemeClr val="accent1"/>
              </a:buClr>
              <a:buSzPts val="4400"/>
            </a:pPr>
            <a:r>
              <a:rPr lang="en-US" sz="3600" dirty="0">
                <a:effectLst>
                  <a:outerShdw blurRad="38100" dist="38100" dir="2700000" algn="tl">
                    <a:srgbClr val="000000">
                      <a:alpha val="43137"/>
                    </a:srgbClr>
                  </a:outerShdw>
                </a:effectLst>
              </a:rPr>
              <a:t>Supporting Virtual Learning – </a:t>
            </a:r>
            <a:r>
              <a:rPr lang="en-US" sz="3600" dirty="0" smtClean="0">
                <a:effectLst>
                  <a:outerShdw blurRad="38100" dist="38100" dir="2700000" algn="tl">
                    <a:srgbClr val="000000">
                      <a:alpha val="43137"/>
                    </a:srgbClr>
                  </a:outerShdw>
                </a:effectLst>
              </a:rPr>
              <a:t>Required Testing</a:t>
            </a:r>
            <a:endParaRPr sz="3600" dirty="0"/>
          </a:p>
        </p:txBody>
      </p:sp>
      <p:pic>
        <p:nvPicPr>
          <p:cNvPr id="4" name="Picture 3" title="Screen shot of SOL"/>
          <p:cNvPicPr>
            <a:picLocks noChangeAspect="1"/>
          </p:cNvPicPr>
          <p:nvPr/>
        </p:nvPicPr>
        <p:blipFill rotWithShape="1">
          <a:blip r:embed="rId3"/>
          <a:srcRect t="8720" r="16727" b="9003"/>
          <a:stretch/>
        </p:blipFill>
        <p:spPr>
          <a:xfrm>
            <a:off x="884946" y="1289949"/>
            <a:ext cx="5797687" cy="3222171"/>
          </a:xfrm>
          <a:prstGeom prst="rect">
            <a:avLst/>
          </a:prstGeom>
        </p:spPr>
      </p:pic>
      <p:sp>
        <p:nvSpPr>
          <p:cNvPr id="214" name="Google Shape;214;p11"/>
          <p:cNvSpPr txBox="1">
            <a:spLocks noGrp="1"/>
          </p:cNvSpPr>
          <p:nvPr>
            <p:ph type="body" idx="1"/>
          </p:nvPr>
        </p:nvSpPr>
        <p:spPr>
          <a:xfrm rot="394914">
            <a:off x="6687037" y="1736158"/>
            <a:ext cx="4443380" cy="4186229"/>
          </a:xfrm>
          <a:prstGeom prst="rect">
            <a:avLst/>
          </a:prstGeom>
          <a:noFill/>
          <a:ln>
            <a:solidFill>
              <a:schemeClr val="accent1"/>
            </a:solidFill>
          </a:ln>
        </p:spPr>
        <p:txBody>
          <a:bodyPr spcFirstLastPara="1" wrap="square" lIns="91425" tIns="45700" rIns="91425" bIns="45700" anchor="t" anchorCtr="0">
            <a:normAutofit fontScale="92500" lnSpcReduction="20000"/>
          </a:bodyPr>
          <a:lstStyle/>
          <a:p>
            <a:pPr lvl="0"/>
            <a:r>
              <a:rPr lang="en-US" i="1" dirty="0"/>
              <a:t>Ensure the management and oversight of Virginia Standards of Learning test administration by school division and student participation rates in the Virginia Standards of Learning tests</a:t>
            </a:r>
            <a:endParaRPr lang="en-US" dirty="0"/>
          </a:p>
          <a:p>
            <a:pPr lvl="0"/>
            <a:r>
              <a:rPr lang="en-US" i="1" dirty="0" smtClean="0"/>
              <a:t>Report student </a:t>
            </a:r>
            <a:r>
              <a:rPr lang="en-US" i="1" dirty="0"/>
              <a:t>participation rates on standardized tests, and other types specialized testing.</a:t>
            </a:r>
            <a:endParaRPr lang="en-US" dirty="0"/>
          </a:p>
        </p:txBody>
      </p:sp>
    </p:spTree>
    <p:extLst>
      <p:ext uri="{BB962C8B-B14F-4D97-AF65-F5344CB8AC3E}">
        <p14:creationId xmlns:p14="http://schemas.microsoft.com/office/powerpoint/2010/main" val="2803053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1224332" y="160782"/>
            <a:ext cx="10318102" cy="882995"/>
          </a:xfrm>
          <a:prstGeom prst="rect">
            <a:avLst/>
          </a:prstGeom>
          <a:noFill/>
          <a:ln>
            <a:noFill/>
          </a:ln>
        </p:spPr>
        <p:txBody>
          <a:bodyPr spcFirstLastPara="1" wrap="square" lIns="91425" tIns="45700" rIns="91425" bIns="45700" anchor="ctr" anchorCtr="0">
            <a:normAutofit/>
          </a:bodyPr>
          <a:lstStyle/>
          <a:p>
            <a:pPr lvl="0">
              <a:spcBef>
                <a:spcPts val="0"/>
              </a:spcBef>
              <a:buClr>
                <a:schemeClr val="accent1"/>
              </a:buClr>
              <a:buSzPts val="4400"/>
            </a:pPr>
            <a:r>
              <a:rPr lang="en-US" sz="3600" dirty="0">
                <a:effectLst>
                  <a:outerShdw blurRad="38100" dist="38100" dir="2700000" algn="tl">
                    <a:srgbClr val="000000">
                      <a:alpha val="43137"/>
                    </a:srgbClr>
                  </a:outerShdw>
                </a:effectLst>
              </a:rPr>
              <a:t>Supporting Virtual Learning – </a:t>
            </a:r>
            <a:r>
              <a:rPr lang="en-US" sz="3600" dirty="0" smtClean="0">
                <a:effectLst>
                  <a:outerShdw blurRad="38100" dist="38100" dir="2700000" algn="tl">
                    <a:srgbClr val="000000">
                      <a:alpha val="43137"/>
                    </a:srgbClr>
                  </a:outerShdw>
                </a:effectLst>
              </a:rPr>
              <a:t>Communication</a:t>
            </a:r>
            <a:endParaRPr sz="3600" dirty="0"/>
          </a:p>
        </p:txBody>
      </p:sp>
      <p:sp>
        <p:nvSpPr>
          <p:cNvPr id="214" name="Google Shape;214;p11"/>
          <p:cNvSpPr txBox="1">
            <a:spLocks noGrp="1"/>
          </p:cNvSpPr>
          <p:nvPr>
            <p:ph type="body" idx="1"/>
          </p:nvPr>
        </p:nvSpPr>
        <p:spPr>
          <a:xfrm>
            <a:off x="2103649" y="1479822"/>
            <a:ext cx="6021447" cy="4746807"/>
          </a:xfrm>
          <a:prstGeom prst="rect">
            <a:avLst/>
          </a:prstGeom>
          <a:noFill/>
          <a:ln>
            <a:solidFill>
              <a:schemeClr val="accent1"/>
            </a:solidFill>
          </a:ln>
        </p:spPr>
        <p:txBody>
          <a:bodyPr spcFirstLastPara="1" wrap="square" lIns="91425" tIns="45700" rIns="91425" bIns="45700" anchor="t" anchorCtr="0">
            <a:normAutofit fontScale="92500" lnSpcReduction="10000"/>
          </a:bodyPr>
          <a:lstStyle/>
          <a:p>
            <a:r>
              <a:rPr lang="en-US" dirty="0"/>
              <a:t>Both MOP &amp; </a:t>
            </a:r>
            <a:r>
              <a:rPr lang="en-US" dirty="0" smtClean="0"/>
              <a:t>school divisions </a:t>
            </a:r>
            <a:r>
              <a:rPr lang="en-US" dirty="0"/>
              <a:t>should </a:t>
            </a:r>
            <a:r>
              <a:rPr lang="en-US" dirty="0" smtClean="0"/>
              <a:t>include appropriate </a:t>
            </a:r>
            <a:r>
              <a:rPr lang="en-US" dirty="0"/>
              <a:t>and sufficient communication </a:t>
            </a:r>
            <a:r>
              <a:rPr lang="en-US" dirty="0" smtClean="0"/>
              <a:t>that ensures </a:t>
            </a:r>
            <a:r>
              <a:rPr lang="en-US" dirty="0"/>
              <a:t>the success of all virtual students.</a:t>
            </a:r>
          </a:p>
          <a:p>
            <a:pPr lvl="1"/>
            <a:r>
              <a:rPr lang="en-US" dirty="0">
                <a:solidFill>
                  <a:srgbClr val="C00000"/>
                </a:solidFill>
              </a:rPr>
              <a:t>Enrollment process and records</a:t>
            </a:r>
          </a:p>
          <a:p>
            <a:pPr lvl="1"/>
            <a:r>
              <a:rPr lang="en-US" dirty="0">
                <a:solidFill>
                  <a:srgbClr val="C00000"/>
                </a:solidFill>
              </a:rPr>
              <a:t>Procedures and expectations required</a:t>
            </a:r>
          </a:p>
          <a:p>
            <a:pPr lvl="1"/>
            <a:r>
              <a:rPr lang="en-US" dirty="0">
                <a:solidFill>
                  <a:srgbClr val="C00000"/>
                </a:solidFill>
              </a:rPr>
              <a:t>Orientation for all stakeholders (school staff, mentors, students, and parents)</a:t>
            </a:r>
          </a:p>
          <a:p>
            <a:pPr lvl="1"/>
            <a:r>
              <a:rPr lang="en-US" dirty="0">
                <a:solidFill>
                  <a:srgbClr val="C00000"/>
                </a:solidFill>
              </a:rPr>
              <a:t>Student monitoring and student progress</a:t>
            </a:r>
          </a:p>
          <a:p>
            <a:pPr lvl="1"/>
            <a:r>
              <a:rPr lang="en-US" dirty="0">
                <a:solidFill>
                  <a:srgbClr val="C00000"/>
                </a:solidFill>
              </a:rPr>
              <a:t>Reporting of progress and grades; an established time to review appropriate with students and parents</a:t>
            </a:r>
          </a:p>
          <a:p>
            <a:pPr lvl="1"/>
            <a:r>
              <a:rPr lang="en-US" dirty="0">
                <a:solidFill>
                  <a:srgbClr val="C00000"/>
                </a:solidFill>
              </a:rPr>
              <a:t>Use of surveys and other means of communication to gather feedback</a:t>
            </a:r>
          </a:p>
        </p:txBody>
      </p:sp>
      <p:pic>
        <p:nvPicPr>
          <p:cNvPr id="3" name="Picture 2" title="Picture of adults at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002" y="3608395"/>
            <a:ext cx="2903221" cy="1930642"/>
          </a:xfrm>
          <a:prstGeom prst="rect">
            <a:avLst/>
          </a:prstGeom>
        </p:spPr>
      </p:pic>
    </p:spTree>
    <p:extLst>
      <p:ext uri="{BB962C8B-B14F-4D97-AF65-F5344CB8AC3E}">
        <p14:creationId xmlns:p14="http://schemas.microsoft.com/office/powerpoint/2010/main" val="8269424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9" name="Title 1" title="Question"/>
          <p:cNvSpPr txBox="1">
            <a:spLocks/>
          </p:cNvSpPr>
          <p:nvPr/>
        </p:nvSpPr>
        <p:spPr>
          <a:xfrm rot="21011647">
            <a:off x="1421152" y="1560257"/>
            <a:ext cx="5349233" cy="2300643"/>
          </a:xfrm>
          <a:prstGeom prst="rect">
            <a:avLst/>
          </a:prstGeom>
          <a:solidFill>
            <a:schemeClr val="accent3">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7200" dirty="0"/>
          </a:p>
        </p:txBody>
      </p:sp>
      <p:sp>
        <p:nvSpPr>
          <p:cNvPr id="164" name="Google Shape;164;p2"/>
          <p:cNvSpPr txBox="1">
            <a:spLocks noGrp="1"/>
          </p:cNvSpPr>
          <p:nvPr>
            <p:ph type="body" idx="1"/>
          </p:nvPr>
        </p:nvSpPr>
        <p:spPr>
          <a:xfrm>
            <a:off x="1804192" y="4943890"/>
            <a:ext cx="2610729" cy="930696"/>
          </a:xfrm>
          <a:prstGeom prst="rect">
            <a:avLst/>
          </a:prstGeom>
          <a:noFill/>
          <a:ln>
            <a:noFill/>
          </a:ln>
        </p:spPr>
        <p:txBody>
          <a:bodyPr spcFirstLastPara="1" vert="horz" wrap="square" lIns="121900" tIns="60933" rIns="121900" bIns="60933" rtlCol="0" anchor="t" anchorCtr="0">
            <a:normAutofit fontScale="92500" lnSpcReduction="10000"/>
          </a:bodyPr>
          <a:lstStyle/>
          <a:p>
            <a:pPr marL="0" indent="0">
              <a:lnSpc>
                <a:spcPct val="100000"/>
              </a:lnSpc>
              <a:spcBef>
                <a:spcPts val="0"/>
              </a:spcBef>
              <a:buClr>
                <a:schemeClr val="dk1"/>
              </a:buClr>
              <a:buSzPts val="1300"/>
              <a:buNone/>
            </a:pPr>
            <a:r>
              <a:rPr lang="en-US" sz="1467" dirty="0"/>
              <a:t>Twitter: @</a:t>
            </a:r>
            <a:r>
              <a:rPr lang="en-US" sz="1467" dirty="0" err="1"/>
              <a:t>VDOE_News</a:t>
            </a:r>
            <a:r>
              <a:rPr lang="en-US" sz="1467" dirty="0"/>
              <a:t/>
            </a:r>
            <a:br>
              <a:rPr lang="en-US" sz="1467" dirty="0"/>
            </a:br>
            <a:r>
              <a:rPr lang="en-US" sz="1467" dirty="0"/>
              <a:t>Facebook: @</a:t>
            </a:r>
            <a:r>
              <a:rPr lang="en-US" sz="1467" dirty="0" err="1"/>
              <a:t>VDOENews</a:t>
            </a:r>
            <a:endParaRPr sz="1467" dirty="0"/>
          </a:p>
          <a:p>
            <a:pPr marL="0" indent="0">
              <a:lnSpc>
                <a:spcPct val="100000"/>
              </a:lnSpc>
              <a:spcBef>
                <a:spcPts val="347"/>
              </a:spcBef>
              <a:buClr>
                <a:schemeClr val="dk1"/>
              </a:buClr>
              <a:buSzPts val="1300"/>
              <a:buNone/>
            </a:pPr>
            <a:r>
              <a:rPr lang="en-US" sz="1467" b="1" dirty="0"/>
              <a:t>#VAis4Learners #</a:t>
            </a:r>
            <a:r>
              <a:rPr lang="en-US" sz="1467" b="1" dirty="0" err="1"/>
              <a:t>EdEquityVA</a:t>
            </a:r>
            <a:endParaRPr sz="1467" dirty="0"/>
          </a:p>
        </p:txBody>
      </p:sp>
      <p:grpSp>
        <p:nvGrpSpPr>
          <p:cNvPr id="165" name="Google Shape;165;p2" title="social media logos: Twitter, Facebook, and LinkedIn"/>
          <p:cNvGrpSpPr/>
          <p:nvPr/>
        </p:nvGrpSpPr>
        <p:grpSpPr>
          <a:xfrm>
            <a:off x="1868115" y="5874586"/>
            <a:ext cx="2444475" cy="555589"/>
            <a:chOff x="2235200" y="5089418"/>
            <a:chExt cx="5791200" cy="1692383"/>
          </a:xfrm>
        </p:grpSpPr>
        <p:pic>
          <p:nvPicPr>
            <p:cNvPr id="166" name="Google Shape;166;p2" title="twitter logo"/>
            <p:cNvPicPr preferRelativeResize="0"/>
            <p:nvPr/>
          </p:nvPicPr>
          <p:blipFill rotWithShape="1">
            <a:blip r:embed="rId3">
              <a:alphaModFix/>
            </a:blip>
            <a:srcRect/>
            <a:stretch/>
          </p:blipFill>
          <p:spPr>
            <a:xfrm>
              <a:off x="2235200" y="5089418"/>
              <a:ext cx="1645699" cy="1645699"/>
            </a:xfrm>
            <a:prstGeom prst="rect">
              <a:avLst/>
            </a:prstGeom>
            <a:noFill/>
            <a:ln>
              <a:noFill/>
            </a:ln>
          </p:spPr>
        </p:pic>
        <p:pic>
          <p:nvPicPr>
            <p:cNvPr id="167" name="Google Shape;167;p2" title="facebook logo"/>
            <p:cNvPicPr preferRelativeResize="0"/>
            <p:nvPr/>
          </p:nvPicPr>
          <p:blipFill rotWithShape="1">
            <a:blip r:embed="rId4">
              <a:alphaModFix/>
            </a:blip>
            <a:srcRect/>
            <a:stretch/>
          </p:blipFill>
          <p:spPr>
            <a:xfrm>
              <a:off x="4388045" y="5125494"/>
              <a:ext cx="1576507" cy="1576507"/>
            </a:xfrm>
            <a:prstGeom prst="rect">
              <a:avLst/>
            </a:prstGeom>
            <a:noFill/>
            <a:ln>
              <a:noFill/>
            </a:ln>
          </p:spPr>
        </p:pic>
        <p:pic>
          <p:nvPicPr>
            <p:cNvPr id="168" name="Google Shape;168;p2" title="LinkedIn logo"/>
            <p:cNvPicPr preferRelativeResize="0"/>
            <p:nvPr/>
          </p:nvPicPr>
          <p:blipFill rotWithShape="1">
            <a:blip r:embed="rId5">
              <a:alphaModFix/>
            </a:blip>
            <a:srcRect/>
            <a:stretch/>
          </p:blipFill>
          <p:spPr>
            <a:xfrm>
              <a:off x="6370093" y="5125494"/>
              <a:ext cx="1656307" cy="1656307"/>
            </a:xfrm>
            <a:prstGeom prst="rect">
              <a:avLst/>
            </a:prstGeom>
            <a:noFill/>
            <a:ln>
              <a:noFill/>
            </a:ln>
          </p:spPr>
        </p:pic>
      </p:grpSp>
      <p:sp>
        <p:nvSpPr>
          <p:cNvPr id="2" name="Title 1"/>
          <p:cNvSpPr>
            <a:spLocks noGrp="1"/>
          </p:cNvSpPr>
          <p:nvPr>
            <p:ph type="title"/>
          </p:nvPr>
        </p:nvSpPr>
        <p:spPr>
          <a:xfrm rot="21011647">
            <a:off x="1232933" y="1219325"/>
            <a:ext cx="5349233" cy="2654336"/>
          </a:xfrm>
        </p:spPr>
        <p:txBody>
          <a:bodyPr>
            <a:normAutofit fontScale="90000"/>
          </a:bodyPr>
          <a:lstStyle/>
          <a:p>
            <a:r>
              <a:rPr lang="en-US" sz="3100" i="1" dirty="0">
                <a:effectLst>
                  <a:outerShdw blurRad="38100" dist="38100" dir="2700000" algn="tl">
                    <a:srgbClr val="000000">
                      <a:alpha val="43137"/>
                    </a:srgbClr>
                  </a:outerShdw>
                </a:effectLst>
              </a:rPr>
              <a:t>What questions do you have about </a:t>
            </a:r>
            <a:r>
              <a:rPr lang="en-US" sz="3100" i="1" dirty="0" smtClean="0">
                <a:effectLst>
                  <a:outerShdw blurRad="38100" dist="38100" dir="2700000" algn="tl">
                    <a:srgbClr val="000000">
                      <a:alpha val="43137"/>
                    </a:srgbClr>
                  </a:outerShdw>
                </a:effectLst>
              </a:rPr>
              <a:t>policies and procedures?</a:t>
            </a:r>
            <a:r>
              <a:rPr lang="en-US" sz="7200" dirty="0" smtClean="0"/>
              <a:t/>
            </a:r>
            <a:br>
              <a:rPr lang="en-US" sz="7200" dirty="0" smtClean="0"/>
            </a:br>
            <a:r>
              <a:rPr lang="en-US" sz="3100" i="1" dirty="0" smtClean="0">
                <a:effectLst>
                  <a:outerShdw blurRad="38100" dist="38100" dir="2700000" algn="tl">
                    <a:srgbClr val="000000">
                      <a:alpha val="43137"/>
                    </a:srgbClr>
                  </a:outerShdw>
                </a:effectLst>
              </a:rPr>
              <a:t>What suggestions do you have to help us facilitate and communicate on a regular basis with stakeholders?</a:t>
            </a:r>
            <a:endParaRPr lang="en-US" sz="3100" i="1" dirty="0">
              <a:effectLst>
                <a:outerShdw blurRad="38100" dist="38100" dir="2700000" algn="tl">
                  <a:srgbClr val="000000">
                    <a:alpha val="43137"/>
                  </a:srgbClr>
                </a:outerShdw>
              </a:effectLst>
            </a:endParaRPr>
          </a:p>
        </p:txBody>
      </p:sp>
      <p:sp>
        <p:nvSpPr>
          <p:cNvPr id="10" name="Google Shape;163;p2"/>
          <p:cNvSpPr txBox="1"/>
          <p:nvPr/>
        </p:nvSpPr>
        <p:spPr>
          <a:xfrm>
            <a:off x="7148945" y="1387890"/>
            <a:ext cx="4648363" cy="3556000"/>
          </a:xfrm>
          <a:prstGeom prst="rect">
            <a:avLst/>
          </a:prstGeom>
          <a:noFill/>
          <a:ln>
            <a:noFill/>
          </a:ln>
        </p:spPr>
        <p:txBody>
          <a:bodyPr spcFirstLastPara="1" wrap="square" lIns="121900" tIns="60933" rIns="121900" bIns="60933" anchor="t" anchorCtr="0">
            <a:normAutofit/>
          </a:bodyPr>
          <a:lstStyle/>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Dr. Meg Foley</a:t>
            </a:r>
            <a:endParaRPr lang="en-US" sz="2667" dirty="0"/>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6"/>
              </a:rPr>
              <a:t>meg.foley@doe.virginia.gov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786-0877</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Coordinator of Virtual </a:t>
            </a:r>
            <a:r>
              <a:rPr lang="en-US" sz="2667" dirty="0" smtClean="0">
                <a:solidFill>
                  <a:schemeClr val="dk1"/>
                </a:solidFill>
                <a:latin typeface="Calibri"/>
                <a:ea typeface="Calibri"/>
                <a:cs typeface="Calibri"/>
                <a:sym typeface="Calibri"/>
              </a:rPr>
              <a:t>Learning</a:t>
            </a:r>
          </a:p>
          <a:p>
            <a:pPr algn="r">
              <a:lnSpc>
                <a:spcPct val="80000"/>
              </a:lnSpc>
              <a:spcBef>
                <a:spcPts val="419"/>
              </a:spcBef>
              <a:buClr>
                <a:schemeClr val="dk1"/>
              </a:buClr>
              <a:buSzPts val="1572"/>
            </a:pPr>
            <a:endParaRPr lang="en-US" sz="2667"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dirty="0" smtClean="0">
                <a:solidFill>
                  <a:schemeClr val="dk1"/>
                </a:solidFill>
                <a:latin typeface="Calibri"/>
                <a:ea typeface="Calibri"/>
                <a:cs typeface="Calibri"/>
                <a:sym typeface="Calibri"/>
              </a:rPr>
              <a:t>Reginald </a:t>
            </a:r>
            <a:r>
              <a:rPr lang="en-US" sz="2667" dirty="0">
                <a:solidFill>
                  <a:schemeClr val="dk1"/>
                </a:solidFill>
                <a:latin typeface="Calibri"/>
                <a:ea typeface="Calibri"/>
                <a:cs typeface="Calibri"/>
                <a:sym typeface="Calibri"/>
              </a:rPr>
              <a:t>Fox</a:t>
            </a:r>
            <a:endParaRPr sz="2667" dirty="0">
              <a:solidFill>
                <a:srgbClr val="000000"/>
              </a:solidFill>
              <a:sym typeface="Arial"/>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7"/>
              </a:rPr>
              <a:t>reginald.fox@doe.virginia.gov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371-5663</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Virtual Learning Specialist</a:t>
            </a:r>
          </a:p>
          <a:p>
            <a:pPr algn="r">
              <a:lnSpc>
                <a:spcPct val="80000"/>
              </a:lnSpc>
              <a:spcBef>
                <a:spcPts val="419"/>
              </a:spcBef>
              <a:buClr>
                <a:schemeClr val="dk1"/>
              </a:buClr>
              <a:buSzPts val="1572"/>
            </a:pP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3733"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2096" dirty="0">
              <a:solidFill>
                <a:schemeClr val="dk1"/>
              </a:solidFill>
              <a:latin typeface="Calibri"/>
              <a:ea typeface="Calibri"/>
              <a:cs typeface="Calibri"/>
              <a:sym typeface="Calibri"/>
            </a:endParaRPr>
          </a:p>
          <a:p>
            <a:pPr algn="r">
              <a:lnSpc>
                <a:spcPct val="80000"/>
              </a:lnSpc>
              <a:spcBef>
                <a:spcPts val="468"/>
              </a:spcBef>
              <a:buClr>
                <a:schemeClr val="dk1"/>
              </a:buClr>
              <a:buSzPts val="1757"/>
            </a:pPr>
            <a:endParaRPr sz="2343" dirty="0">
              <a:solidFill>
                <a:schemeClr val="dk1"/>
              </a:solidFill>
              <a:latin typeface="Calibri"/>
              <a:ea typeface="Calibri"/>
              <a:cs typeface="Calibri"/>
              <a:sym typeface="Calibri"/>
            </a:endParaRPr>
          </a:p>
          <a:p>
            <a:pPr algn="r">
              <a:lnSpc>
                <a:spcPct val="80000"/>
              </a:lnSpc>
              <a:spcBef>
                <a:spcPts val="740"/>
              </a:spcBef>
              <a:buClr>
                <a:schemeClr val="dk1"/>
              </a:buClr>
              <a:buSzPts val="2775"/>
            </a:pPr>
            <a:endParaRPr sz="37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458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401D-989F-9D46-AD8F-72B76DD11ABB}"/>
              </a:ext>
            </a:extLst>
          </p:cNvPr>
          <p:cNvSpPr>
            <a:spLocks noGrp="1"/>
          </p:cNvSpPr>
          <p:nvPr>
            <p:ph type="title"/>
          </p:nvPr>
        </p:nvSpPr>
        <p:spPr/>
        <p:txBody>
          <a:bodyPr/>
          <a:lstStyle/>
          <a:p>
            <a:r>
              <a:rPr lang="en-US" sz="5400" dirty="0"/>
              <a:t>Forum for </a:t>
            </a:r>
            <a:r>
              <a:rPr lang="en-US" sz="5400" dirty="0" smtClean="0"/>
              <a:t>MOP &amp; School Divisions </a:t>
            </a:r>
            <a:r>
              <a:rPr lang="en-US" sz="3200" i="1" dirty="0" smtClean="0"/>
              <a:t>(communicating </a:t>
            </a:r>
            <a:r>
              <a:rPr lang="en-US" sz="3200" i="1" dirty="0"/>
              <a:t>with </a:t>
            </a:r>
            <a:r>
              <a:rPr lang="en-US" sz="3200" i="1" dirty="0" smtClean="0"/>
              <a:t>stakeholders)</a:t>
            </a:r>
            <a:endParaRPr lang="en-US" sz="3200" i="1" dirty="0"/>
          </a:p>
        </p:txBody>
      </p:sp>
      <p:sp>
        <p:nvSpPr>
          <p:cNvPr id="4" name="Slide Number Placeholder 3"/>
          <p:cNvSpPr>
            <a:spLocks noGrp="1"/>
          </p:cNvSpPr>
          <p:nvPr>
            <p:ph type="sldNum" sz="quarter" idx="12"/>
          </p:nvPr>
        </p:nvSpPr>
        <p:spPr/>
        <p:txBody>
          <a:bodyPr/>
          <a:lstStyle/>
          <a:p>
            <a:fld id="{25E842EE-07A5-BF42-B259-F0753968FB43}" type="slidenum">
              <a:rPr lang="en-US" smtClean="0"/>
              <a:t>24</a:t>
            </a:fld>
            <a:endParaRPr lang="en-US"/>
          </a:p>
        </p:txBody>
      </p:sp>
    </p:spTree>
    <p:extLst>
      <p:ext uri="{BB962C8B-B14F-4D97-AF65-F5344CB8AC3E}">
        <p14:creationId xmlns:p14="http://schemas.microsoft.com/office/powerpoint/2010/main" val="2007368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Picture of Virtual Teaching HUB">
            <a:hlinkClick r:id="rId2"/>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10357" t="43469" r="14423" b="7970"/>
          <a:stretch/>
        </p:blipFill>
        <p:spPr>
          <a:xfrm rot="20927776">
            <a:off x="688791" y="755333"/>
            <a:ext cx="7476149" cy="2714927"/>
          </a:xfrm>
          <a:prstGeom prst="rect">
            <a:avLst/>
          </a:prstGeom>
        </p:spPr>
      </p:pic>
      <p:sp>
        <p:nvSpPr>
          <p:cNvPr id="8" name="Text Placeholder 3" title="Question">
            <a:extLst>
              <a:ext uri="{FF2B5EF4-FFF2-40B4-BE49-F238E27FC236}">
                <a16:creationId xmlns:a16="http://schemas.microsoft.com/office/drawing/2014/main" id="{268A7C68-3E61-4848-98B7-E223F174035C}"/>
              </a:ext>
            </a:extLst>
          </p:cNvPr>
          <p:cNvSpPr txBox="1">
            <a:spLocks/>
          </p:cNvSpPr>
          <p:nvPr/>
        </p:nvSpPr>
        <p:spPr>
          <a:xfrm>
            <a:off x="3401786" y="5944275"/>
            <a:ext cx="6226629" cy="918681"/>
          </a:xfrm>
          <a:prstGeom prst="rect">
            <a:avLst/>
          </a:prstGeom>
          <a:solidFill>
            <a:schemeClr val="accent5">
              <a:lumMod val="20000"/>
              <a:lumOff val="8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i="1" kern="1200">
                <a:solidFill>
                  <a:srgbClr val="C22536"/>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400" i="1" dirty="0">
              <a:solidFill>
                <a:srgbClr val="0F150D"/>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BA8ECEEC-488A-FF4E-B2CE-DDC194925CE8}"/>
              </a:ext>
            </a:extLst>
          </p:cNvPr>
          <p:cNvSpPr>
            <a:spLocks noGrp="1"/>
          </p:cNvSpPr>
          <p:nvPr>
            <p:ph type="title"/>
          </p:nvPr>
        </p:nvSpPr>
        <p:spPr>
          <a:xfrm>
            <a:off x="8059193" y="117565"/>
            <a:ext cx="3932237" cy="1693818"/>
          </a:xfrm>
        </p:spPr>
        <p:txBody>
          <a:bodyPr/>
          <a:lstStyle/>
          <a:p>
            <a:pPr algn="ctr"/>
            <a:r>
              <a:rPr lang="en-US" dirty="0" smtClean="0"/>
              <a:t>MOP &amp; LEA Forum</a:t>
            </a:r>
            <a:br>
              <a:rPr lang="en-US" dirty="0" smtClean="0"/>
            </a:br>
            <a:endParaRPr lang="en-US" dirty="0"/>
          </a:p>
        </p:txBody>
      </p:sp>
      <p:sp>
        <p:nvSpPr>
          <p:cNvPr id="4" name="Text Placeholder 3">
            <a:extLst>
              <a:ext uri="{FF2B5EF4-FFF2-40B4-BE49-F238E27FC236}">
                <a16:creationId xmlns:a16="http://schemas.microsoft.com/office/drawing/2014/main" id="{268A7C68-3E61-4848-98B7-E223F174035C}"/>
              </a:ext>
            </a:extLst>
          </p:cNvPr>
          <p:cNvSpPr>
            <a:spLocks noGrp="1"/>
          </p:cNvSpPr>
          <p:nvPr>
            <p:ph type="body" sz="half" idx="2"/>
          </p:nvPr>
        </p:nvSpPr>
        <p:spPr>
          <a:xfrm>
            <a:off x="3222171" y="3639867"/>
            <a:ext cx="6226629" cy="3086253"/>
          </a:xfrm>
        </p:spPr>
        <p:txBody>
          <a:bodyPr>
            <a:normAutofit/>
          </a:bodyPr>
          <a:lstStyle/>
          <a:p>
            <a:r>
              <a:rPr lang="en-US" sz="2400" dirty="0" smtClean="0">
                <a:solidFill>
                  <a:srgbClr val="0F150D"/>
                </a:solidFill>
              </a:rPr>
              <a:t>We want to expand our professional learning area of the Virtual Learning HUB to include a professional learning community.</a:t>
            </a:r>
          </a:p>
          <a:p>
            <a:r>
              <a:rPr lang="en-US" sz="2400" dirty="0" smtClean="0">
                <a:solidFill>
                  <a:srgbClr val="0F150D"/>
                </a:solidFill>
              </a:rPr>
              <a:t>Identify appropriate staff with the MOP &amp; school divisions who work closely with the implementation of virtual learning.</a:t>
            </a:r>
          </a:p>
          <a:p>
            <a:r>
              <a:rPr lang="en-US" sz="2400" i="1" dirty="0" smtClean="0">
                <a:solidFill>
                  <a:srgbClr val="0F150D"/>
                </a:solidFill>
                <a:effectLst>
                  <a:outerShdw blurRad="38100" dist="38100" dir="2700000" algn="tl">
                    <a:srgbClr val="000000">
                      <a:alpha val="43137"/>
                    </a:srgbClr>
                  </a:outerShdw>
                </a:effectLst>
              </a:rPr>
              <a:t>What would work best for you? What form of communication would you like to have?</a:t>
            </a:r>
            <a:endParaRPr lang="en-US" sz="2400" i="1" dirty="0">
              <a:solidFill>
                <a:srgbClr val="0F150D"/>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5E842EE-07A5-BF42-B259-F0753968FB43}" type="slidenum">
              <a:rPr lang="en-US" smtClean="0"/>
              <a:t>25</a:t>
            </a:fld>
            <a:endParaRPr lang="en-US"/>
          </a:p>
        </p:txBody>
      </p:sp>
      <p:pic>
        <p:nvPicPr>
          <p:cNvPr id="7" name="Picture 6" title="Picture of Virtual Teaching HUB">
            <a:hlinkClick r:id="rId2"/>
          </p:cNvPr>
          <p:cNvPicPr>
            <a:picLocks noChangeAspect="1"/>
          </p:cNvPicPr>
          <p:nvPr/>
        </p:nvPicPr>
        <p:blipFill rotWithShape="1">
          <a:blip r:embed="rId5"/>
          <a:srcRect l="10357" t="43469" r="14423" b="7970"/>
          <a:stretch/>
        </p:blipFill>
        <p:spPr>
          <a:xfrm rot="20927776">
            <a:off x="688791" y="679381"/>
            <a:ext cx="7476149" cy="2714927"/>
          </a:xfrm>
          <a:prstGeom prst="rect">
            <a:avLst/>
          </a:prstGeom>
        </p:spPr>
      </p:pic>
      <p:pic>
        <p:nvPicPr>
          <p:cNvPr id="9" name="Picture 8" title="Picture of Teacher">
            <a:hlinkClick r:id="rId2"/>
          </p:cNvPr>
          <p:cNvPicPr>
            <a:picLocks noChangeAspect="1"/>
          </p:cNvPicPr>
          <p:nvPr/>
        </p:nvPicPr>
        <p:blipFill rotWithShape="1">
          <a:blip r:embed="rId5"/>
          <a:srcRect l="59843" t="45557" r="14423" b="9657"/>
          <a:stretch/>
        </p:blipFill>
        <p:spPr>
          <a:xfrm>
            <a:off x="4454956" y="54903"/>
            <a:ext cx="3605982" cy="3530062"/>
          </a:xfrm>
          <a:prstGeom prst="rect">
            <a:avLst/>
          </a:prstGeom>
        </p:spPr>
      </p:pic>
    </p:spTree>
    <p:extLst>
      <p:ext uri="{BB962C8B-B14F-4D97-AF65-F5344CB8AC3E}">
        <p14:creationId xmlns:p14="http://schemas.microsoft.com/office/powerpoint/2010/main" val="1453363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500"/>
                                        <p:tgtEl>
                                          <p:spTgt spid="7"/>
                                        </p:tgtEl>
                                      </p:cBhvr>
                                    </p:animEffect>
                                    <p:anim calcmode="lin" valueType="num">
                                      <p:cBhvr>
                                        <p:cTn id="7" dur="1500"/>
                                        <p:tgtEl>
                                          <p:spTgt spid="7"/>
                                        </p:tgtEl>
                                        <p:attrNameLst>
                                          <p:attrName>ppt_x</p:attrName>
                                        </p:attrNameLst>
                                      </p:cBhvr>
                                      <p:tavLst>
                                        <p:tav tm="0">
                                          <p:val>
                                            <p:strVal val="ppt_x"/>
                                          </p:val>
                                        </p:tav>
                                        <p:tav tm="100000">
                                          <p:val>
                                            <p:strVal val="ppt_x"/>
                                          </p:val>
                                        </p:tav>
                                      </p:tavLst>
                                    </p:anim>
                                    <p:anim calcmode="lin" valueType="num">
                                      <p:cBhvr>
                                        <p:cTn id="8" dur="1500"/>
                                        <p:tgtEl>
                                          <p:spTgt spid="7"/>
                                        </p:tgtEl>
                                        <p:attrNameLst>
                                          <p:attrName>ppt_y</p:attrName>
                                        </p:attrNameLst>
                                      </p:cBhvr>
                                      <p:tavLst>
                                        <p:tav tm="0">
                                          <p:val>
                                            <p:strVal val="ppt_y"/>
                                          </p:val>
                                        </p:tav>
                                        <p:tav tm="100000">
                                          <p:val>
                                            <p:strVal val="ppt_y+.1"/>
                                          </p:val>
                                        </p:tav>
                                      </p:tavLst>
                                    </p:anim>
                                    <p:set>
                                      <p:cBhvr>
                                        <p:cTn id="9" dur="1" fill="hold">
                                          <p:stCondLst>
                                            <p:cond delay="1499"/>
                                          </p:stCondLst>
                                        </p:cTn>
                                        <p:tgtEl>
                                          <p:spTgt spid="7"/>
                                        </p:tgtEl>
                                        <p:attrNameLst>
                                          <p:attrName>style.visibility</p:attrName>
                                        </p:attrNameLst>
                                      </p:cBhvr>
                                      <p:to>
                                        <p:strVal val="hidden"/>
                                      </p:to>
                                    </p:set>
                                  </p:childTnLst>
                                </p:cTn>
                              </p:par>
                              <p:par>
                                <p:cTn id="10" presetID="2" presetClass="entr" presetSubtype="4" fill="hold" nodeType="withEffect">
                                  <p:stCondLst>
                                    <p:cond delay="1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2"/>
          <p:cNvSpPr txBox="1"/>
          <p:nvPr/>
        </p:nvSpPr>
        <p:spPr>
          <a:xfrm>
            <a:off x="5359563" y="2256541"/>
            <a:ext cx="6502400" cy="3556000"/>
          </a:xfrm>
          <a:prstGeom prst="rect">
            <a:avLst/>
          </a:prstGeom>
          <a:noFill/>
          <a:ln>
            <a:noFill/>
          </a:ln>
        </p:spPr>
        <p:txBody>
          <a:bodyPr spcFirstLastPara="1" wrap="square" lIns="121900" tIns="60933" rIns="121900" bIns="60933" anchor="t" anchorCtr="0">
            <a:normAutofit/>
          </a:bodyPr>
          <a:lstStyle/>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Dr. Meg Foley</a:t>
            </a:r>
            <a:endParaRPr lang="en-US" sz="2667" dirty="0"/>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3"/>
              </a:rPr>
              <a:t>meg.foley@doe.virginia.gov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786-0877</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Coordinator of Virtual </a:t>
            </a:r>
            <a:r>
              <a:rPr lang="en-US" sz="2667" dirty="0" smtClean="0">
                <a:solidFill>
                  <a:schemeClr val="dk1"/>
                </a:solidFill>
                <a:latin typeface="Calibri"/>
                <a:ea typeface="Calibri"/>
                <a:cs typeface="Calibri"/>
                <a:sym typeface="Calibri"/>
              </a:rPr>
              <a:t>Learning</a:t>
            </a:r>
          </a:p>
          <a:p>
            <a:pPr algn="r">
              <a:lnSpc>
                <a:spcPct val="80000"/>
              </a:lnSpc>
              <a:spcBef>
                <a:spcPts val="419"/>
              </a:spcBef>
              <a:buClr>
                <a:schemeClr val="dk1"/>
              </a:buClr>
              <a:buSzPts val="1572"/>
            </a:pPr>
            <a:endParaRPr lang="en-US" sz="2667"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dirty="0" smtClean="0">
                <a:solidFill>
                  <a:schemeClr val="dk1"/>
                </a:solidFill>
                <a:latin typeface="Calibri"/>
                <a:ea typeface="Calibri"/>
                <a:cs typeface="Calibri"/>
                <a:sym typeface="Calibri"/>
              </a:rPr>
              <a:t>Reginald </a:t>
            </a:r>
            <a:r>
              <a:rPr lang="en-US" sz="2667" dirty="0">
                <a:solidFill>
                  <a:schemeClr val="dk1"/>
                </a:solidFill>
                <a:latin typeface="Calibri"/>
                <a:ea typeface="Calibri"/>
                <a:cs typeface="Calibri"/>
                <a:sym typeface="Calibri"/>
              </a:rPr>
              <a:t>Fox</a:t>
            </a:r>
            <a:endParaRPr sz="2667" dirty="0">
              <a:solidFill>
                <a:srgbClr val="000000"/>
              </a:solidFill>
              <a:sym typeface="Arial"/>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4"/>
              </a:rPr>
              <a:t>reginald.fox@doe.virginia.gov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371-5663</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Virtual Learning Specialist</a:t>
            </a:r>
          </a:p>
          <a:p>
            <a:pPr algn="r">
              <a:lnSpc>
                <a:spcPct val="80000"/>
              </a:lnSpc>
              <a:spcBef>
                <a:spcPts val="419"/>
              </a:spcBef>
              <a:buClr>
                <a:schemeClr val="dk1"/>
              </a:buClr>
              <a:buSzPts val="1572"/>
            </a:pP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3733"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2096" dirty="0">
              <a:solidFill>
                <a:schemeClr val="dk1"/>
              </a:solidFill>
              <a:latin typeface="Calibri"/>
              <a:ea typeface="Calibri"/>
              <a:cs typeface="Calibri"/>
              <a:sym typeface="Calibri"/>
            </a:endParaRPr>
          </a:p>
          <a:p>
            <a:pPr algn="r">
              <a:lnSpc>
                <a:spcPct val="80000"/>
              </a:lnSpc>
              <a:spcBef>
                <a:spcPts val="468"/>
              </a:spcBef>
              <a:buClr>
                <a:schemeClr val="dk1"/>
              </a:buClr>
              <a:buSzPts val="1757"/>
            </a:pPr>
            <a:endParaRPr sz="2343" dirty="0">
              <a:solidFill>
                <a:schemeClr val="dk1"/>
              </a:solidFill>
              <a:latin typeface="Calibri"/>
              <a:ea typeface="Calibri"/>
              <a:cs typeface="Calibri"/>
              <a:sym typeface="Calibri"/>
            </a:endParaRPr>
          </a:p>
          <a:p>
            <a:pPr algn="r">
              <a:lnSpc>
                <a:spcPct val="80000"/>
              </a:lnSpc>
              <a:spcBef>
                <a:spcPts val="740"/>
              </a:spcBef>
              <a:buClr>
                <a:schemeClr val="dk1"/>
              </a:buClr>
              <a:buSzPts val="2775"/>
            </a:pPr>
            <a:endParaRPr sz="3700" dirty="0">
              <a:solidFill>
                <a:schemeClr val="dk1"/>
              </a:solidFill>
              <a:latin typeface="Calibri"/>
              <a:ea typeface="Calibri"/>
              <a:cs typeface="Calibri"/>
              <a:sym typeface="Calibri"/>
            </a:endParaRPr>
          </a:p>
        </p:txBody>
      </p:sp>
      <p:sp>
        <p:nvSpPr>
          <p:cNvPr id="2" name="Title 1"/>
          <p:cNvSpPr>
            <a:spLocks noGrp="1"/>
          </p:cNvSpPr>
          <p:nvPr>
            <p:ph type="title"/>
          </p:nvPr>
        </p:nvSpPr>
        <p:spPr>
          <a:xfrm>
            <a:off x="1259642" y="26456"/>
            <a:ext cx="7457638" cy="879235"/>
          </a:xfrm>
        </p:spPr>
        <p:txBody>
          <a:bodyPr>
            <a:normAutofit/>
          </a:bodyPr>
          <a:lstStyle/>
          <a:p>
            <a:r>
              <a:rPr lang="en-US" dirty="0" smtClean="0"/>
              <a:t>Thank you for participating!</a:t>
            </a:r>
            <a:endParaRPr lang="en-US" dirty="0"/>
          </a:p>
        </p:txBody>
      </p:sp>
      <p:graphicFrame>
        <p:nvGraphicFramePr>
          <p:cNvPr id="4" name="Table 3" title="Box with Discussion topics"/>
          <p:cNvGraphicFramePr>
            <a:graphicFrameLocks noGrp="1"/>
          </p:cNvGraphicFramePr>
          <p:nvPr>
            <p:extLst>
              <p:ext uri="{D42A27DB-BD31-4B8C-83A1-F6EECF244321}">
                <p14:modId xmlns:p14="http://schemas.microsoft.com/office/powerpoint/2010/main" val="2029624252"/>
              </p:ext>
            </p:extLst>
          </p:nvPr>
        </p:nvGraphicFramePr>
        <p:xfrm>
          <a:off x="1683724" y="977998"/>
          <a:ext cx="5396344" cy="5396929"/>
        </p:xfrm>
        <a:graphic>
          <a:graphicData uri="http://schemas.openxmlformats.org/drawingml/2006/table">
            <a:tbl>
              <a:tblPr/>
              <a:tblGrid>
                <a:gridCol w="5396344">
                  <a:extLst>
                    <a:ext uri="{9D8B030D-6E8A-4147-A177-3AD203B41FA5}">
                      <a16:colId xmlns:a16="http://schemas.microsoft.com/office/drawing/2014/main" val="1279952620"/>
                    </a:ext>
                  </a:extLst>
                </a:gridCol>
              </a:tblGrid>
              <a:tr h="0">
                <a:tc>
                  <a:txBody>
                    <a:bodyPr/>
                    <a:lstStyle/>
                    <a:p>
                      <a:pPr marL="0" marR="0" lvl="0" indent="0" algn="ctr">
                        <a:lnSpc>
                          <a:spcPct val="107000"/>
                        </a:lnSpc>
                        <a:spcBef>
                          <a:spcPts val="0"/>
                        </a:spcBef>
                        <a:spcAft>
                          <a:spcPts val="0"/>
                        </a:spcAft>
                        <a:buFont typeface="Arial" panose="020B0604020202020204" pitchFamily="34" charset="0"/>
                        <a:buNone/>
                      </a:pPr>
                      <a:r>
                        <a:rPr lang="en-US" sz="1800" b="1" u="sng" strike="noStrike" dirty="0" smtClean="0">
                          <a:solidFill>
                            <a:srgbClr val="222222"/>
                          </a:solidFill>
                          <a:effectLst/>
                          <a:latin typeface="Calibri" panose="020F0502020204030204" pitchFamily="34" charset="0"/>
                          <a:ea typeface="Arial" panose="020B0604020202020204" pitchFamily="34" charset="0"/>
                          <a:cs typeface="Calibri" panose="020F0502020204030204" pitchFamily="34" charset="0"/>
                        </a:rPr>
                        <a:t>Potential Future</a:t>
                      </a:r>
                      <a:r>
                        <a:rPr lang="en-US" sz="1800" b="1" u="sng" strike="noStrike" baseline="0" dirty="0" smtClean="0">
                          <a:solidFill>
                            <a:srgbClr val="222222"/>
                          </a:solidFill>
                          <a:effectLst/>
                          <a:latin typeface="Calibri" panose="020F0502020204030204" pitchFamily="34" charset="0"/>
                          <a:ea typeface="Arial" panose="020B0604020202020204" pitchFamily="34" charset="0"/>
                          <a:cs typeface="Calibri" panose="020F0502020204030204" pitchFamily="34" charset="0"/>
                        </a:rPr>
                        <a:t> </a:t>
                      </a:r>
                      <a:r>
                        <a:rPr lang="en-US" sz="1800" b="1" u="sng" strike="noStrike" dirty="0" smtClean="0">
                          <a:solidFill>
                            <a:srgbClr val="222222"/>
                          </a:solidFill>
                          <a:effectLst/>
                          <a:latin typeface="Calibri" panose="020F0502020204030204" pitchFamily="34" charset="0"/>
                          <a:ea typeface="Arial" panose="020B0604020202020204" pitchFamily="34" charset="0"/>
                          <a:cs typeface="Calibri" panose="020F0502020204030204" pitchFamily="34" charset="0"/>
                        </a:rPr>
                        <a:t>Discussion Topics</a:t>
                      </a:r>
                    </a:p>
                    <a:p>
                      <a:pPr marL="342900" marR="0" lvl="0" indent="-342900">
                        <a:lnSpc>
                          <a:spcPct val="107000"/>
                        </a:lnSpc>
                        <a:spcBef>
                          <a:spcPts val="0"/>
                        </a:spcBef>
                        <a:spcAft>
                          <a:spcPts val="0"/>
                        </a:spcAft>
                        <a:buFont typeface="Arial" panose="020B0604020202020204" pitchFamily="34" charset="0"/>
                        <a:buChar char="●"/>
                      </a:pPr>
                      <a:endParaRPr lang="en-US" sz="1800" u="none" strike="noStrike" dirty="0" smtClean="0">
                        <a:solidFill>
                          <a:srgbClr val="222222"/>
                        </a:solidFill>
                        <a:effectLst/>
                        <a:latin typeface="Calibri" panose="020F0502020204030204" pitchFamily="34" charset="0"/>
                        <a:ea typeface="Arial" panose="020B0604020202020204" pitchFamily="34" charset="0"/>
                        <a:cs typeface="Calibri" panose="020F0502020204030204" pitchFamily="34"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smtClean="0">
                          <a:solidFill>
                            <a:srgbClr val="222222"/>
                          </a:solidFill>
                          <a:effectLst/>
                          <a:latin typeface="Calibri" panose="020F0502020204030204" pitchFamily="34" charset="0"/>
                          <a:ea typeface="Arial" panose="020B0604020202020204" pitchFamily="34" charset="0"/>
                          <a:cs typeface="Calibri" panose="020F0502020204030204" pitchFamily="34" charset="0"/>
                        </a:rPr>
                        <a:t>Transfer </a:t>
                      </a: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enrollment process</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Students remain in </a:t>
                      </a:r>
                      <a:r>
                        <a:rPr lang="en-US" sz="1800" b="1" i="1" u="none" strike="noStrike" dirty="0" smtClean="0">
                          <a:solidFill>
                            <a:srgbClr val="222222"/>
                          </a:solidFill>
                          <a:effectLst/>
                          <a:latin typeface="Calibri" panose="020F0502020204030204" pitchFamily="34" charset="0"/>
                          <a:ea typeface="Arial" panose="020B0604020202020204" pitchFamily="34" charset="0"/>
                          <a:cs typeface="Calibri" panose="020F0502020204030204" pitchFamily="34" charset="0"/>
                        </a:rPr>
                        <a:t>home school division </a:t>
                      </a: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with all services</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Teacher Licensure</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Teacher of record for full-time and part-time MOP; course enrollment</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Communication strategies for MOP, school staff, parents/students</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Monitoring process and student progress</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Reporting</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EIM - Master Schedule Collection</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EIM - Student Record Collection</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Closing out the year</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Surveys</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Final reporting</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b="1" i="1" u="none" strike="noStrike" dirty="0">
                          <a:solidFill>
                            <a:srgbClr val="222222"/>
                          </a:solidFill>
                          <a:effectLst/>
                          <a:latin typeface="Calibri" panose="020F0502020204030204" pitchFamily="34" charset="0"/>
                          <a:ea typeface="Arial" panose="020B0604020202020204" pitchFamily="34" charset="0"/>
                          <a:cs typeface="Calibri" panose="020F0502020204030204" pitchFamily="34" charset="0"/>
                        </a:rPr>
                        <a:t>Monitoring Report</a:t>
                      </a:r>
                      <a:endParaRPr lang="en-US" sz="1800" b="1" i="1"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90434"/>
                  </a:ext>
                </a:extLst>
              </a:tr>
            </a:tbl>
          </a:graphicData>
        </a:graphic>
      </p:graphicFrame>
    </p:spTree>
    <p:extLst>
      <p:ext uri="{BB962C8B-B14F-4D97-AF65-F5344CB8AC3E}">
        <p14:creationId xmlns:p14="http://schemas.microsoft.com/office/powerpoint/2010/main" val="116440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B9AC50-2ABC-F04E-A1B5-771F39CCBCF5}"/>
              </a:ext>
            </a:extLst>
          </p:cNvPr>
          <p:cNvSpPr>
            <a:spLocks noGrp="1"/>
          </p:cNvSpPr>
          <p:nvPr>
            <p:ph type="subTitle" idx="1"/>
          </p:nvPr>
        </p:nvSpPr>
        <p:spPr>
          <a:xfrm>
            <a:off x="1994263" y="2870743"/>
            <a:ext cx="9144000" cy="3672814"/>
          </a:xfrm>
        </p:spPr>
        <p:txBody>
          <a:bodyPr>
            <a:normAutofit lnSpcReduction="10000"/>
          </a:bodyPr>
          <a:lstStyle/>
          <a:p>
            <a:pPr marL="342900" indent="-342900" algn="l">
              <a:buFont typeface="Wingdings" panose="05000000000000000000" pitchFamily="2" charset="2"/>
              <a:buChar char="q"/>
            </a:pPr>
            <a:r>
              <a:rPr lang="en-US" dirty="0"/>
              <a:t>To provide school divisions, schools, </a:t>
            </a:r>
            <a:r>
              <a:rPr lang="en-US" dirty="0" smtClean="0"/>
              <a:t>staff, and stakeholders </a:t>
            </a:r>
            <a:r>
              <a:rPr lang="en-US" dirty="0"/>
              <a:t>with information related to virtual learning in Virginia with emphasis on policies, procedures, professional development, and implementation of virtual programs</a:t>
            </a:r>
            <a:r>
              <a:rPr lang="en-US" dirty="0" smtClean="0"/>
              <a:t>.</a:t>
            </a:r>
          </a:p>
          <a:p>
            <a:pPr marL="342900" indent="-342900" algn="l">
              <a:buFont typeface="Wingdings" panose="05000000000000000000" pitchFamily="2" charset="2"/>
              <a:buChar char="q"/>
            </a:pPr>
            <a:r>
              <a:rPr lang="en-US" dirty="0" smtClean="0"/>
              <a:t>Discuss the MOP, School Divisions &amp; Virtual Programs</a:t>
            </a:r>
          </a:p>
          <a:p>
            <a:pPr marL="342900" indent="-342900" algn="l">
              <a:buFont typeface="Wingdings" panose="05000000000000000000" pitchFamily="2" charset="2"/>
              <a:buChar char="q"/>
            </a:pPr>
            <a:r>
              <a:rPr lang="en-US" dirty="0" smtClean="0"/>
              <a:t>The Partnerships: Roles &amp; Responsibilities of Stakeholders</a:t>
            </a:r>
          </a:p>
          <a:p>
            <a:pPr marL="342900" indent="-342900" algn="l">
              <a:buFont typeface="Wingdings" panose="05000000000000000000" pitchFamily="2" charset="2"/>
              <a:buChar char="q"/>
            </a:pPr>
            <a:r>
              <a:rPr lang="en-US" dirty="0" smtClean="0"/>
              <a:t>Policies &amp; Procedures</a:t>
            </a:r>
            <a:endParaRPr lang="en-US" dirty="0"/>
          </a:p>
          <a:p>
            <a:pPr marL="342900" indent="-342900" algn="l">
              <a:buFont typeface="Wingdings" panose="05000000000000000000" pitchFamily="2" charset="2"/>
              <a:buChar char="q"/>
            </a:pPr>
            <a:r>
              <a:rPr lang="en-US" dirty="0" smtClean="0"/>
              <a:t>Communication</a:t>
            </a:r>
          </a:p>
          <a:p>
            <a:pPr marL="342900" indent="-342900" algn="l">
              <a:buFont typeface="Wingdings" panose="05000000000000000000" pitchFamily="2" charset="2"/>
              <a:buChar char="q"/>
            </a:pPr>
            <a:r>
              <a:rPr lang="en-US" dirty="0" smtClean="0"/>
              <a:t>Forum for MOP &amp; School Divisions</a:t>
            </a: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
        <p:nvSpPr>
          <p:cNvPr id="5" name="Title 1" title="colored bar">
            <a:extLst>
              <a:ext uri="{FF2B5EF4-FFF2-40B4-BE49-F238E27FC236}">
                <a16:creationId xmlns:a16="http://schemas.microsoft.com/office/drawing/2014/main" id="{9740ECC2-D1DE-824E-B8B5-9D81406A2BD7}"/>
              </a:ext>
            </a:extLst>
          </p:cNvPr>
          <p:cNvSpPr txBox="1">
            <a:spLocks/>
          </p:cNvSpPr>
          <p:nvPr/>
        </p:nvSpPr>
        <p:spPr>
          <a:xfrm rot="20897293">
            <a:off x="-35663" y="233670"/>
            <a:ext cx="7190606" cy="1415758"/>
          </a:xfrm>
          <a:prstGeom prst="rect">
            <a:avLst/>
          </a:prstGeom>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400" dirty="0"/>
          </a:p>
        </p:txBody>
      </p:sp>
      <p:sp>
        <p:nvSpPr>
          <p:cNvPr id="2" name="Title 1">
            <a:extLst>
              <a:ext uri="{FF2B5EF4-FFF2-40B4-BE49-F238E27FC236}">
                <a16:creationId xmlns:a16="http://schemas.microsoft.com/office/drawing/2014/main" id="{9740ECC2-D1DE-824E-B8B5-9D81406A2BD7}"/>
              </a:ext>
            </a:extLst>
          </p:cNvPr>
          <p:cNvSpPr>
            <a:spLocks noGrp="1"/>
          </p:cNvSpPr>
          <p:nvPr>
            <p:ph type="ctrTitle"/>
          </p:nvPr>
        </p:nvSpPr>
        <p:spPr>
          <a:xfrm rot="20897293">
            <a:off x="-333086" y="665579"/>
            <a:ext cx="9144000" cy="14157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4400" dirty="0" smtClean="0"/>
              <a:t>Virtual Learning in Virginia</a:t>
            </a:r>
            <a:endParaRPr lang="en-US" sz="4400" dirty="0"/>
          </a:p>
        </p:txBody>
      </p:sp>
    </p:spTree>
    <p:extLst>
      <p:ext uri="{BB962C8B-B14F-4D97-AF65-F5344CB8AC3E}">
        <p14:creationId xmlns:p14="http://schemas.microsoft.com/office/powerpoint/2010/main" val="291773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401D-989F-9D46-AD8F-72B76DD11ABB}"/>
              </a:ext>
            </a:extLst>
          </p:cNvPr>
          <p:cNvSpPr>
            <a:spLocks noGrp="1"/>
          </p:cNvSpPr>
          <p:nvPr>
            <p:ph type="title"/>
          </p:nvPr>
        </p:nvSpPr>
        <p:spPr/>
        <p:txBody>
          <a:bodyPr>
            <a:normAutofit/>
          </a:bodyPr>
          <a:lstStyle/>
          <a:p>
            <a:r>
              <a:rPr lang="en-US" dirty="0"/>
              <a:t>Virtual Learning </a:t>
            </a:r>
            <a:r>
              <a:rPr lang="en-US" dirty="0" smtClean="0"/>
              <a:t>for schools </a:t>
            </a:r>
            <a:r>
              <a:rPr lang="en-US" dirty="0"/>
              <a:t>and </a:t>
            </a:r>
            <a:r>
              <a:rPr lang="en-US" dirty="0" smtClean="0"/>
              <a:t>students</a:t>
            </a:r>
            <a:br>
              <a:rPr lang="en-US" dirty="0" smtClean="0"/>
            </a:br>
            <a:r>
              <a:rPr lang="en-US" sz="3200" dirty="0" smtClean="0"/>
              <a:t>(Virtual Learning HUB </a:t>
            </a:r>
            <a:r>
              <a:rPr lang="en-US" sz="3200" i="1" dirty="0" smtClean="0"/>
              <a:t>- Professional </a:t>
            </a:r>
            <a:r>
              <a:rPr lang="en-US" sz="3200" i="1" dirty="0"/>
              <a:t>Development, Supports &amp; Resources</a:t>
            </a:r>
            <a:r>
              <a:rPr lang="en-US" sz="3200" i="1" dirty="0" smtClean="0"/>
              <a:t>)</a:t>
            </a:r>
            <a:endParaRPr lang="en-US" sz="3200" dirty="0"/>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3203357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Picture Virtual Learning site">
            <a:hlinkClick r:id="rId3"/>
          </p:cNvPr>
          <p:cNvPicPr>
            <a:picLocks noChangeAspect="1"/>
          </p:cNvPicPr>
          <p:nvPr/>
        </p:nvPicPr>
        <p:blipFill rotWithShape="1">
          <a:blip r:embed="rId4"/>
          <a:srcRect l="469" t="20513" r="14423" b="7970"/>
          <a:stretch/>
        </p:blipFill>
        <p:spPr>
          <a:xfrm>
            <a:off x="0" y="1144495"/>
            <a:ext cx="12192000" cy="5762888"/>
          </a:xfrm>
          <a:prstGeom prst="rect">
            <a:avLst/>
          </a:prstGeom>
        </p:spPr>
      </p:pic>
      <p:sp>
        <p:nvSpPr>
          <p:cNvPr id="4" name="Title 3"/>
          <p:cNvSpPr>
            <a:spLocks noGrp="1"/>
          </p:cNvSpPr>
          <p:nvPr>
            <p:ph type="title"/>
          </p:nvPr>
        </p:nvSpPr>
        <p:spPr/>
        <p:txBody>
          <a:bodyPr/>
          <a:lstStyle/>
          <a:p>
            <a:r>
              <a:rPr lang="en-US" dirty="0" smtClean="0"/>
              <a:t>The Virtual Learning HUB</a:t>
            </a:r>
            <a:endParaRPr lang="en-US" dirty="0"/>
          </a:p>
        </p:txBody>
      </p:sp>
    </p:spTree>
    <p:extLst>
      <p:ext uri="{BB962C8B-B14F-4D97-AF65-F5344CB8AC3E}">
        <p14:creationId xmlns:p14="http://schemas.microsoft.com/office/powerpoint/2010/main" val="293419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CEEC-488A-FF4E-B2CE-DDC194925CE8}"/>
              </a:ext>
            </a:extLst>
          </p:cNvPr>
          <p:cNvSpPr>
            <a:spLocks noGrp="1"/>
          </p:cNvSpPr>
          <p:nvPr>
            <p:ph type="title"/>
          </p:nvPr>
        </p:nvSpPr>
        <p:spPr>
          <a:xfrm>
            <a:off x="776945" y="195332"/>
            <a:ext cx="8811191" cy="744583"/>
          </a:xfrm>
        </p:spPr>
        <p:txBody>
          <a:bodyPr>
            <a:normAutofit/>
          </a:bodyPr>
          <a:lstStyle/>
          <a:p>
            <a:r>
              <a:rPr lang="en-US" dirty="0" smtClean="0"/>
              <a:t>Virtual Learning in VA</a:t>
            </a:r>
            <a:endParaRPr lang="en-US" dirty="0"/>
          </a:p>
        </p:txBody>
      </p:sp>
      <p:sp>
        <p:nvSpPr>
          <p:cNvPr id="4" name="Text Placeholder 3">
            <a:extLst>
              <a:ext uri="{FF2B5EF4-FFF2-40B4-BE49-F238E27FC236}">
                <a16:creationId xmlns:a16="http://schemas.microsoft.com/office/drawing/2014/main" id="{268A7C68-3E61-4848-98B7-E223F174035C}"/>
              </a:ext>
            </a:extLst>
          </p:cNvPr>
          <p:cNvSpPr>
            <a:spLocks noGrp="1"/>
          </p:cNvSpPr>
          <p:nvPr>
            <p:ph type="body" sz="half" idx="2"/>
          </p:nvPr>
        </p:nvSpPr>
        <p:spPr>
          <a:xfrm>
            <a:off x="1001032" y="1317579"/>
            <a:ext cx="2874281" cy="2366254"/>
          </a:xfrm>
        </p:spPr>
        <p:txBody>
          <a:bodyPr>
            <a:normAutofit/>
          </a:bodyPr>
          <a:lstStyle/>
          <a:p>
            <a:r>
              <a:rPr lang="en-US" sz="2400" dirty="0" smtClean="0">
                <a:solidFill>
                  <a:srgbClr val="0F150D"/>
                </a:solidFill>
                <a:effectLst>
                  <a:outerShdw blurRad="38100" dist="38100" dir="2700000" algn="tl">
                    <a:srgbClr val="000000">
                      <a:alpha val="43137"/>
                    </a:srgbClr>
                  </a:outerShdw>
                </a:effectLst>
              </a:rPr>
              <a:t>Virtual VA (VVA)</a:t>
            </a:r>
          </a:p>
          <a:p>
            <a:r>
              <a:rPr lang="en-US" dirty="0"/>
              <a:t>Virginia public school divisions &amp; Virtual Virginia partner together to ensure learners have access and opportunity that complement those available in the physical school.</a:t>
            </a:r>
            <a:endParaRPr lang="en-US" dirty="0" smtClean="0">
              <a:solidFill>
                <a:srgbClr val="0F150D"/>
              </a:solidFill>
            </a:endParaRPr>
          </a:p>
        </p:txBody>
      </p:sp>
      <p:sp>
        <p:nvSpPr>
          <p:cNvPr id="3" name="Slide Number Placeholder 2"/>
          <p:cNvSpPr>
            <a:spLocks noGrp="1"/>
          </p:cNvSpPr>
          <p:nvPr>
            <p:ph type="sldNum" sz="quarter" idx="12"/>
          </p:nvPr>
        </p:nvSpPr>
        <p:spPr/>
        <p:txBody>
          <a:bodyPr/>
          <a:lstStyle/>
          <a:p>
            <a:fld id="{25E842EE-07A5-BF42-B259-F0753968FB43}" type="slidenum">
              <a:rPr lang="en-US" smtClean="0"/>
              <a:t>6</a:t>
            </a:fld>
            <a:endParaRPr lang="en-US"/>
          </a:p>
        </p:txBody>
      </p:sp>
      <p:pic>
        <p:nvPicPr>
          <p:cNvPr id="7" name="Picture 6" title="Picture of man and stud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077" y="3405051"/>
            <a:ext cx="2779278" cy="1849483"/>
          </a:xfrm>
          <a:prstGeom prst="rect">
            <a:avLst/>
          </a:prstGeom>
        </p:spPr>
      </p:pic>
      <p:sp>
        <p:nvSpPr>
          <p:cNvPr id="8" name="Text Placeholder 3">
            <a:extLst>
              <a:ext uri="{FF2B5EF4-FFF2-40B4-BE49-F238E27FC236}">
                <a16:creationId xmlns:a16="http://schemas.microsoft.com/office/drawing/2014/main" id="{268A7C68-3E61-4848-98B7-E223F174035C}"/>
              </a:ext>
            </a:extLst>
          </p:cNvPr>
          <p:cNvSpPr txBox="1">
            <a:spLocks/>
          </p:cNvSpPr>
          <p:nvPr/>
        </p:nvSpPr>
        <p:spPr>
          <a:xfrm>
            <a:off x="4495641" y="3645881"/>
            <a:ext cx="3309195" cy="297295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i="1" kern="1200">
                <a:solidFill>
                  <a:srgbClr val="C22536"/>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dirty="0" smtClean="0">
                <a:solidFill>
                  <a:srgbClr val="0F150D"/>
                </a:solidFill>
                <a:effectLst>
                  <a:outerShdw blurRad="38100" dist="38100" dir="2700000" algn="tl">
                    <a:srgbClr val="000000">
                      <a:alpha val="43137"/>
                    </a:srgbClr>
                  </a:outerShdw>
                </a:effectLst>
              </a:rPr>
              <a:t>Multidivision Online Providers (MOP)</a:t>
            </a:r>
          </a:p>
          <a:p>
            <a:pPr lvl="0" eaLnBrk="0" fontAlgn="base" hangingPunct="0">
              <a:lnSpc>
                <a:spcPct val="100000"/>
              </a:lnSpc>
              <a:spcBef>
                <a:spcPct val="0"/>
              </a:spcBef>
              <a:spcAft>
                <a:spcPct val="0"/>
              </a:spcAft>
            </a:pPr>
            <a:endParaRPr lang="en-US" altLang="en-US" sz="1900" dirty="0" smtClean="0">
              <a:solidFill>
                <a:srgbClr val="C00000"/>
              </a:solidFill>
              <a:latin typeface="Trebuchet MS" panose="020B0603020202020204" pitchFamily="34" charset="0"/>
            </a:endParaRPr>
          </a:p>
          <a:p>
            <a:pPr lvl="0" eaLnBrk="0" fontAlgn="base" hangingPunct="0">
              <a:lnSpc>
                <a:spcPct val="100000"/>
              </a:lnSpc>
              <a:spcBef>
                <a:spcPct val="0"/>
              </a:spcBef>
              <a:spcAft>
                <a:spcPct val="0"/>
              </a:spcAft>
            </a:pPr>
            <a:r>
              <a:rPr lang="en-US" altLang="en-US" sz="1900" dirty="0" smtClean="0">
                <a:solidFill>
                  <a:srgbClr val="C00000"/>
                </a:solidFill>
                <a:latin typeface="Trebuchet MS" panose="020B0603020202020204" pitchFamily="34" charset="0"/>
              </a:rPr>
              <a:t>As </a:t>
            </a:r>
            <a:r>
              <a:rPr lang="en-US" altLang="en-US" sz="1900" dirty="0">
                <a:solidFill>
                  <a:srgbClr val="C00000"/>
                </a:solidFill>
                <a:latin typeface="Trebuchet MS" panose="020B0603020202020204" pitchFamily="34" charset="0"/>
              </a:rPr>
              <a:t>provided in </a:t>
            </a:r>
            <a:r>
              <a:rPr lang="en-US" altLang="en-US" sz="1900" dirty="0">
                <a:solidFill>
                  <a:srgbClr val="C00000"/>
                </a:solidFill>
                <a:latin typeface="Trebuchet MS" panose="020B0603020202020204" pitchFamily="34" charset="0"/>
                <a:hlinkClick r:id="rId3"/>
              </a:rPr>
              <a:t>§ 22.1-212.23 et seq.  </a:t>
            </a:r>
            <a:r>
              <a:rPr lang="en-US" altLang="en-US" sz="1900" dirty="0" smtClean="0">
                <a:solidFill>
                  <a:srgbClr val="C00000"/>
                </a:solidFill>
                <a:latin typeface="Trebuchet MS" panose="020B0603020202020204" pitchFamily="34" charset="0"/>
              </a:rPr>
              <a:t>, </a:t>
            </a:r>
            <a:r>
              <a:rPr lang="en-US" altLang="en-US" sz="1900" dirty="0">
                <a:solidFill>
                  <a:srgbClr val="C00000"/>
                </a:solidFill>
                <a:latin typeface="Trebuchet MS" panose="020B0603020202020204" pitchFamily="34" charset="0"/>
              </a:rPr>
              <a:t>the </a:t>
            </a:r>
            <a:r>
              <a:rPr lang="en-US" altLang="en-US" sz="1900" i="1" dirty="0">
                <a:solidFill>
                  <a:srgbClr val="C00000"/>
                </a:solidFill>
                <a:latin typeface="Trebuchet MS" panose="020B0603020202020204" pitchFamily="34" charset="0"/>
              </a:rPr>
              <a:t>Code of Virginia</a:t>
            </a:r>
            <a:r>
              <a:rPr lang="en-US" altLang="en-US" sz="1900" dirty="0">
                <a:solidFill>
                  <a:srgbClr val="C00000"/>
                </a:solidFill>
                <a:latin typeface="Trebuchet MS" panose="020B0603020202020204" pitchFamily="34" charset="0"/>
              </a:rPr>
              <a:t> allows school divisions to offer online instruction to students using a private organization, educational institution or nonprofit virtual school organization that meets Board of Education approval criteria to operate as a MOP.</a:t>
            </a:r>
            <a:r>
              <a:rPr lang="en-US" altLang="en-US" sz="1900" dirty="0">
                <a:solidFill>
                  <a:srgbClr val="C00000"/>
                </a:solidFill>
              </a:rPr>
              <a:t> </a:t>
            </a:r>
            <a:endParaRPr lang="en-US" altLang="en-US" sz="1900" dirty="0">
              <a:solidFill>
                <a:srgbClr val="C00000"/>
              </a:solidFill>
              <a:latin typeface="Trebuchet MS" panose="020B0603020202020204" pitchFamily="34" charset="0"/>
            </a:endParaRPr>
          </a:p>
        </p:txBody>
      </p:sp>
      <p:sp>
        <p:nvSpPr>
          <p:cNvPr id="10" name="Text Placeholder 3">
            <a:extLst>
              <a:ext uri="{FF2B5EF4-FFF2-40B4-BE49-F238E27FC236}">
                <a16:creationId xmlns:a16="http://schemas.microsoft.com/office/drawing/2014/main" id="{268A7C68-3E61-4848-98B7-E223F174035C}"/>
              </a:ext>
            </a:extLst>
          </p:cNvPr>
          <p:cNvSpPr txBox="1">
            <a:spLocks/>
          </p:cNvSpPr>
          <p:nvPr/>
        </p:nvSpPr>
        <p:spPr>
          <a:xfrm>
            <a:off x="8499566" y="1274059"/>
            <a:ext cx="3403004" cy="2130992"/>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i="1" kern="1200">
                <a:solidFill>
                  <a:srgbClr val="C22536"/>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400" dirty="0" smtClean="0">
                <a:solidFill>
                  <a:srgbClr val="0F150D"/>
                </a:solidFill>
                <a:effectLst>
                  <a:outerShdw blurRad="38100" dist="38100" dir="2700000" algn="tl">
                    <a:srgbClr val="000000">
                      <a:alpha val="43137"/>
                    </a:srgbClr>
                  </a:outerShdw>
                </a:effectLst>
              </a:rPr>
              <a:t>Homeschool, Private School &amp; Private Online Providers</a:t>
            </a:r>
          </a:p>
          <a:p>
            <a:pPr>
              <a:lnSpc>
                <a:spcPct val="120000"/>
              </a:lnSpc>
            </a:pPr>
            <a:r>
              <a:rPr lang="en-US" sz="1800" dirty="0" smtClean="0"/>
              <a:t>Parents may choose to enroll in an approved homeschool program, private school, or online private provider of virtual courses.</a:t>
            </a:r>
            <a:endParaRPr lang="en-US" sz="1800" dirty="0">
              <a:solidFill>
                <a:srgbClr val="0F150D"/>
              </a:solidFill>
              <a:effectLst>
                <a:outerShdw blurRad="38100" dist="38100" dir="2700000" algn="tl">
                  <a:srgbClr val="000000">
                    <a:alpha val="43137"/>
                  </a:srgbClr>
                </a:outerShdw>
              </a:effectLst>
            </a:endParaRPr>
          </a:p>
        </p:txBody>
      </p:sp>
      <p:pic>
        <p:nvPicPr>
          <p:cNvPr id="1028" name="Picture 4" descr="https://www.virtualvirginia.org/wp-content/uploads/2021/07/cropped-mom-child-scaled-1.jpeg" title="Picture of parent and ch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811" y="3599159"/>
            <a:ext cx="2728418" cy="27268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student watching an online teacher on a 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6927" y="1329713"/>
            <a:ext cx="3309195" cy="218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699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CEEC-488A-FF4E-B2CE-DDC194925CE8}"/>
              </a:ext>
            </a:extLst>
          </p:cNvPr>
          <p:cNvSpPr>
            <a:spLocks noGrp="1"/>
          </p:cNvSpPr>
          <p:nvPr>
            <p:ph type="title"/>
          </p:nvPr>
        </p:nvSpPr>
        <p:spPr>
          <a:xfrm>
            <a:off x="838200" y="193322"/>
            <a:ext cx="4254726" cy="744583"/>
          </a:xfrm>
        </p:spPr>
        <p:txBody>
          <a:bodyPr/>
          <a:lstStyle/>
          <a:p>
            <a:r>
              <a:rPr lang="en-US" dirty="0" smtClean="0"/>
              <a:t>Virtual Learning in VA</a:t>
            </a:r>
            <a:endParaRPr lang="en-US" dirty="0"/>
          </a:p>
        </p:txBody>
      </p:sp>
      <p:sp>
        <p:nvSpPr>
          <p:cNvPr id="4" name="Text Placeholder 3">
            <a:extLst>
              <a:ext uri="{FF2B5EF4-FFF2-40B4-BE49-F238E27FC236}">
                <a16:creationId xmlns:a16="http://schemas.microsoft.com/office/drawing/2014/main" id="{268A7C68-3E61-4848-98B7-E223F174035C}"/>
              </a:ext>
            </a:extLst>
          </p:cNvPr>
          <p:cNvSpPr>
            <a:spLocks noGrp="1"/>
          </p:cNvSpPr>
          <p:nvPr>
            <p:ph type="body" sz="half" idx="2"/>
          </p:nvPr>
        </p:nvSpPr>
        <p:spPr>
          <a:xfrm>
            <a:off x="1001032" y="1317579"/>
            <a:ext cx="2874281" cy="2366254"/>
          </a:xfrm>
        </p:spPr>
        <p:txBody>
          <a:bodyPr>
            <a:normAutofit/>
          </a:bodyPr>
          <a:lstStyle/>
          <a:p>
            <a:r>
              <a:rPr lang="en-US" sz="2400" dirty="0" smtClean="0">
                <a:solidFill>
                  <a:srgbClr val="0F150D"/>
                </a:solidFill>
                <a:effectLst>
                  <a:outerShdw blurRad="38100" dist="38100" dir="2700000" algn="tl">
                    <a:srgbClr val="000000">
                      <a:alpha val="43137"/>
                    </a:srgbClr>
                  </a:outerShdw>
                </a:effectLst>
              </a:rPr>
              <a:t>Virtual VA (VVA)</a:t>
            </a:r>
          </a:p>
          <a:p>
            <a:r>
              <a:rPr lang="en-US" dirty="0"/>
              <a:t>Virginia public school divisions &amp; Virtual Virginia partner together to ensure learners have access and opportunity that complement those available in the physical school.</a:t>
            </a:r>
            <a:endParaRPr lang="en-US" dirty="0" smtClean="0">
              <a:solidFill>
                <a:srgbClr val="0F150D"/>
              </a:solidFill>
            </a:endParaRPr>
          </a:p>
        </p:txBody>
      </p:sp>
      <p:sp>
        <p:nvSpPr>
          <p:cNvPr id="3" name="Slide Number Placeholder 2"/>
          <p:cNvSpPr>
            <a:spLocks noGrp="1"/>
          </p:cNvSpPr>
          <p:nvPr>
            <p:ph type="sldNum" sz="quarter" idx="12"/>
          </p:nvPr>
        </p:nvSpPr>
        <p:spPr/>
        <p:txBody>
          <a:bodyPr/>
          <a:lstStyle/>
          <a:p>
            <a:fld id="{25E842EE-07A5-BF42-B259-F0753968FB43}" type="slidenum">
              <a:rPr lang="en-US" smtClean="0"/>
              <a:t>7</a:t>
            </a:fld>
            <a:endParaRPr lang="en-US"/>
          </a:p>
        </p:txBody>
      </p:sp>
      <p:pic>
        <p:nvPicPr>
          <p:cNvPr id="1028" name="Picture 4" descr="https://www.virtualvirginia.org/wp-content/uploads/2021/07/cropped-mom-child-scaled-1.jpeg" title="Picture of parent and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811" y="3599159"/>
            <a:ext cx="2728418" cy="27268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title="Graphic of Virtual Virginia"/>
          <p:cNvPicPr>
            <a:picLocks noChangeAspect="1"/>
          </p:cNvPicPr>
          <p:nvPr/>
        </p:nvPicPr>
        <p:blipFill rotWithShape="1">
          <a:blip r:embed="rId3"/>
          <a:srcRect t="8428" r="2405" b="22424"/>
          <a:stretch/>
        </p:blipFill>
        <p:spPr>
          <a:xfrm rot="790385">
            <a:off x="4015682" y="1898839"/>
            <a:ext cx="7920827" cy="3156794"/>
          </a:xfrm>
          <a:prstGeom prst="rect">
            <a:avLst/>
          </a:prstGeom>
        </p:spPr>
      </p:pic>
      <p:sp>
        <p:nvSpPr>
          <p:cNvPr id="6" name="Rectangle 5" title="Hyperlink"/>
          <p:cNvSpPr/>
          <p:nvPr/>
        </p:nvSpPr>
        <p:spPr>
          <a:xfrm>
            <a:off x="4066898" y="5737665"/>
            <a:ext cx="6096000" cy="646331"/>
          </a:xfrm>
          <a:prstGeom prst="rect">
            <a:avLst/>
          </a:prstGeom>
        </p:spPr>
        <p:txBody>
          <a:bodyPr>
            <a:spAutoFit/>
          </a:bodyPr>
          <a:lstStyle/>
          <a:p>
            <a:r>
              <a:rPr lang="en-US" dirty="0">
                <a:hlinkClick r:id="rId4"/>
              </a:rPr>
              <a:t>https://</a:t>
            </a:r>
            <a:r>
              <a:rPr lang="en-US" dirty="0" smtClean="0">
                <a:hlinkClick r:id="rId4"/>
              </a:rPr>
              <a:t>virtualvirginia.instructuremedia.com/embed/56502135-9a20-4998-8e78-bbe3d747f2aa</a:t>
            </a:r>
            <a:r>
              <a:rPr lang="en-US" dirty="0" smtClean="0"/>
              <a:t> </a:t>
            </a:r>
            <a:endParaRPr lang="en-US" dirty="0"/>
          </a:p>
        </p:txBody>
      </p:sp>
    </p:spTree>
    <p:extLst>
      <p:ext uri="{BB962C8B-B14F-4D97-AF65-F5344CB8AC3E}">
        <p14:creationId xmlns:p14="http://schemas.microsoft.com/office/powerpoint/2010/main" val="3146734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CEEC-488A-FF4E-B2CE-DDC194925CE8}"/>
              </a:ext>
            </a:extLst>
          </p:cNvPr>
          <p:cNvSpPr>
            <a:spLocks noGrp="1"/>
          </p:cNvSpPr>
          <p:nvPr>
            <p:ph type="title"/>
          </p:nvPr>
        </p:nvSpPr>
        <p:spPr>
          <a:xfrm>
            <a:off x="839788" y="457200"/>
            <a:ext cx="4254726" cy="744583"/>
          </a:xfrm>
        </p:spPr>
        <p:txBody>
          <a:bodyPr/>
          <a:lstStyle/>
          <a:p>
            <a:r>
              <a:rPr lang="en-US" dirty="0" smtClean="0"/>
              <a:t>Virtual Learning in VA</a:t>
            </a:r>
            <a:endParaRPr lang="en-US" dirty="0"/>
          </a:p>
        </p:txBody>
      </p:sp>
      <p:sp>
        <p:nvSpPr>
          <p:cNvPr id="3" name="Slide Number Placeholder 2"/>
          <p:cNvSpPr>
            <a:spLocks noGrp="1"/>
          </p:cNvSpPr>
          <p:nvPr>
            <p:ph type="sldNum" sz="quarter" idx="12"/>
          </p:nvPr>
        </p:nvSpPr>
        <p:spPr/>
        <p:txBody>
          <a:bodyPr/>
          <a:lstStyle/>
          <a:p>
            <a:fld id="{25E842EE-07A5-BF42-B259-F0753968FB43}" type="slidenum">
              <a:rPr lang="en-US" smtClean="0"/>
              <a:t>8</a:t>
            </a:fld>
            <a:endParaRPr lang="en-US"/>
          </a:p>
        </p:txBody>
      </p:sp>
      <p:sp>
        <p:nvSpPr>
          <p:cNvPr id="8" name="Text Placeholder 3">
            <a:extLst>
              <a:ext uri="{FF2B5EF4-FFF2-40B4-BE49-F238E27FC236}">
                <a16:creationId xmlns:a16="http://schemas.microsoft.com/office/drawing/2014/main" id="{268A7C68-3E61-4848-98B7-E223F174035C}"/>
              </a:ext>
            </a:extLst>
          </p:cNvPr>
          <p:cNvSpPr txBox="1">
            <a:spLocks/>
          </p:cNvSpPr>
          <p:nvPr/>
        </p:nvSpPr>
        <p:spPr>
          <a:xfrm>
            <a:off x="8403772" y="858719"/>
            <a:ext cx="3485384" cy="550227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i="1" kern="1200">
                <a:solidFill>
                  <a:srgbClr val="C22536"/>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dirty="0" smtClean="0">
                <a:solidFill>
                  <a:srgbClr val="0F150D"/>
                </a:solidFill>
                <a:effectLst>
                  <a:outerShdw blurRad="38100" dist="38100" dir="2700000" algn="tl">
                    <a:srgbClr val="000000">
                      <a:alpha val="43137"/>
                    </a:srgbClr>
                  </a:outerShdw>
                </a:effectLst>
              </a:rPr>
              <a:t>Multidivision Online Providers (MOP)</a:t>
            </a:r>
          </a:p>
          <a:p>
            <a:pPr lvl="0" eaLnBrk="0" fontAlgn="base" hangingPunct="0">
              <a:lnSpc>
                <a:spcPct val="100000"/>
              </a:lnSpc>
              <a:spcBef>
                <a:spcPct val="0"/>
              </a:spcBef>
              <a:spcAft>
                <a:spcPct val="0"/>
              </a:spcAft>
            </a:pPr>
            <a:endParaRPr lang="en-US" altLang="en-US" sz="1900" dirty="0" smtClean="0">
              <a:solidFill>
                <a:srgbClr val="C00000"/>
              </a:solidFill>
              <a:latin typeface="Trebuchet MS" panose="020B0603020202020204" pitchFamily="34" charset="0"/>
            </a:endParaRPr>
          </a:p>
          <a:p>
            <a:r>
              <a:rPr lang="en-US" b="1" dirty="0"/>
              <a:t>A </a:t>
            </a:r>
            <a:r>
              <a:rPr lang="en-US" b="1" dirty="0" err="1"/>
              <a:t>multidivision</a:t>
            </a:r>
            <a:r>
              <a:rPr lang="en-US" b="1" dirty="0"/>
              <a:t> online provider is:</a:t>
            </a:r>
          </a:p>
          <a:p>
            <a:pPr marL="285750" indent="-285750">
              <a:buFont typeface="Arial" panose="020B0604020202020204" pitchFamily="34" charset="0"/>
              <a:buChar char="•"/>
            </a:pPr>
            <a:r>
              <a:rPr lang="en-US" dirty="0"/>
              <a:t>a private or nonprofit organization that enters into a contract with a local school board to provide online courses or programs through that school board to students who reside in Virginia both within and outside the geographical boundaries of that school division</a:t>
            </a:r>
          </a:p>
          <a:p>
            <a:pPr marL="285750" indent="-285750">
              <a:buFont typeface="Arial" panose="020B0604020202020204" pitchFamily="34" charset="0"/>
              <a:buChar char="•"/>
            </a:pPr>
            <a:r>
              <a:rPr lang="en-US" dirty="0"/>
              <a:t>a private or nonprofit organization that enters into contracts with multiple local school boards to provide online courses or programs to students in grades K through 12 through those school boards</a:t>
            </a:r>
          </a:p>
          <a:p>
            <a:pPr marL="285750" indent="-285750">
              <a:buFont typeface="Arial" panose="020B0604020202020204" pitchFamily="34" charset="0"/>
              <a:buChar char="•"/>
            </a:pPr>
            <a:r>
              <a:rPr lang="en-US" dirty="0"/>
              <a:t>a local school board that provides online courses or programs to students who reside in Virginia but outside the geographical boundaries of that school division</a:t>
            </a:r>
          </a:p>
        </p:txBody>
      </p:sp>
      <p:pic>
        <p:nvPicPr>
          <p:cNvPr id="6" name="Picture 5" title="Screen shot MOP website"/>
          <p:cNvPicPr>
            <a:picLocks noChangeAspect="1"/>
          </p:cNvPicPr>
          <p:nvPr/>
        </p:nvPicPr>
        <p:blipFill rotWithShape="1">
          <a:blip r:embed="rId2"/>
          <a:srcRect t="8157" r="37961" b="30798"/>
          <a:stretch/>
        </p:blipFill>
        <p:spPr>
          <a:xfrm rot="20805465">
            <a:off x="847595" y="1768547"/>
            <a:ext cx="7273341" cy="4025685"/>
          </a:xfrm>
          <a:prstGeom prst="rect">
            <a:avLst/>
          </a:prstGeom>
        </p:spPr>
      </p:pic>
    </p:spTree>
    <p:extLst>
      <p:ext uri="{BB962C8B-B14F-4D97-AF65-F5344CB8AC3E}">
        <p14:creationId xmlns:p14="http://schemas.microsoft.com/office/powerpoint/2010/main" val="1797878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CEEC-488A-FF4E-B2CE-DDC194925CE8}"/>
              </a:ext>
            </a:extLst>
          </p:cNvPr>
          <p:cNvSpPr>
            <a:spLocks noGrp="1"/>
          </p:cNvSpPr>
          <p:nvPr>
            <p:ph type="title"/>
          </p:nvPr>
        </p:nvSpPr>
        <p:spPr>
          <a:xfrm>
            <a:off x="839788" y="457200"/>
            <a:ext cx="4254726" cy="744583"/>
          </a:xfrm>
        </p:spPr>
        <p:txBody>
          <a:bodyPr/>
          <a:lstStyle/>
          <a:p>
            <a:r>
              <a:rPr lang="en-US" dirty="0" smtClean="0"/>
              <a:t>Virtual Learning in VA</a:t>
            </a:r>
            <a:endParaRPr lang="en-US" dirty="0"/>
          </a:p>
        </p:txBody>
      </p:sp>
      <p:sp>
        <p:nvSpPr>
          <p:cNvPr id="3" name="Slide Number Placeholder 2"/>
          <p:cNvSpPr>
            <a:spLocks noGrp="1"/>
          </p:cNvSpPr>
          <p:nvPr>
            <p:ph type="sldNum" sz="quarter" idx="12"/>
          </p:nvPr>
        </p:nvSpPr>
        <p:spPr/>
        <p:txBody>
          <a:bodyPr/>
          <a:lstStyle/>
          <a:p>
            <a:fld id="{25E842EE-07A5-BF42-B259-F0753968FB43}" type="slidenum">
              <a:rPr lang="en-US" smtClean="0"/>
              <a:t>9</a:t>
            </a:fld>
            <a:endParaRPr lang="en-US"/>
          </a:p>
        </p:txBody>
      </p:sp>
      <p:pic>
        <p:nvPicPr>
          <p:cNvPr id="7" name="Picture 6" title="Picture of man and stud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29" y="3713589"/>
            <a:ext cx="2779278" cy="1849483"/>
          </a:xfrm>
          <a:prstGeom prst="rect">
            <a:avLst/>
          </a:prstGeom>
        </p:spPr>
      </p:pic>
      <p:sp>
        <p:nvSpPr>
          <p:cNvPr id="10" name="Text Placeholder 3">
            <a:extLst>
              <a:ext uri="{FF2B5EF4-FFF2-40B4-BE49-F238E27FC236}">
                <a16:creationId xmlns:a16="http://schemas.microsoft.com/office/drawing/2014/main" id="{268A7C68-3E61-4848-98B7-E223F174035C}"/>
              </a:ext>
            </a:extLst>
          </p:cNvPr>
          <p:cNvSpPr txBox="1">
            <a:spLocks/>
          </p:cNvSpPr>
          <p:nvPr/>
        </p:nvSpPr>
        <p:spPr>
          <a:xfrm>
            <a:off x="975360" y="1487984"/>
            <a:ext cx="3403004" cy="2130992"/>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i="1" kern="1200">
                <a:solidFill>
                  <a:srgbClr val="C22536"/>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400" dirty="0" smtClean="0">
                <a:solidFill>
                  <a:srgbClr val="0F150D"/>
                </a:solidFill>
                <a:effectLst>
                  <a:outerShdw blurRad="38100" dist="38100" dir="2700000" algn="tl">
                    <a:srgbClr val="000000">
                      <a:alpha val="43137"/>
                    </a:srgbClr>
                  </a:outerShdw>
                </a:effectLst>
              </a:rPr>
              <a:t>Homeschool, Private School &amp; Private Online Providers</a:t>
            </a:r>
          </a:p>
          <a:p>
            <a:pPr>
              <a:lnSpc>
                <a:spcPct val="120000"/>
              </a:lnSpc>
            </a:pPr>
            <a:r>
              <a:rPr lang="en-US" sz="1800" dirty="0" smtClean="0"/>
              <a:t>Parents may choose to enroll in an approved homeschool program, private school, or online private provider of virtual courses.</a:t>
            </a:r>
            <a:endParaRPr lang="en-US" sz="1800" dirty="0">
              <a:solidFill>
                <a:srgbClr val="0F150D"/>
              </a:solidFill>
              <a:effectLst>
                <a:outerShdw blurRad="38100" dist="38100" dir="2700000" algn="tl">
                  <a:srgbClr val="000000">
                    <a:alpha val="43137"/>
                  </a:srgbClr>
                </a:outerShdw>
              </a:effectLst>
            </a:endParaRPr>
          </a:p>
        </p:txBody>
      </p:sp>
      <p:pic>
        <p:nvPicPr>
          <p:cNvPr id="6" name="Picture 5" title="Screen shot of Home Instruction"/>
          <p:cNvPicPr>
            <a:picLocks noChangeAspect="1"/>
          </p:cNvPicPr>
          <p:nvPr/>
        </p:nvPicPr>
        <p:blipFill rotWithShape="1">
          <a:blip r:embed="rId3"/>
          <a:srcRect t="7720" r="16601" b="8092"/>
          <a:stretch/>
        </p:blipFill>
        <p:spPr>
          <a:xfrm>
            <a:off x="4312883" y="1596390"/>
            <a:ext cx="7696237" cy="4369998"/>
          </a:xfrm>
          <a:prstGeom prst="rect">
            <a:avLst/>
          </a:prstGeom>
        </p:spPr>
      </p:pic>
    </p:spTree>
    <p:extLst>
      <p:ext uri="{BB962C8B-B14F-4D97-AF65-F5344CB8AC3E}">
        <p14:creationId xmlns:p14="http://schemas.microsoft.com/office/powerpoint/2010/main" val="3780939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20795</TotalTime>
  <Words>1386</Words>
  <Application>Microsoft Office PowerPoint</Application>
  <PresentationFormat>Widescreen</PresentationFormat>
  <Paragraphs>180</Paragraphs>
  <Slides>26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Times New Roman</vt:lpstr>
      <vt:lpstr>Trebuchet MS</vt:lpstr>
      <vt:lpstr>Wingdings</vt:lpstr>
      <vt:lpstr>VDOE</vt:lpstr>
      <vt:lpstr>Virtual Learning Professional Learning Series</vt:lpstr>
      <vt:lpstr>Presenters</vt:lpstr>
      <vt:lpstr>Virtual Learning in Virginia</vt:lpstr>
      <vt:lpstr>Virtual Learning for schools and students (Virtual Learning HUB - Professional Development, Supports &amp; Resources)</vt:lpstr>
      <vt:lpstr>The Virtual Learning HUB</vt:lpstr>
      <vt:lpstr>Virtual Learning in VA</vt:lpstr>
      <vt:lpstr>Virtual Learning in VA</vt:lpstr>
      <vt:lpstr>Virtual Learning in VA</vt:lpstr>
      <vt:lpstr>Virtual Learning in VA</vt:lpstr>
      <vt:lpstr>Partnerships: Key Responsibilities for Stakeholders </vt:lpstr>
      <vt:lpstr>Local School Board</vt:lpstr>
      <vt:lpstr>School Division Administration</vt:lpstr>
      <vt:lpstr>Parental Engagement</vt:lpstr>
      <vt:lpstr>MOP</vt:lpstr>
      <vt:lpstr> What questions do you have about basic responsibilities?</vt:lpstr>
      <vt:lpstr>Policies &amp; Procedures </vt:lpstr>
      <vt:lpstr>Supporting Virtual Learning</vt:lpstr>
      <vt:lpstr>Supporting Virtual Learning – Enrollment &amp; Records</vt:lpstr>
      <vt:lpstr>Supporting Virtual Learning – Students with Disabilities</vt:lpstr>
      <vt:lpstr>Supporting Virtual Learning – Students with Disabilities</vt:lpstr>
      <vt:lpstr>Supporting Virtual Learning – Required Testing</vt:lpstr>
      <vt:lpstr>Supporting Virtual Learning – Communication</vt:lpstr>
      <vt:lpstr>What questions do you have about policies and procedures? What suggestions do you have to help us facilitate and communicate on a regular basis with stakeholders?</vt:lpstr>
      <vt:lpstr>Forum for MOP &amp; School Divisions (communicating with stakeholders)</vt:lpstr>
      <vt:lpstr>MOP &amp; LEA Forum </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dc:title>
  <dc:creator>Timothy Nuthall</dc:creator>
  <cp:lastModifiedBy>Reginald Fox</cp:lastModifiedBy>
  <cp:revision>147</cp:revision>
  <dcterms:created xsi:type="dcterms:W3CDTF">2020-06-29T15:52:04Z</dcterms:created>
  <dcterms:modified xsi:type="dcterms:W3CDTF">2021-12-06T19:38:45Z</dcterms:modified>
</cp:coreProperties>
</file>